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5" r:id="rId2"/>
    <p:sldMasterId id="2147483704" r:id="rId3"/>
  </p:sldMasterIdLst>
  <p:notesMasterIdLst>
    <p:notesMasterId r:id="rId50"/>
  </p:notesMasterIdLst>
  <p:sldIdLst>
    <p:sldId id="256" r:id="rId4"/>
    <p:sldId id="258" r:id="rId5"/>
    <p:sldId id="257" r:id="rId6"/>
    <p:sldId id="259" r:id="rId7"/>
    <p:sldId id="260" r:id="rId8"/>
    <p:sldId id="261" r:id="rId9"/>
    <p:sldId id="262" r:id="rId10"/>
    <p:sldId id="4547" r:id="rId11"/>
    <p:sldId id="263" r:id="rId12"/>
    <p:sldId id="264" r:id="rId13"/>
    <p:sldId id="4548" r:id="rId14"/>
    <p:sldId id="268" r:id="rId15"/>
    <p:sldId id="269" r:id="rId16"/>
    <p:sldId id="272" r:id="rId17"/>
    <p:sldId id="266" r:id="rId18"/>
    <p:sldId id="265" r:id="rId19"/>
    <p:sldId id="270" r:id="rId20"/>
    <p:sldId id="267" r:id="rId21"/>
    <p:sldId id="273" r:id="rId22"/>
    <p:sldId id="279" r:id="rId23"/>
    <p:sldId id="274" r:id="rId24"/>
    <p:sldId id="280" r:id="rId25"/>
    <p:sldId id="281" r:id="rId26"/>
    <p:sldId id="285" r:id="rId27"/>
    <p:sldId id="282" r:id="rId28"/>
    <p:sldId id="293" r:id="rId29"/>
    <p:sldId id="2076137476" r:id="rId30"/>
    <p:sldId id="294" r:id="rId31"/>
    <p:sldId id="283" r:id="rId32"/>
    <p:sldId id="286" r:id="rId33"/>
    <p:sldId id="288" r:id="rId34"/>
    <p:sldId id="284" r:id="rId35"/>
    <p:sldId id="290" r:id="rId36"/>
    <p:sldId id="291" r:id="rId37"/>
    <p:sldId id="289" r:id="rId38"/>
    <p:sldId id="275" r:id="rId39"/>
    <p:sldId id="4549" r:id="rId40"/>
    <p:sldId id="276" r:id="rId41"/>
    <p:sldId id="2076137477" r:id="rId42"/>
    <p:sldId id="4546" r:id="rId43"/>
    <p:sldId id="4224" r:id="rId44"/>
    <p:sldId id="4236" r:id="rId45"/>
    <p:sldId id="434" r:id="rId46"/>
    <p:sldId id="271" r:id="rId47"/>
    <p:sldId id="277" r:id="rId48"/>
    <p:sldId id="292" r:id="rId4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9pPr>
  </p:defaultTextStyle>
  <p:extLst>
    <p:ext uri="{521415D9-36F7-43E2-AB2F-B90AF26B5E84}">
      <p14:sectionLst xmlns:p14="http://schemas.microsoft.com/office/powerpoint/2010/main">
        <p14:section name="Default Section" id="{B451C337-EA94-0545-B8EB-FCF0B382ACDB}">
          <p14:sldIdLst>
            <p14:sldId id="256"/>
          </p14:sldIdLst>
        </p14:section>
        <p14:section name="Intro" id="{72A5ED08-19DF-8142-91C4-513C25278A22}">
          <p14:sldIdLst>
            <p14:sldId id="258"/>
            <p14:sldId id="257"/>
            <p14:sldId id="259"/>
            <p14:sldId id="260"/>
            <p14:sldId id="261"/>
            <p14:sldId id="262"/>
            <p14:sldId id="4547"/>
            <p14:sldId id="263"/>
            <p14:sldId id="264"/>
            <p14:sldId id="4548"/>
          </p14:sldIdLst>
        </p14:section>
        <p14:section name="Prompts are Bad" id="{5946E927-E54F-724E-BFDB-AD6A68EFF9CA}">
          <p14:sldIdLst>
            <p14:sldId id="268"/>
            <p14:sldId id="269"/>
            <p14:sldId id="272"/>
            <p14:sldId id="266"/>
            <p14:sldId id="265"/>
          </p14:sldIdLst>
        </p14:section>
        <p14:section name="Top 5 Recommendations" id="{999249B2-5A9F-EF42-8121-D0C89DCA2BCC}">
          <p14:sldIdLst>
            <p14:sldId id="270"/>
            <p14:sldId id="267"/>
            <p14:sldId id="273"/>
            <p14:sldId id="279"/>
            <p14:sldId id="274"/>
            <p14:sldId id="280"/>
            <p14:sldId id="281"/>
            <p14:sldId id="285"/>
            <p14:sldId id="282"/>
            <p14:sldId id="293"/>
            <p14:sldId id="2076137476"/>
            <p14:sldId id="294"/>
            <p14:sldId id="283"/>
            <p14:sldId id="286"/>
            <p14:sldId id="288"/>
            <p14:sldId id="284"/>
            <p14:sldId id="290"/>
            <p14:sldId id="291"/>
            <p14:sldId id="289"/>
            <p14:sldId id="275"/>
            <p14:sldId id="4549"/>
            <p14:sldId id="276"/>
            <p14:sldId id="2076137477"/>
            <p14:sldId id="4546"/>
            <p14:sldId id="4224"/>
            <p14:sldId id="4236"/>
            <p14:sldId id="434"/>
          </p14:sldIdLst>
        </p14:section>
        <p14:section name="Go-Dos and Conclusion" id="{232F8FFF-3E89-AB45-9595-DA1C2620B03B}">
          <p14:sldIdLst>
            <p14:sldId id="271"/>
            <p14:sldId id="277"/>
            <p14:sldId id="292"/>
          </p14:sldIdLst>
        </p14:section>
        <p14:section name="Appendix" id="{260CFEB6-B5B3-9E42-95FB-8DF7A3B1992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a:srgbClr val="0070C0"/>
    <a:srgbClr val="45536A"/>
    <a:srgbClr val="F4E9D6"/>
    <a:srgbClr val="F2F2F2"/>
    <a:srgbClr val="0379D6"/>
    <a:srgbClr val="F1F1F1"/>
    <a:srgbClr val="B5D234"/>
    <a:srgbClr val="FBF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B5915D-4CD0-9041-AEFD-16E0ED750D2B}" v="251" dt="2022-07-11T17:30:33.058"/>
    <p1510:client id="{D7306053-D269-EF42-9262-9A70F88BBF27}" v="2627" vWet="2629" dt="2022-07-10T21:32:45.86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p:restoredTop sz="94629"/>
  </p:normalViewPr>
  <p:slideViewPr>
    <p:cSldViewPr snapToGrid="0">
      <p:cViewPr varScale="1">
        <p:scale>
          <a:sx n="52" d="100"/>
          <a:sy n="52" d="100"/>
        </p:scale>
        <p:origin x="16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microsoft.com/office/2018/10/relationships/authors" Target="author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0922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0717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96919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22109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605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A1B8D-AB37-4BFE-98FC-AB67DB2777FC}" type="slidenum">
              <a:rPr lang="en-US" smtClean="0"/>
              <a:t>40</a:t>
            </a:fld>
            <a:endParaRPr lang="en-US"/>
          </a:p>
        </p:txBody>
      </p:sp>
    </p:spTree>
    <p:extLst>
      <p:ext uri="{BB962C8B-B14F-4D97-AF65-F5344CB8AC3E}">
        <p14:creationId xmlns:p14="http://schemas.microsoft.com/office/powerpoint/2010/main" val="3375613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153744" marR="0" lvl="0" indent="0" algn="l" defTabSz="1845383"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7/11/2022 10:37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1979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53744" marR="0" lvl="0" indent="0" algn="l" defTabSz="1845383"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7/11/2022 10:37 AM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2367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376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68324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2599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314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84275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23413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6519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56430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3651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xfrm>
            <a:off x="1270000" y="3289300"/>
            <a:ext cx="21844000" cy="3879454"/>
          </a:xfrm>
          <a:prstGeom prst="rect">
            <a:avLst/>
          </a:prstGeom>
        </p:spPr>
        <p:txBody>
          <a:bodyPr/>
          <a:lstStyle>
            <a:lvl1pPr defTabSz="2438338">
              <a:lnSpc>
                <a:spcPct val="90000"/>
              </a:lnSpc>
              <a:defRPr sz="11600" spc="-348">
                <a:gradFill flip="none" rotWithShape="1">
                  <a:gsLst>
                    <a:gs pos="0">
                      <a:srgbClr val="00E8FF"/>
                    </a:gs>
                    <a:gs pos="100000">
                      <a:srgbClr val="FF00F7"/>
                    </a:gs>
                  </a:gsLst>
                  <a:lin ang="3967761" scaled="0"/>
                </a:gradFill>
              </a:defRPr>
            </a:lvl1pPr>
          </a:lstStyle>
          <a:p>
            <a:r>
              <a:t>Presentation Title</a:t>
            </a:r>
          </a:p>
        </p:txBody>
      </p:sp>
      <p:sp>
        <p:nvSpPr>
          <p:cNvPr id="12" name="Author and Date"/>
          <p:cNvSpPr txBox="1">
            <a:spLocks noGrp="1"/>
          </p:cNvSpPr>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Medium"/>
                <a:ea typeface="Graphik-Medium"/>
                <a:cs typeface="Graphik-Medium"/>
                <a:sym typeface="Graphik Medium"/>
              </a:defRPr>
            </a:lvl1pPr>
          </a:lstStyle>
          <a:p>
            <a:r>
              <a:t>Author and Date</a:t>
            </a:r>
          </a:p>
        </p:txBody>
      </p:sp>
      <p:sp>
        <p:nvSpPr>
          <p:cNvPr id="13" name="Body Level One…"/>
          <p:cNvSpPr txBox="1">
            <a:spLocks noGrp="1"/>
          </p:cNvSpPr>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Medium"/>
                <a:ea typeface="Graphik-Medium"/>
                <a:cs typeface="Graphik-Medium"/>
                <a:sym typeface="Graphik Medium"/>
              </a:defRPr>
            </a:lvl1pPr>
            <a:lvl2pPr marL="0" indent="0" algn="ctr" defTabSz="825500">
              <a:spcBef>
                <a:spcPts val="0"/>
              </a:spcBef>
              <a:buClrTx/>
              <a:buSzTx/>
              <a:buNone/>
              <a:defRPr sz="6400">
                <a:solidFill>
                  <a:srgbClr val="D5D5D5"/>
                </a:solidFill>
                <a:latin typeface="Graphik-Medium"/>
                <a:ea typeface="Graphik-Medium"/>
                <a:cs typeface="Graphik-Medium"/>
                <a:sym typeface="Graphik Medium"/>
              </a:defRPr>
            </a:lvl2pPr>
            <a:lvl3pPr marL="0" indent="0" algn="ctr" defTabSz="825500">
              <a:spcBef>
                <a:spcPts val="0"/>
              </a:spcBef>
              <a:buClrTx/>
              <a:buSzTx/>
              <a:buNone/>
              <a:defRPr sz="6400">
                <a:solidFill>
                  <a:srgbClr val="D5D5D5"/>
                </a:solidFill>
                <a:latin typeface="Graphik-Medium"/>
                <a:ea typeface="Graphik-Medium"/>
                <a:cs typeface="Graphik-Medium"/>
                <a:sym typeface="Graphik Medium"/>
              </a:defRPr>
            </a:lvl3pPr>
            <a:lvl4pPr marL="0" indent="0" algn="ctr" defTabSz="825500">
              <a:spcBef>
                <a:spcPts val="0"/>
              </a:spcBef>
              <a:buClrTx/>
              <a:buSzTx/>
              <a:buNone/>
              <a:defRPr sz="6400">
                <a:solidFill>
                  <a:srgbClr val="D5D5D5"/>
                </a:solidFill>
                <a:latin typeface="Graphik-Medium"/>
                <a:ea typeface="Graphik-Medium"/>
                <a:cs typeface="Graphik-Medium"/>
                <a:sym typeface="Graphik Medium"/>
              </a:defRPr>
            </a:lvl4pPr>
            <a:lvl5pPr marL="0" indent="0" algn="ctr" defTabSz="825500">
              <a:spcBef>
                <a:spcPts val="0"/>
              </a:spcBef>
              <a:buClrTx/>
              <a:buSzTx/>
              <a:buNone/>
              <a:defRPr sz="6400">
                <a:solidFill>
                  <a:srgbClr val="D5D5D5"/>
                </a:solidFill>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1pPr>
            <a:lvl2pPr marL="0" indent="4572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2pPr>
            <a:lvl3pPr marL="0" indent="9144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3pPr>
            <a:lvl4pPr marL="0" indent="13716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4pPr>
            <a:lvl5pPr marL="0" indent="18288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1pPr>
            <a:lvl2pPr marL="0" indent="4572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2pPr>
            <a:lvl3pPr marL="0" indent="9144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3pPr>
            <a:lvl4pPr marL="0" indent="13716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4pPr>
            <a:lvl5pPr marL="0" indent="18288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Graphik-Medium"/>
                <a:ea typeface="Graphik-Medium"/>
                <a:cs typeface="Graphik-Medium"/>
                <a:sym typeface="Graphik Medium"/>
              </a:defRPr>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D5D5D5"/>
                </a:solidFill>
                <a:latin typeface="Graphik-Medium"/>
                <a:ea typeface="Graphik-Medium"/>
                <a:cs typeface="Graphik-Medium"/>
                <a:sym typeface="Graphik Medium"/>
              </a:defRPr>
            </a:lvl1pPr>
          </a:lstStyle>
          <a:p>
            <a:r>
              <a:t>Attribution</a:t>
            </a:r>
          </a:p>
        </p:txBody>
      </p:sp>
      <p:sp>
        <p:nvSpPr>
          <p:cNvPr id="116" name="Body Level One…"/>
          <p:cNvSpPr txBox="1">
            <a:spLocks noGrp="1"/>
          </p:cNvSpPr>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1pPr>
            <a:lvl2pPr marL="0" indent="4572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2pPr>
            <a:lvl3pPr marL="0" indent="9144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3pPr>
            <a:lvl4pPr marL="0" indent="13716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4pPr>
            <a:lvl5pPr marL="0" indent="18288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Northern Lights display over a snowy landscape"/>
          <p:cNvSpPr>
            <a:spLocks noGrp="1"/>
          </p:cNvSpPr>
          <p:nvPr>
            <p:ph type="pic" sz="half" idx="21"/>
          </p:nvPr>
        </p:nvSpPr>
        <p:spPr>
          <a:xfrm>
            <a:off x="12192000" y="6229350"/>
            <a:ext cx="12192000" cy="8128000"/>
          </a:xfrm>
          <a:prstGeom prst="rect">
            <a:avLst/>
          </a:prstGeom>
        </p:spPr>
        <p:txBody>
          <a:bodyPr lIns="91439" tIns="45719" rIns="91439" bIns="45719">
            <a:noAutofit/>
          </a:bodyPr>
          <a:lstStyle/>
          <a:p>
            <a:endParaRPr/>
          </a:p>
        </p:txBody>
      </p:sp>
      <p:sp>
        <p:nvSpPr>
          <p:cNvPr id="125" name="Colorful clouds against a starry night sky"/>
          <p:cNvSpPr>
            <a:spLocks noGrp="1"/>
          </p:cNvSpPr>
          <p:nvPr>
            <p:ph type="pic" sz="half" idx="22"/>
          </p:nvPr>
        </p:nvSpPr>
        <p:spPr>
          <a:xfrm>
            <a:off x="12192000" y="-641351"/>
            <a:ext cx="12192000" cy="8128001"/>
          </a:xfrm>
          <a:prstGeom prst="rect">
            <a:avLst/>
          </a:prstGeom>
        </p:spPr>
        <p:txBody>
          <a:bodyPr lIns="91439" tIns="45719" rIns="91439" bIns="45719">
            <a:noAutofit/>
          </a:bodyPr>
          <a:lstStyle/>
          <a:p>
            <a:endParaRPr/>
          </a:p>
        </p:txBody>
      </p:sp>
      <p:sp>
        <p:nvSpPr>
          <p:cNvPr id="126" name="Northern Lights display over a snowy mountain landscape"/>
          <p:cNvSpPr>
            <a:spLocks noGrp="1"/>
          </p:cNvSpPr>
          <p:nvPr>
            <p:ph type="pic" idx="23"/>
          </p:nvPr>
        </p:nvSpPr>
        <p:spPr>
          <a:xfrm>
            <a:off x="-1" y="-2258501"/>
            <a:ext cx="12166601" cy="18233003"/>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Northern Lights display over a snowy landscape"/>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1168400" y="2870994"/>
            <a:ext cx="22037040" cy="4616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61630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72780" y="2868740"/>
            <a:ext cx="22037040" cy="5027017"/>
          </a:xfrm>
        </p:spPr>
        <p:txBody>
          <a:bodyPr wrap="square">
            <a:sp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9222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458652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602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Northern Lights display in a dark night sky over mountains"/>
          <p:cNvSpPr>
            <a:spLocks noGrp="1"/>
          </p:cNvSpPr>
          <p:nvPr>
            <p:ph type="pic" idx="21"/>
          </p:nvPr>
        </p:nvSpPr>
        <p:spPr>
          <a:xfrm>
            <a:off x="0" y="-762000"/>
            <a:ext cx="24384000" cy="15240000"/>
          </a:xfrm>
          <a:prstGeom prst="rect">
            <a:avLst/>
          </a:prstGeom>
        </p:spPr>
        <p:txBody>
          <a:bodyPr lIns="91439" tIns="45719" rIns="91439" bIns="45719">
            <a:noAutofit/>
          </a:bodyPr>
          <a:lstStyle/>
          <a:p>
            <a:endParaRPr/>
          </a:p>
        </p:txBody>
      </p:sp>
      <p:sp>
        <p:nvSpPr>
          <p:cNvPr id="22" name="Author and Date"/>
          <p:cNvSpPr txBox="1">
            <a:spLocks noGrp="1"/>
          </p:cNvSpPr>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Medium"/>
                <a:ea typeface="Graphik-Medium"/>
                <a:cs typeface="Graphik-Medium"/>
                <a:sym typeface="Graphik Medium"/>
              </a:defRPr>
            </a:lvl1pPr>
          </a:lstStyle>
          <a:p>
            <a:r>
              <a:t>Author and Date</a:t>
            </a:r>
          </a:p>
        </p:txBody>
      </p:sp>
      <p:sp>
        <p:nvSpPr>
          <p:cNvPr id="23" name="Presentation Title"/>
          <p:cNvSpPr txBox="1">
            <a:spLocks noGrp="1"/>
          </p:cNvSpPr>
          <p:nvPr>
            <p:ph type="title" hasCustomPrompt="1"/>
          </p:nvPr>
        </p:nvSpPr>
        <p:spPr>
          <a:xfrm>
            <a:off x="1270000" y="3289300"/>
            <a:ext cx="21844000" cy="3873500"/>
          </a:xfrm>
          <a:prstGeom prst="rect">
            <a:avLst/>
          </a:prstGeom>
        </p:spPr>
        <p:txBody>
          <a:bodyPr/>
          <a:lstStyle>
            <a:lvl1pPr defTabSz="2438400">
              <a:lnSpc>
                <a:spcPct val="90000"/>
              </a:lnSpc>
              <a:defRPr sz="11600" spc="-348"/>
            </a:lvl1pPr>
          </a:lstStyle>
          <a:p>
            <a:r>
              <a:t>Presentation Title</a:t>
            </a:r>
          </a:p>
        </p:txBody>
      </p:sp>
      <p:sp>
        <p:nvSpPr>
          <p:cNvPr id="24" name="Body Level One…"/>
          <p:cNvSpPr txBox="1">
            <a:spLocks noGrp="1"/>
          </p:cNvSpPr>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Medium"/>
                <a:ea typeface="Graphik-Medium"/>
                <a:cs typeface="Graphik-Medium"/>
                <a:sym typeface="Graphik Medium"/>
              </a:defRPr>
            </a:lvl1pPr>
            <a:lvl2pPr marL="0" indent="0" algn="ctr" defTabSz="825500">
              <a:spcBef>
                <a:spcPts val="0"/>
              </a:spcBef>
              <a:buClrTx/>
              <a:buSzTx/>
              <a:buNone/>
              <a:defRPr sz="6400">
                <a:solidFill>
                  <a:srgbClr val="D5D5D5"/>
                </a:solidFill>
                <a:latin typeface="Graphik-Medium"/>
                <a:ea typeface="Graphik-Medium"/>
                <a:cs typeface="Graphik-Medium"/>
                <a:sym typeface="Graphik Medium"/>
              </a:defRPr>
            </a:lvl2pPr>
            <a:lvl3pPr marL="0" indent="0" algn="ctr" defTabSz="825500">
              <a:spcBef>
                <a:spcPts val="0"/>
              </a:spcBef>
              <a:buClrTx/>
              <a:buSzTx/>
              <a:buNone/>
              <a:defRPr sz="6400">
                <a:solidFill>
                  <a:srgbClr val="D5D5D5"/>
                </a:solidFill>
                <a:latin typeface="Graphik-Medium"/>
                <a:ea typeface="Graphik-Medium"/>
                <a:cs typeface="Graphik-Medium"/>
                <a:sym typeface="Graphik Medium"/>
              </a:defRPr>
            </a:lvl3pPr>
            <a:lvl4pPr marL="0" indent="0" algn="ctr" defTabSz="825500">
              <a:spcBef>
                <a:spcPts val="0"/>
              </a:spcBef>
              <a:buClrTx/>
              <a:buSzTx/>
              <a:buNone/>
              <a:defRPr sz="6400">
                <a:solidFill>
                  <a:srgbClr val="D5D5D5"/>
                </a:solidFill>
                <a:latin typeface="Graphik-Medium"/>
                <a:ea typeface="Graphik-Medium"/>
                <a:cs typeface="Graphik-Medium"/>
                <a:sym typeface="Graphik Medium"/>
              </a:defRPr>
            </a:lvl4pPr>
            <a:lvl5pPr marL="0" indent="0" algn="ctr" defTabSz="825500">
              <a:spcBef>
                <a:spcPts val="0"/>
              </a:spcBef>
              <a:buClrTx/>
              <a:buSzTx/>
              <a:buNone/>
              <a:defRPr sz="6400">
                <a:solidFill>
                  <a:srgbClr val="D5D5D5"/>
                </a:solidFill>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1168400" y="1172160"/>
            <a:ext cx="2732880" cy="585216"/>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586088" y="2340863"/>
            <a:ext cx="23209248" cy="1078776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17421625" y="3543301"/>
            <a:ext cx="6962378" cy="8392162"/>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480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480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480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480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11582958" y="6149832"/>
            <a:ext cx="4642972" cy="2811026"/>
          </a:xfrm>
          <a:prstGeom prst="rect">
            <a:avLst/>
          </a:prstGeom>
        </p:spPr>
        <p:txBody>
          <a:bodyPr wrap="square" lIns="0" tIns="0" rIns="0" bIns="0">
            <a:spAutoFit/>
          </a:bodyPr>
          <a:lstStyle/>
          <a:p>
            <a:pPr marL="0" marR="0" lvl="0" indent="0" algn="l" defTabSz="1865484" rtl="0" eaLnBrk="1" fontAlgn="auto" latinLnBrk="0" hangingPunct="1">
              <a:lnSpc>
                <a:spcPct val="100000"/>
              </a:lnSpc>
              <a:spcBef>
                <a:spcPts val="1600"/>
              </a:spcBef>
              <a:spcAft>
                <a:spcPts val="0"/>
              </a:spcAft>
              <a:buClrTx/>
              <a:buSzTx/>
              <a:buFontTx/>
              <a:buNone/>
              <a:tabLst/>
              <a:defRPr/>
            </a:pPr>
            <a:r>
              <a:rPr kumimoji="0" lang="en-US" sz="52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1865484" rtl="0" eaLnBrk="1" fontAlgn="auto" latinLnBrk="0" hangingPunct="1">
              <a:lnSpc>
                <a:spcPct val="100000"/>
              </a:lnSpc>
              <a:spcBef>
                <a:spcPts val="1600"/>
              </a:spcBef>
              <a:spcAft>
                <a:spcPts val="0"/>
              </a:spcAft>
              <a:buClrTx/>
              <a:buSzTx/>
              <a:buFontTx/>
              <a:buNone/>
              <a:tabLst/>
              <a:defRPr/>
            </a:pPr>
            <a:r>
              <a:rPr kumimoji="0" lang="en-US" sz="52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1865484" rtl="0" eaLnBrk="1" fontAlgn="auto" latinLnBrk="0" hangingPunct="1">
              <a:lnSpc>
                <a:spcPct val="100000"/>
              </a:lnSpc>
              <a:spcBef>
                <a:spcPts val="1600"/>
              </a:spcBef>
              <a:spcAft>
                <a:spcPts val="0"/>
              </a:spcAft>
              <a:buClrTx/>
              <a:buSzTx/>
              <a:buFontTx/>
              <a:buNone/>
              <a:tabLst/>
              <a:defRPr/>
            </a:pPr>
            <a:r>
              <a:rPr kumimoji="0" lang="en-US" sz="52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2348385" y="6367505"/>
            <a:ext cx="5424614" cy="2734482"/>
          </a:xfrm>
          <a:prstGeom prst="rect">
            <a:avLst/>
          </a:prstGeom>
          <a:effectLst/>
        </p:spPr>
      </p:pic>
    </p:spTree>
    <p:extLst>
      <p:ext uri="{BB962C8B-B14F-4D97-AF65-F5344CB8AC3E}">
        <p14:creationId xmlns:p14="http://schemas.microsoft.com/office/powerpoint/2010/main" val="2773404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1176524" y="5959078"/>
            <a:ext cx="11887200" cy="1107996"/>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1164082" y="7924801"/>
            <a:ext cx="11887200" cy="615554"/>
          </a:xfrm>
          <a:noFill/>
        </p:spPr>
        <p:txBody>
          <a:bodyPr wrap="square" lIns="0" tIns="0" rIns="0" bIns="0">
            <a:spAutoFit/>
          </a:bodyPr>
          <a:lstStyle>
            <a:lvl1pPr marL="0" indent="0">
              <a:spcBef>
                <a:spcPts val="0"/>
              </a:spcBef>
              <a:buNone/>
              <a:defRPr sz="4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17835515" y="1171577"/>
            <a:ext cx="5383262" cy="553998"/>
          </a:xfrm>
          <a:solidFill>
            <a:srgbClr val="E6E6E6">
              <a:alpha val="75000"/>
            </a:srgbClr>
          </a:solidFill>
        </p:spPr>
        <p:txBody>
          <a:bodyPr/>
          <a:lstStyle>
            <a:lvl1pPr marL="0" marR="0" indent="0" algn="r"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36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12512234" y="-43677"/>
            <a:ext cx="11864172" cy="13780094"/>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spTree>
    <p:extLst>
      <p:ext uri="{BB962C8B-B14F-4D97-AF65-F5344CB8AC3E}">
        <p14:creationId xmlns:p14="http://schemas.microsoft.com/office/powerpoint/2010/main" val="265932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72780" y="2868740"/>
            <a:ext cx="22037040" cy="3225498"/>
          </a:xfrm>
        </p:spPr>
        <p:txBody>
          <a:bodyPr wrap="square">
            <a:sp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0187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1168400" y="2870994"/>
            <a:ext cx="22037040" cy="32254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9080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68400" y="2870200"/>
            <a:ext cx="10424160" cy="3299364"/>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Semilight" panose="020B0402040204020203" pitchFamily="34" charset="0"/>
                <a:cs typeface="Segoe UI Semilight" panose="020B0402040204020203" pitchFamily="34" charset="0"/>
              </a:defRPr>
            </a:lvl1pPr>
            <a:lvl2pPr marL="511176" indent="0">
              <a:buFont typeface="Wingdings" panose="05000000000000000000" pitchFamily="2" charset="2"/>
              <a:buNone/>
              <a:defRPr sz="4000" b="0"/>
            </a:lvl2pPr>
            <a:lvl3pPr marL="901700" indent="0">
              <a:buFont typeface="Wingdings" panose="05000000000000000000" pitchFamily="2" charset="2"/>
              <a:buNone/>
              <a:tabLst/>
              <a:defRPr sz="3200" b="0"/>
            </a:lvl3pPr>
            <a:lvl4pPr marL="1304924" indent="0">
              <a:buFont typeface="Wingdings" panose="05000000000000000000" pitchFamily="2" charset="2"/>
              <a:buNone/>
              <a:defRPr sz="2800" b="0"/>
            </a:lvl4pPr>
            <a:lvl5pPr marL="1708150" indent="0">
              <a:buFont typeface="Wingdings" panose="05000000000000000000" pitchFamily="2" charset="2"/>
              <a:buNone/>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12794342" y="2870200"/>
            <a:ext cx="10424160" cy="3299364"/>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Semilight" panose="020B0402040204020203" pitchFamily="34" charset="0"/>
                <a:cs typeface="Segoe UI Semilight" panose="020B0402040204020203" pitchFamily="34" charset="0"/>
              </a:defRPr>
            </a:lvl1pPr>
            <a:lvl2pPr marL="511176" indent="0">
              <a:buFont typeface="Wingdings" panose="05000000000000000000" pitchFamily="2" charset="2"/>
              <a:buNone/>
              <a:defRPr sz="4000" b="0"/>
            </a:lvl2pPr>
            <a:lvl3pPr marL="901700" indent="0">
              <a:buFont typeface="Wingdings" panose="05000000000000000000" pitchFamily="2" charset="2"/>
              <a:buNone/>
              <a:tabLst/>
              <a:defRPr sz="3200" b="0"/>
            </a:lvl3pPr>
            <a:lvl4pPr marL="1304924" indent="0">
              <a:buFont typeface="Wingdings" panose="05000000000000000000" pitchFamily="2" charset="2"/>
              <a:buNone/>
              <a:defRPr sz="2800" b="0"/>
            </a:lvl4pPr>
            <a:lvl5pPr marL="1708150" indent="0">
              <a:buFont typeface="Wingdings" panose="05000000000000000000" pitchFamily="2" charset="2"/>
              <a:buNone/>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2050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68400" y="2874962"/>
            <a:ext cx="10424160" cy="3299364"/>
          </a:xfrm>
        </p:spPr>
        <p:txBody>
          <a:bodyPr wrap="square">
            <a:spAutoFit/>
          </a:bodyPr>
          <a:lstStyle>
            <a:lvl1pPr marL="463550" indent="-463550">
              <a:spcBef>
                <a:spcPts val="2448"/>
              </a:spcBef>
              <a:buClr>
                <a:schemeClr val="tx1"/>
              </a:buClr>
              <a:buFont typeface="Wingdings" panose="05000000000000000000" pitchFamily="2" charset="2"/>
              <a:buChar char=""/>
              <a:defRPr sz="5600" b="0">
                <a:latin typeface="Segoe UI Semilight" panose="020B0402040204020203" pitchFamily="34" charset="0"/>
                <a:cs typeface="Segoe UI Semilight" panose="020B0402040204020203" pitchFamily="34" charset="0"/>
              </a:defRPr>
            </a:lvl1pPr>
            <a:lvl2pPr marL="854076" indent="-342900">
              <a:buFont typeface="Wingdings" panose="05000000000000000000" pitchFamily="2" charset="2"/>
              <a:buChar char=""/>
              <a:defRPr sz="4000" b="0"/>
            </a:lvl2pPr>
            <a:lvl3pPr marL="1279526" indent="-377826">
              <a:buFont typeface="Wingdings" panose="05000000000000000000" pitchFamily="2" charset="2"/>
              <a:buChar char=""/>
              <a:tabLst/>
              <a:defRPr sz="3200" b="0"/>
            </a:lvl3pPr>
            <a:lvl4pPr marL="1657350" indent="-352426">
              <a:buFont typeface="Wingdings" panose="05000000000000000000" pitchFamily="2" charset="2"/>
              <a:buChar char=""/>
              <a:defRPr sz="2800" b="0"/>
            </a:lvl4pPr>
            <a:lvl5pPr marL="2047876" indent="-339726">
              <a:buFont typeface="Wingdings" panose="05000000000000000000" pitchFamily="2" charset="2"/>
              <a:buChar char=""/>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12779828" y="2874962"/>
            <a:ext cx="10424160" cy="3299364"/>
          </a:xfrm>
        </p:spPr>
        <p:txBody>
          <a:bodyPr wrap="square">
            <a:spAutoFit/>
          </a:bodyPr>
          <a:lstStyle>
            <a:lvl1pPr marL="463550" indent="-463550">
              <a:spcBef>
                <a:spcPts val="2448"/>
              </a:spcBef>
              <a:buClr>
                <a:schemeClr val="tx1"/>
              </a:buClr>
              <a:buFont typeface="Wingdings" panose="05000000000000000000" pitchFamily="2" charset="2"/>
              <a:buChar char=""/>
              <a:defRPr sz="5600" b="0">
                <a:latin typeface="Segoe UI Semilight" panose="020B0402040204020203" pitchFamily="34" charset="0"/>
                <a:cs typeface="Segoe UI Semilight" panose="020B0402040204020203" pitchFamily="34" charset="0"/>
              </a:defRPr>
            </a:lvl1pPr>
            <a:lvl2pPr marL="854076" indent="-342900">
              <a:buFont typeface="Wingdings" panose="05000000000000000000" pitchFamily="2" charset="2"/>
              <a:buChar char=""/>
              <a:defRPr sz="4000" b="0"/>
            </a:lvl2pPr>
            <a:lvl3pPr marL="1279526" indent="-377826">
              <a:buFont typeface="Wingdings" panose="05000000000000000000" pitchFamily="2" charset="2"/>
              <a:buChar char=""/>
              <a:tabLst/>
              <a:defRPr sz="3200" b="0"/>
            </a:lvl3pPr>
            <a:lvl4pPr marL="1657350" indent="-352426">
              <a:buFont typeface="Wingdings" panose="05000000000000000000" pitchFamily="2" charset="2"/>
              <a:buChar char=""/>
              <a:defRPr sz="2800" b="0"/>
            </a:lvl4pPr>
            <a:lvl5pPr marL="2047876" indent="-339726">
              <a:buFont typeface="Wingdings" panose="05000000000000000000" pitchFamily="2" charset="2"/>
              <a:buChar char=""/>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377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43228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0730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168401" y="914400"/>
            <a:ext cx="11016838" cy="680186"/>
          </a:xfrm>
        </p:spPr>
        <p:txBody>
          <a:bodyPr tIns="64008"/>
          <a:lstStyle>
            <a:lvl1pPr>
              <a:defRPr sz="4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91811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12512234" y="-43677"/>
            <a:ext cx="11864172" cy="13780094"/>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10033001" y="584201"/>
            <a:ext cx="13763626" cy="1254442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1168402" y="5159296"/>
            <a:ext cx="7537796" cy="1107996"/>
          </a:xfrm>
        </p:spPr>
        <p:txBody>
          <a:bodyPr wrap="square" rIns="0" anchor="b">
            <a:spAutoFit/>
          </a:bodyPr>
          <a:lstStyle>
            <a:lvl1pPr>
              <a:lnSpc>
                <a:spcPct val="100000"/>
              </a:lnSpc>
              <a:defRPr sz="7200" b="1" spc="-98"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168402" y="7071083"/>
            <a:ext cx="7538600" cy="615554"/>
          </a:xfrm>
        </p:spPr>
        <p:txBody>
          <a:bodyPr/>
          <a:lstStyle>
            <a:lvl1pPr marL="0" indent="0">
              <a:buNone/>
              <a:defRPr sz="4000">
                <a:latin typeface="+mn-lt"/>
              </a:defRPr>
            </a:lvl1pPr>
            <a:lvl2pPr marL="457200" indent="0">
              <a:buNone/>
              <a:defRPr/>
            </a:lvl2pPr>
            <a:lvl3pPr marL="914400" indent="0">
              <a:buNone/>
              <a:defRPr/>
            </a:lvl3pPr>
            <a:lvl4pPr marL="1323976" indent="0">
              <a:buNone/>
              <a:defRPr/>
            </a:lvl4pPr>
            <a:lvl5pPr marL="1711326" indent="0">
              <a:buNone/>
              <a:defRPr/>
            </a:lvl5pPr>
          </a:lstStyle>
          <a:p>
            <a:pPr lvl="0"/>
            <a:r>
              <a:rPr lang="en-US"/>
              <a:t>Edit Master text styles</a:t>
            </a:r>
          </a:p>
        </p:txBody>
      </p:sp>
    </p:spTree>
    <p:extLst>
      <p:ext uri="{BB962C8B-B14F-4D97-AF65-F5344CB8AC3E}">
        <p14:creationId xmlns:p14="http://schemas.microsoft.com/office/powerpoint/2010/main" val="407608882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Colorful clouds against a starry night sky"/>
          <p:cNvSpPr>
            <a:spLocks noGrp="1"/>
          </p:cNvSpPr>
          <p:nvPr>
            <p:ph type="pic" idx="21"/>
          </p:nvPr>
        </p:nvSpPr>
        <p:spPr>
          <a:xfrm>
            <a:off x="7962900" y="-25400"/>
            <a:ext cx="20650200" cy="137668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70000" y="3886200"/>
            <a:ext cx="9652000" cy="3200202"/>
          </a:xfrm>
          <a:prstGeom prst="rect">
            <a:avLst/>
          </a:prstGeom>
        </p:spPr>
        <p:txBody>
          <a:bodyPr/>
          <a:lstStyle/>
          <a:p>
            <a:r>
              <a:t>Slide Title</a:t>
            </a:r>
          </a:p>
        </p:txBody>
      </p:sp>
      <p:sp>
        <p:nvSpPr>
          <p:cNvPr id="34" name="Body Level One…"/>
          <p:cNvSpPr txBox="1">
            <a:spLocks noGrp="1"/>
          </p:cNvSpPr>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vl2pPr marL="0" indent="457200" algn="ctr" defTabSz="825500">
              <a:spcBef>
                <a:spcPts val="0"/>
              </a:spcBef>
              <a:buClrTx/>
              <a:buSzTx/>
              <a:buNone/>
              <a:defRPr sz="5400">
                <a:solidFill>
                  <a:srgbClr val="D5D5D5"/>
                </a:solidFill>
                <a:latin typeface="Graphik-Medium"/>
                <a:ea typeface="Graphik-Medium"/>
                <a:cs typeface="Graphik-Medium"/>
                <a:sym typeface="Graphik Medium"/>
              </a:defRPr>
            </a:lvl2pPr>
            <a:lvl3pPr marL="0" indent="914400" algn="ctr" defTabSz="825500">
              <a:spcBef>
                <a:spcPts val="0"/>
              </a:spcBef>
              <a:buClrTx/>
              <a:buSzTx/>
              <a:buNone/>
              <a:defRPr sz="5400">
                <a:solidFill>
                  <a:srgbClr val="D5D5D5"/>
                </a:solidFill>
                <a:latin typeface="Graphik-Medium"/>
                <a:ea typeface="Graphik-Medium"/>
                <a:cs typeface="Graphik-Medium"/>
                <a:sym typeface="Graphik Medium"/>
              </a:defRPr>
            </a:lvl3pPr>
            <a:lvl4pPr marL="0" indent="1371600" algn="ctr" defTabSz="825500">
              <a:spcBef>
                <a:spcPts val="0"/>
              </a:spcBef>
              <a:buClrTx/>
              <a:buSzTx/>
              <a:buNone/>
              <a:defRPr sz="5400">
                <a:solidFill>
                  <a:srgbClr val="D5D5D5"/>
                </a:solidFill>
                <a:latin typeface="Graphik-Medium"/>
                <a:ea typeface="Graphik-Medium"/>
                <a:cs typeface="Graphik-Medium"/>
                <a:sym typeface="Graphik Medium"/>
              </a:defRPr>
            </a:lvl4pPr>
            <a:lvl5pPr marL="0" indent="1828800" algn="ctr" defTabSz="825500">
              <a:spcBef>
                <a:spcPts val="0"/>
              </a:spcBef>
              <a:buClrTx/>
              <a:buSzTx/>
              <a:buNone/>
              <a:defRPr sz="5400">
                <a:solidFill>
                  <a:srgbClr val="D5D5D5"/>
                </a:solidFill>
                <a:latin typeface="Graphik-Medium"/>
                <a:ea typeface="Graphik-Medium"/>
                <a:cs typeface="Graphik-Medium"/>
                <a:sym typeface="Graphik Medium"/>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12512234" y="-43677"/>
            <a:ext cx="11864172" cy="13780094"/>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sp>
        <p:nvSpPr>
          <p:cNvPr id="2" name="Title 1"/>
          <p:cNvSpPr>
            <a:spLocks noGrp="1"/>
          </p:cNvSpPr>
          <p:nvPr>
            <p:ph type="title" hasCustomPrompt="1"/>
          </p:nvPr>
        </p:nvSpPr>
        <p:spPr>
          <a:xfrm>
            <a:off x="1168401" y="5963274"/>
            <a:ext cx="7538950" cy="1723548"/>
          </a:xfrm>
        </p:spPr>
        <p:txBody>
          <a:bodyPr wrap="square" anchor="t">
            <a:spAutoFit/>
          </a:bodyPr>
          <a:lstStyle>
            <a:lvl1pPr>
              <a:lnSpc>
                <a:spcPct val="100000"/>
              </a:lnSpc>
              <a:defRPr sz="56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10033001" y="584201"/>
            <a:ext cx="13763626" cy="1254442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13838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66446"/>
            <a:ext cx="12801600" cy="997196"/>
          </a:xfrm>
          <a:noFill/>
        </p:spPr>
        <p:txBody>
          <a:bodyPr wrap="square" lIns="0" tIns="0" rIns="0" bIns="0" anchor="b" anchorCtr="0">
            <a:spAutoFit/>
          </a:bodyPr>
          <a:lstStyle>
            <a:lvl1pPr algn="l" defTabSz="1865484" rtl="0" eaLnBrk="1" latinLnBrk="0" hangingPunct="1">
              <a:lnSpc>
                <a:spcPct val="90000"/>
              </a:lnSpc>
              <a:spcBef>
                <a:spcPct val="0"/>
              </a:spcBef>
              <a:buNone/>
              <a:defRPr lang="en-US" sz="7200" b="1" kern="1200" cap="none" spc="-10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170432" y="7954639"/>
            <a:ext cx="12801600" cy="615554"/>
          </a:xfrm>
          <a:noFill/>
        </p:spPr>
        <p:txBody>
          <a:bodyPr wrap="square" lIns="0" tIns="0" rIns="0" bIns="0">
            <a:spAutoFit/>
          </a:bodyPr>
          <a:lstStyle>
            <a:lvl1pPr marL="0" indent="0">
              <a:spcBef>
                <a:spcPts val="0"/>
              </a:spcBef>
              <a:spcAft>
                <a:spcPts val="0"/>
              </a:spcAft>
              <a:buFont typeface="Arial" panose="020B0604020202020204" pitchFamily="34" charset="0"/>
              <a:buNone/>
              <a:defRPr sz="4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12512234" y="-43677"/>
            <a:ext cx="11864172" cy="13780094"/>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spTree>
    <p:extLst>
      <p:ext uri="{BB962C8B-B14F-4D97-AF65-F5344CB8AC3E}">
        <p14:creationId xmlns:p14="http://schemas.microsoft.com/office/powerpoint/2010/main" val="109916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71616"/>
            <a:ext cx="12801600" cy="997196"/>
          </a:xfrm>
          <a:noFill/>
        </p:spPr>
        <p:txBody>
          <a:bodyPr lIns="0" tIns="0" rIns="0" bIns="0" anchor="b" anchorCtr="0">
            <a:spAutoFit/>
          </a:bodyPr>
          <a:lstStyle>
            <a:lvl1pPr algn="l" defTabSz="1865484" rtl="0" eaLnBrk="1" latinLnBrk="0" hangingPunct="1">
              <a:lnSpc>
                <a:spcPct val="90000"/>
              </a:lnSpc>
              <a:spcBef>
                <a:spcPct val="0"/>
              </a:spcBef>
              <a:buNone/>
              <a:defRPr lang="en-US" sz="7200" b="1" kern="1200" cap="none" spc="-10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12512234" y="-43677"/>
            <a:ext cx="11864172" cy="13780094"/>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spTree>
    <p:extLst>
      <p:ext uri="{BB962C8B-B14F-4D97-AF65-F5344CB8AC3E}">
        <p14:creationId xmlns:p14="http://schemas.microsoft.com/office/powerpoint/2010/main" val="427667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71616"/>
            <a:ext cx="12801600" cy="997196"/>
          </a:xfrm>
          <a:noFill/>
        </p:spPr>
        <p:txBody>
          <a:bodyPr lIns="0" tIns="0" rIns="0" bIns="0" anchor="b" anchorCtr="0">
            <a:spAutoFit/>
          </a:bodyPr>
          <a:lstStyle>
            <a:lvl1pPr algn="l" defTabSz="1865484" rtl="0" eaLnBrk="1" latinLnBrk="0" hangingPunct="1">
              <a:lnSpc>
                <a:spcPct val="90000"/>
              </a:lnSpc>
              <a:spcBef>
                <a:spcPct val="0"/>
              </a:spcBef>
              <a:buNone/>
              <a:defRPr lang="en-US" sz="7200" b="1" kern="1200" cap="none" spc="-10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12512234" y="-43677"/>
            <a:ext cx="11864172" cy="13780094"/>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spTree>
    <p:extLst>
      <p:ext uri="{BB962C8B-B14F-4D97-AF65-F5344CB8AC3E}">
        <p14:creationId xmlns:p14="http://schemas.microsoft.com/office/powerpoint/2010/main" val="264612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3377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1176526" y="2873377"/>
            <a:ext cx="22037040" cy="3816430"/>
          </a:xfrm>
        </p:spPr>
        <p:txBody>
          <a:bodyPr/>
          <a:lstStyle>
            <a:lvl1pPr marL="0" indent="0">
              <a:buNone/>
              <a:defRPr sz="5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693106" indent="0">
              <a:buNone/>
              <a:defRPr sz="4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9214" indent="0">
              <a:buNone/>
              <a:defRPr sz="4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9126"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994"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85824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168400" y="12322633"/>
            <a:ext cx="8964248"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16845800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168400" y="2873377"/>
            <a:ext cx="22037676" cy="4431982"/>
          </a:xfrm>
        </p:spPr>
        <p:txBody>
          <a:bodyPr>
            <a:spAutoFit/>
          </a:bodyPr>
          <a:lstStyle>
            <a:lvl1pPr>
              <a:defRPr sz="7200">
                <a:latin typeface="+mn-lt"/>
              </a:defRPr>
            </a:lvl1pPr>
            <a:lvl2pPr>
              <a:defRPr sz="5600">
                <a:latin typeface="+mn-lt"/>
              </a:defRPr>
            </a:lvl2pPr>
            <a:lvl3pPr>
              <a:defRPr sz="4800">
                <a:latin typeface="+mn-lt"/>
              </a:defRPr>
            </a:lvl3pPr>
            <a:lvl4pPr>
              <a:defRPr sz="4000">
                <a:latin typeface="+mn-lt"/>
              </a:defRPr>
            </a:lvl4pPr>
            <a:lvl5pPr>
              <a:defRPr sz="3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12538077"/>
            <a:ext cx="24384002" cy="117792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7400" spc="-10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382477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10258537" y="582136"/>
            <a:ext cx="13538090" cy="1107996"/>
          </a:xfrm>
        </p:spPr>
        <p:txBody>
          <a:bodyPr/>
          <a:lstStyle>
            <a:lvl1pPr>
              <a:defRPr sz="7200"/>
            </a:lvl1pPr>
          </a:lstStyle>
          <a:p>
            <a:r>
              <a:rPr lang="en-US"/>
              <a:t>Click to edit Master title style</a:t>
            </a:r>
          </a:p>
        </p:txBody>
      </p:sp>
      <p:sp>
        <p:nvSpPr>
          <p:cNvPr id="4" name="Text Placeholder 3"/>
          <p:cNvSpPr>
            <a:spLocks noGrp="1"/>
          </p:cNvSpPr>
          <p:nvPr>
            <p:ph type="body" sz="quarter" idx="10"/>
          </p:nvPr>
        </p:nvSpPr>
        <p:spPr>
          <a:xfrm>
            <a:off x="10258535" y="9547656"/>
            <a:ext cx="13538090" cy="3586208"/>
          </a:xfrm>
        </p:spPr>
        <p:txBody>
          <a:bodyPr wrap="square">
            <a:noAutofit/>
          </a:bodyPr>
          <a:lstStyle>
            <a:lvl1pPr marL="0" indent="0">
              <a:spcBef>
                <a:spcPts val="3530"/>
              </a:spcBef>
              <a:buNone/>
              <a:defRPr sz="4000">
                <a:latin typeface="+mn-lt"/>
              </a:defRPr>
            </a:lvl1pPr>
            <a:lvl2pPr marL="448194" indent="0">
              <a:buNone/>
              <a:defRPr/>
            </a:lvl2pPr>
            <a:lvl3pPr marL="896386" indent="0">
              <a:buNone/>
              <a:defRPr/>
            </a:lvl3pPr>
            <a:lvl4pPr marL="1344580" indent="0">
              <a:buNone/>
              <a:defRPr/>
            </a:lvl4pPr>
            <a:lvl5pPr marL="1792772"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1"/>
            <a:ext cx="9657734" cy="13717246"/>
          </a:xfrm>
          <a:prstGeom prst="rect">
            <a:avLst/>
          </a:prstGeom>
        </p:spPr>
      </p:pic>
    </p:spTree>
    <p:extLst>
      <p:ext uri="{BB962C8B-B14F-4D97-AF65-F5344CB8AC3E}">
        <p14:creationId xmlns:p14="http://schemas.microsoft.com/office/powerpoint/2010/main" val="136193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F70F5-761C-40B4-8DA1-52EA204D06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14251E-B744-42F4-951A-05491626ABEA}"/>
              </a:ext>
            </a:extLst>
          </p:cNvPr>
          <p:cNvSpPr>
            <a:spLocks noGrp="1"/>
          </p:cNvSpPr>
          <p:nvPr>
            <p:ph sz="half" idx="1"/>
          </p:nvPr>
        </p:nvSpPr>
        <p:spPr>
          <a:xfrm>
            <a:off x="1676400" y="3651250"/>
            <a:ext cx="10363200" cy="32254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7AEF78-E71C-4BCB-88BB-E639489E8FC3}"/>
              </a:ext>
            </a:extLst>
          </p:cNvPr>
          <p:cNvSpPr>
            <a:spLocks noGrp="1"/>
          </p:cNvSpPr>
          <p:nvPr>
            <p:ph sz="half" idx="2"/>
          </p:nvPr>
        </p:nvSpPr>
        <p:spPr>
          <a:xfrm>
            <a:off x="12344400" y="3651250"/>
            <a:ext cx="10363200" cy="32254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AD18E4-DF2D-4490-8C57-4610F3E8FD9E}"/>
              </a:ext>
            </a:extLst>
          </p:cNvPr>
          <p:cNvSpPr>
            <a:spLocks noGrp="1"/>
          </p:cNvSpPr>
          <p:nvPr>
            <p:ph type="dt" sz="half" idx="10"/>
          </p:nvPr>
        </p:nvSpPr>
        <p:spPr/>
        <p:txBody>
          <a:bodyPr/>
          <a:lstStyle/>
          <a:p>
            <a:fld id="{76D8AA3B-5DB5-4D8B-85F5-5752A660C499}" type="datetimeFigureOut">
              <a:rPr lang="en-US" smtClean="0"/>
              <a:t>7/11/2022</a:t>
            </a:fld>
            <a:endParaRPr lang="en-US"/>
          </a:p>
        </p:txBody>
      </p:sp>
      <p:sp>
        <p:nvSpPr>
          <p:cNvPr id="6" name="Footer Placeholder 5">
            <a:extLst>
              <a:ext uri="{FF2B5EF4-FFF2-40B4-BE49-F238E27FC236}">
                <a16:creationId xmlns:a16="http://schemas.microsoft.com/office/drawing/2014/main" id="{01CD9B47-0010-4F6F-9684-914DA8CD62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FF74A-FA1A-4E22-B293-08B810130F5B}"/>
              </a:ext>
            </a:extLst>
          </p:cNvPr>
          <p:cNvSpPr>
            <a:spLocks noGrp="1"/>
          </p:cNvSpPr>
          <p:nvPr>
            <p:ph type="sldNum" sz="quarter" idx="12"/>
          </p:nvPr>
        </p:nvSpPr>
        <p:spPr/>
        <p:txBody>
          <a:bodyPr/>
          <a:lstStyle/>
          <a:p>
            <a:fld id="{11BBB371-5C51-4BD0-83E3-1F21205CA019}" type="slidenum">
              <a:rPr lang="en-US" smtClean="0"/>
              <a:t>‹#›</a:t>
            </a:fld>
            <a:endParaRPr lang="en-US"/>
          </a:p>
        </p:txBody>
      </p:sp>
    </p:spTree>
    <p:extLst>
      <p:ext uri="{BB962C8B-B14F-4D97-AF65-F5344CB8AC3E}">
        <p14:creationId xmlns:p14="http://schemas.microsoft.com/office/powerpoint/2010/main" val="811489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852849" y="880990"/>
            <a:ext cx="22672078" cy="1516044"/>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373646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68389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72780" y="2868740"/>
            <a:ext cx="22037040" cy="3225498"/>
          </a:xfrm>
        </p:spPr>
        <p:txBody>
          <a:bodyPr wrap="square">
            <a:sp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7486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1164087" y="7924803"/>
            <a:ext cx="8329166" cy="615554"/>
          </a:xfrm>
          <a:noFill/>
        </p:spPr>
        <p:txBody>
          <a:bodyPr wrap="square" lIns="0" tIns="0" rIns="0" bIns="0">
            <a:spAutoFit/>
          </a:bodyPr>
          <a:lstStyle>
            <a:lvl1pPr marL="0" indent="0">
              <a:spcBef>
                <a:spcPts val="0"/>
              </a:spcBef>
              <a:buNone/>
              <a:defRPr sz="4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1168401" y="1171576"/>
            <a:ext cx="2732490" cy="5852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1176531" y="4851084"/>
            <a:ext cx="8335774" cy="2215992"/>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10668000" y="0"/>
            <a:ext cx="13716000" cy="13716000"/>
          </a:xfrm>
          <a:prstGeom prst="rect">
            <a:avLst/>
          </a:prstGeom>
        </p:spPr>
      </p:pic>
    </p:spTree>
    <p:extLst>
      <p:ext uri="{BB962C8B-B14F-4D97-AF65-F5344CB8AC3E}">
        <p14:creationId xmlns:p14="http://schemas.microsoft.com/office/powerpoint/2010/main" val="710673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1164087" y="7924803"/>
            <a:ext cx="8329166" cy="615554"/>
          </a:xfrm>
          <a:noFill/>
        </p:spPr>
        <p:txBody>
          <a:bodyPr wrap="square" lIns="0" tIns="0" rIns="0" bIns="0">
            <a:spAutoFit/>
          </a:bodyPr>
          <a:lstStyle>
            <a:lvl1pPr marL="0" indent="0">
              <a:spcBef>
                <a:spcPts val="0"/>
              </a:spcBef>
              <a:buNone/>
              <a:defRPr sz="4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1176531" y="4851084"/>
            <a:ext cx="8335774" cy="2215992"/>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2637501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5959557"/>
            <a:ext cx="18288000" cy="1107998"/>
          </a:xfrm>
          <a:noFill/>
        </p:spPr>
        <p:txBody>
          <a:bodyPr lIns="0" tIns="0" rIns="0" bIns="0" anchor="b" anchorCtr="0">
            <a:spAutoFit/>
          </a:bodyPr>
          <a:lstStyle>
            <a:lvl1pPr>
              <a:defRPr sz="7200" spc="-102"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168400" y="7924803"/>
            <a:ext cx="18288000" cy="615554"/>
          </a:xfrm>
          <a:noFill/>
        </p:spPr>
        <p:txBody>
          <a:bodyPr wrap="square" lIns="0" tIns="0" rIns="0" bIns="0">
            <a:spAutoFit/>
          </a:bodyPr>
          <a:lstStyle>
            <a:lvl1pPr marL="0" indent="0">
              <a:spcBef>
                <a:spcPts val="0"/>
              </a:spcBef>
              <a:buNone/>
              <a:defRPr sz="4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1168401" y="1171576"/>
            <a:ext cx="2732490" cy="585216"/>
          </a:xfrm>
          <a:prstGeom prst="rect">
            <a:avLst/>
          </a:prstGeom>
        </p:spPr>
      </p:pic>
    </p:spTree>
    <p:extLst>
      <p:ext uri="{BB962C8B-B14F-4D97-AF65-F5344CB8AC3E}">
        <p14:creationId xmlns:p14="http://schemas.microsoft.com/office/powerpoint/2010/main" val="348204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5959557"/>
            <a:ext cx="18288000" cy="1107998"/>
          </a:xfrm>
          <a:noFill/>
        </p:spPr>
        <p:txBody>
          <a:bodyPr lIns="0" tIns="0" rIns="0" bIns="0" anchor="b" anchorCtr="0">
            <a:spAutoFit/>
          </a:bodyPr>
          <a:lstStyle>
            <a:lvl1pPr>
              <a:defRPr sz="7200" spc="-102"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168400" y="7924803"/>
            <a:ext cx="18288000" cy="615554"/>
          </a:xfrm>
          <a:noFill/>
        </p:spPr>
        <p:txBody>
          <a:bodyPr wrap="square" lIns="0" tIns="0" rIns="0" bIns="0">
            <a:spAutoFit/>
          </a:bodyPr>
          <a:lstStyle>
            <a:lvl1pPr marL="0" indent="0">
              <a:spcBef>
                <a:spcPts val="0"/>
              </a:spcBef>
              <a:buNone/>
              <a:defRPr sz="4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370343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24384000" cy="13716000"/>
          </a:xfrm>
          <a:prstGeom prst="rect">
            <a:avLst/>
          </a:prstGeom>
        </p:spPr>
      </p:pic>
      <p:sp>
        <p:nvSpPr>
          <p:cNvPr id="9" name="Title 1"/>
          <p:cNvSpPr>
            <a:spLocks noGrp="1"/>
          </p:cNvSpPr>
          <p:nvPr>
            <p:ph type="title" hasCustomPrompt="1"/>
          </p:nvPr>
        </p:nvSpPr>
        <p:spPr>
          <a:xfrm>
            <a:off x="1168401" y="4851562"/>
            <a:ext cx="10167258" cy="2215992"/>
          </a:xfrm>
          <a:noFill/>
        </p:spPr>
        <p:txBody>
          <a:bodyPr wrap="square" lIns="0" tIns="0" rIns="0" bIns="0" anchor="b" anchorCtr="0">
            <a:spAutoFit/>
          </a:bodyPr>
          <a:lstStyle>
            <a:lvl1pPr>
              <a:defRPr sz="7200" spc="-102"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168400" y="7924803"/>
            <a:ext cx="10168128" cy="615554"/>
          </a:xfrm>
          <a:noFill/>
        </p:spPr>
        <p:txBody>
          <a:bodyPr wrap="square" lIns="0" tIns="0" rIns="0" bIns="0">
            <a:spAutoFit/>
          </a:bodyPr>
          <a:lstStyle>
            <a:lvl1pPr marL="0" indent="0">
              <a:spcBef>
                <a:spcPts val="0"/>
              </a:spcBef>
              <a:buNone/>
              <a:defRPr sz="4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2715453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24384000" cy="13716000"/>
          </a:xfrm>
          <a:prstGeom prst="rect">
            <a:avLst/>
          </a:prstGeom>
        </p:spPr>
      </p:pic>
      <p:sp>
        <p:nvSpPr>
          <p:cNvPr id="9" name="Title 1"/>
          <p:cNvSpPr>
            <a:spLocks noGrp="1"/>
          </p:cNvSpPr>
          <p:nvPr>
            <p:ph type="title" hasCustomPrompt="1"/>
          </p:nvPr>
        </p:nvSpPr>
        <p:spPr bwMode="white">
          <a:xfrm>
            <a:off x="1169273" y="4851562"/>
            <a:ext cx="10167258" cy="2215992"/>
          </a:xfrm>
          <a:noFill/>
        </p:spPr>
        <p:txBody>
          <a:bodyPr wrap="square" lIns="0" tIns="0" rIns="0" bIns="0" anchor="b" anchorCtr="0">
            <a:spAutoFit/>
          </a:bodyPr>
          <a:lstStyle>
            <a:lvl1pPr>
              <a:defRPr sz="7200" spc="-102"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1168400" y="7924803"/>
            <a:ext cx="10168128" cy="615554"/>
          </a:xfrm>
          <a:noFill/>
        </p:spPr>
        <p:txBody>
          <a:bodyPr wrap="square" lIns="0" tIns="0" rIns="0" bIns="0">
            <a:spAutoFit/>
          </a:bodyPr>
          <a:lstStyle>
            <a:lvl1pPr marL="0" indent="0">
              <a:spcBef>
                <a:spcPts val="0"/>
              </a:spcBef>
              <a:buNone/>
              <a:defRPr sz="4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1168401" y="1171576"/>
            <a:ext cx="2732490" cy="585216"/>
          </a:xfrm>
          <a:prstGeom prst="rect">
            <a:avLst/>
          </a:prstGeom>
        </p:spPr>
      </p:pic>
    </p:spTree>
    <p:extLst>
      <p:ext uri="{BB962C8B-B14F-4D97-AF65-F5344CB8AC3E}">
        <p14:creationId xmlns:p14="http://schemas.microsoft.com/office/powerpoint/2010/main" val="3170406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1168403" y="2926083"/>
            <a:ext cx="20877214" cy="9611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898" fontAlgn="base">
              <a:lnSpc>
                <a:spcPct val="90000"/>
              </a:lnSpc>
              <a:spcBef>
                <a:spcPct val="0"/>
              </a:spcBef>
              <a:spcAft>
                <a:spcPct val="0"/>
              </a:spcAft>
            </a:pPr>
            <a:endParaRPr lang="en-US" sz="48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2340864" y="6878643"/>
            <a:ext cx="9851136" cy="615554"/>
          </a:xfrm>
          <a:noFill/>
        </p:spPr>
        <p:txBody>
          <a:bodyPr wrap="square" lIns="0" tIns="0" rIns="0" bIns="0">
            <a:spAutoFit/>
          </a:bodyPr>
          <a:lstStyle>
            <a:lvl1pPr marL="0" indent="0">
              <a:spcBef>
                <a:spcPts val="0"/>
              </a:spcBef>
              <a:buNone/>
              <a:defRPr sz="4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341405" y="775704"/>
            <a:ext cx="8814846" cy="1293932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2342198" y="3855252"/>
            <a:ext cx="9845040" cy="2215992"/>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1929807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1270000" y="4269316"/>
            <a:ext cx="21844000" cy="8432801"/>
          </a:xfrm>
          <a:prstGeom prst="rect">
            <a:avLst/>
          </a:prstGeom>
        </p:spPr>
        <p:txBody>
          <a:bodyPr numCol="2" spcCol="109220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72782" y="2528503"/>
            <a:ext cx="22037040" cy="3225498"/>
          </a:xfrm>
        </p:spPr>
        <p:txBody>
          <a:bodyPr wrap="square">
            <a:spAutoFit/>
          </a:bodyPr>
          <a:lstStyle>
            <a:lvl1pPr marL="0" indent="0">
              <a:buNone/>
              <a:defRPr/>
            </a:lvl1pPr>
            <a:lvl2pPr marL="457188" indent="0">
              <a:buNone/>
              <a:defRPr/>
            </a:lvl2pPr>
            <a:lvl3pPr marL="914378" indent="0">
              <a:buNone/>
              <a:defRPr/>
            </a:lvl3pPr>
            <a:lvl4pPr marL="1371566" indent="0">
              <a:buNone/>
              <a:defRPr/>
            </a:lvl4pPr>
            <a:lvl5pPr marL="182875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0782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168400" y="2870997"/>
            <a:ext cx="22037040" cy="32254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48345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68400" y="2870201"/>
            <a:ext cx="10424160" cy="3299366"/>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Semilight" panose="020B0402040204020203" pitchFamily="34" charset="0"/>
                <a:cs typeface="Segoe UI Semilight" panose="020B0402040204020203" pitchFamily="34" charset="0"/>
              </a:defRPr>
            </a:lvl1pPr>
            <a:lvl2pPr marL="511164" indent="0">
              <a:buFont typeface="Wingdings" panose="05000000000000000000" pitchFamily="2" charset="2"/>
              <a:buNone/>
              <a:defRPr sz="4000" b="0"/>
            </a:lvl2pPr>
            <a:lvl3pPr marL="901678" indent="0">
              <a:buFont typeface="Wingdings" panose="05000000000000000000" pitchFamily="2" charset="2"/>
              <a:buNone/>
              <a:tabLst/>
              <a:defRPr sz="3200" b="0"/>
            </a:lvl3pPr>
            <a:lvl4pPr marL="1304892" indent="0">
              <a:buFont typeface="Wingdings" panose="05000000000000000000" pitchFamily="2" charset="2"/>
              <a:buNone/>
              <a:defRPr sz="2800" b="0"/>
            </a:lvl4pPr>
            <a:lvl5pPr marL="1708106" indent="0">
              <a:buFont typeface="Wingdings" panose="05000000000000000000" pitchFamily="2" charset="2"/>
              <a:buNone/>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12794342" y="2870201"/>
            <a:ext cx="10424160" cy="3299366"/>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Semilight" panose="020B0402040204020203" pitchFamily="34" charset="0"/>
                <a:cs typeface="Segoe UI Semilight" panose="020B0402040204020203" pitchFamily="34" charset="0"/>
              </a:defRPr>
            </a:lvl1pPr>
            <a:lvl2pPr marL="511164" indent="0">
              <a:buFont typeface="Wingdings" panose="05000000000000000000" pitchFamily="2" charset="2"/>
              <a:buNone/>
              <a:defRPr sz="4000" b="0"/>
            </a:lvl2pPr>
            <a:lvl3pPr marL="901678" indent="0">
              <a:buFont typeface="Wingdings" panose="05000000000000000000" pitchFamily="2" charset="2"/>
              <a:buNone/>
              <a:tabLst/>
              <a:defRPr sz="3200" b="0"/>
            </a:lvl3pPr>
            <a:lvl4pPr marL="1304892" indent="0">
              <a:buFont typeface="Wingdings" panose="05000000000000000000" pitchFamily="2" charset="2"/>
              <a:buNone/>
              <a:defRPr sz="2800" b="0"/>
            </a:lvl4pPr>
            <a:lvl5pPr marL="1708106" indent="0">
              <a:buFont typeface="Wingdings" panose="05000000000000000000" pitchFamily="2" charset="2"/>
              <a:buNone/>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4242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68400" y="2874961"/>
            <a:ext cx="10424160" cy="3299366"/>
          </a:xfrm>
        </p:spPr>
        <p:txBody>
          <a:bodyPr wrap="square">
            <a:spAutoFit/>
          </a:bodyPr>
          <a:lstStyle>
            <a:lvl1pPr marL="463538" indent="-463538">
              <a:spcBef>
                <a:spcPts val="2448"/>
              </a:spcBef>
              <a:buClr>
                <a:schemeClr val="tx1"/>
              </a:buClr>
              <a:buFont typeface="Wingdings" panose="05000000000000000000" pitchFamily="2" charset="2"/>
              <a:buChar char=""/>
              <a:defRPr sz="5600" b="0">
                <a:latin typeface="Segoe UI Semilight" panose="020B0402040204020203" pitchFamily="34" charset="0"/>
                <a:cs typeface="Segoe UI Semilight" panose="020B0402040204020203" pitchFamily="34" charset="0"/>
              </a:defRPr>
            </a:lvl1pPr>
            <a:lvl2pPr marL="854056" indent="-342892">
              <a:buFont typeface="Wingdings" panose="05000000000000000000" pitchFamily="2" charset="2"/>
              <a:buChar char=""/>
              <a:defRPr sz="4000" b="0"/>
            </a:lvl2pPr>
            <a:lvl3pPr marL="1279494" indent="-377818">
              <a:buFont typeface="Wingdings" panose="05000000000000000000" pitchFamily="2" charset="2"/>
              <a:buChar char=""/>
              <a:tabLst/>
              <a:defRPr sz="3200" b="0"/>
            </a:lvl3pPr>
            <a:lvl4pPr marL="1657308" indent="-352418">
              <a:buFont typeface="Wingdings" panose="05000000000000000000" pitchFamily="2" charset="2"/>
              <a:buChar char=""/>
              <a:defRPr sz="2800" b="0"/>
            </a:lvl4pPr>
            <a:lvl5pPr marL="2047826" indent="-339716">
              <a:buFont typeface="Wingdings" panose="05000000000000000000" pitchFamily="2" charset="2"/>
              <a:buChar char=""/>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12779830" y="2874961"/>
            <a:ext cx="10424160" cy="3299366"/>
          </a:xfrm>
        </p:spPr>
        <p:txBody>
          <a:bodyPr wrap="square">
            <a:spAutoFit/>
          </a:bodyPr>
          <a:lstStyle>
            <a:lvl1pPr marL="463538" indent="-463538">
              <a:spcBef>
                <a:spcPts val="2448"/>
              </a:spcBef>
              <a:buClr>
                <a:schemeClr val="tx1"/>
              </a:buClr>
              <a:buFont typeface="Wingdings" panose="05000000000000000000" pitchFamily="2" charset="2"/>
              <a:buChar char=""/>
              <a:defRPr sz="5600" b="0">
                <a:latin typeface="Segoe UI Semilight" panose="020B0402040204020203" pitchFamily="34" charset="0"/>
                <a:cs typeface="Segoe UI Semilight" panose="020B0402040204020203" pitchFamily="34" charset="0"/>
              </a:defRPr>
            </a:lvl1pPr>
            <a:lvl2pPr marL="854056" indent="-342892">
              <a:buFont typeface="Wingdings" panose="05000000000000000000" pitchFamily="2" charset="2"/>
              <a:buChar char=""/>
              <a:defRPr sz="4000" b="0"/>
            </a:lvl2pPr>
            <a:lvl3pPr marL="1279494" indent="-377818">
              <a:buFont typeface="Wingdings" panose="05000000000000000000" pitchFamily="2" charset="2"/>
              <a:buChar char=""/>
              <a:tabLst/>
              <a:defRPr sz="3200" b="0"/>
            </a:lvl3pPr>
            <a:lvl4pPr marL="1657308" indent="-352418">
              <a:buFont typeface="Wingdings" panose="05000000000000000000" pitchFamily="2" charset="2"/>
              <a:buChar char=""/>
              <a:defRPr sz="2800" b="0"/>
            </a:lvl4pPr>
            <a:lvl5pPr marL="2047826" indent="-339716">
              <a:buFont typeface="Wingdings" panose="05000000000000000000" pitchFamily="2" charset="2"/>
              <a:buChar char=""/>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7740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8161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9165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168403" y="914400"/>
            <a:ext cx="11016838" cy="680186"/>
          </a:xfrm>
        </p:spPr>
        <p:txBody>
          <a:bodyPr tIns="64008"/>
          <a:lstStyle>
            <a:lvl1pPr>
              <a:defRPr sz="4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897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66447"/>
            <a:ext cx="18288000" cy="997198"/>
          </a:xfrm>
          <a:noFill/>
        </p:spPr>
        <p:txBody>
          <a:bodyPr lIns="0" tIns="0" rIns="0" bIns="0" anchor="b" anchorCtr="0">
            <a:spAutoFit/>
          </a:bodyPr>
          <a:lstStyle>
            <a:lvl1pPr algn="l" defTabSz="1865438" rtl="0" eaLnBrk="1" latinLnBrk="0" hangingPunct="1">
              <a:lnSpc>
                <a:spcPct val="90000"/>
              </a:lnSpc>
              <a:spcBef>
                <a:spcPct val="0"/>
              </a:spcBef>
              <a:buNone/>
              <a:defRPr lang="en-US" sz="7200" b="1" kern="1200" cap="none" spc="-102"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170432" y="7954643"/>
            <a:ext cx="18288000" cy="615554"/>
          </a:xfrm>
          <a:noFill/>
        </p:spPr>
        <p:txBody>
          <a:bodyPr lIns="0" tIns="0" rIns="0" bIns="0">
            <a:spAutoFit/>
          </a:bodyPr>
          <a:lstStyle>
            <a:lvl1pPr marL="0" indent="0">
              <a:spcBef>
                <a:spcPts val="0"/>
              </a:spcBef>
              <a:spcAft>
                <a:spcPts val="0"/>
              </a:spcAft>
              <a:buFont typeface="Arial" panose="020B0604020202020204" pitchFamily="34" charset="0"/>
              <a:buNone/>
              <a:defRPr sz="4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874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71619"/>
            <a:ext cx="18288000" cy="997198"/>
          </a:xfrm>
          <a:noFill/>
        </p:spPr>
        <p:txBody>
          <a:bodyPr lIns="0" tIns="0" rIns="0" bIns="0" anchor="b" anchorCtr="0">
            <a:spAutoFit/>
          </a:bodyPr>
          <a:lstStyle>
            <a:lvl1pPr algn="l" defTabSz="1865438" rtl="0" eaLnBrk="1" latinLnBrk="0" hangingPunct="1">
              <a:lnSpc>
                <a:spcPct val="90000"/>
              </a:lnSpc>
              <a:spcBef>
                <a:spcPct val="0"/>
              </a:spcBef>
              <a:buNone/>
              <a:defRPr lang="en-US" sz="7200" b="1" kern="1200" cap="none" spc="-102"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12375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71619"/>
            <a:ext cx="18288000" cy="997198"/>
          </a:xfrm>
          <a:noFill/>
        </p:spPr>
        <p:txBody>
          <a:bodyPr lIns="0" tIns="0" rIns="0" bIns="0" anchor="b" anchorCtr="0">
            <a:spAutoFit/>
          </a:bodyPr>
          <a:lstStyle>
            <a:lvl1pPr algn="l" defTabSz="1865438" rtl="0" eaLnBrk="1" latinLnBrk="0" hangingPunct="1">
              <a:lnSpc>
                <a:spcPct val="90000"/>
              </a:lnSpc>
              <a:spcBef>
                <a:spcPct val="0"/>
              </a:spcBef>
              <a:buNone/>
              <a:defRPr lang="en-US" sz="7200" b="1" kern="1200" cap="none" spc="-102"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2685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Northern Lights display over a snowy mountain landscape"/>
          <p:cNvSpPr>
            <a:spLocks noGrp="1"/>
          </p:cNvSpPr>
          <p:nvPr>
            <p:ph type="pic" idx="21"/>
          </p:nvPr>
        </p:nvSpPr>
        <p:spPr>
          <a:xfrm>
            <a:off x="12204700" y="-2277533"/>
            <a:ext cx="12192000" cy="18271067"/>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1270000" y="838200"/>
            <a:ext cx="9652000" cy="1549400"/>
          </a:xfrm>
          <a:prstGeom prst="rect">
            <a:avLst/>
          </a:prstGeom>
        </p:spPr>
        <p:txBody>
          <a:bodyPr/>
          <a:lstStyle/>
          <a:p>
            <a:r>
              <a:t>Slide Title</a:t>
            </a:r>
          </a:p>
        </p:txBody>
      </p:sp>
      <p:sp>
        <p:nvSpPr>
          <p:cNvPr id="62" name="Body Level One…"/>
          <p:cNvSpPr txBox="1">
            <a:spLocks noGrp="1"/>
          </p:cNvSpPr>
          <p:nvPr>
            <p:ph type="body" sz="half" idx="1" hasCustomPrompt="1"/>
          </p:nvPr>
        </p:nvSpPr>
        <p:spPr>
          <a:xfrm>
            <a:off x="1270000" y="4267200"/>
            <a:ext cx="9652000" cy="8432800"/>
          </a:xfrm>
          <a:prstGeom prst="rect">
            <a:avLst/>
          </a:prstGeom>
        </p:spPr>
        <p:txBody>
          <a:bodyPr/>
          <a:lstStyle/>
          <a:p>
            <a:r>
              <a:t>Slide bullet text</a:t>
            </a:r>
          </a:p>
          <a:p>
            <a:pPr lvl="1"/>
            <a:endParaRPr/>
          </a:p>
          <a:p>
            <a:pPr lvl="2"/>
            <a:endParaRPr/>
          </a:p>
          <a:p>
            <a:pPr lvl="3"/>
            <a:endParaRPr/>
          </a:p>
          <a:p>
            <a:pPr lvl="4"/>
            <a:endParaRPr/>
          </a:p>
        </p:txBody>
      </p:sp>
      <p:sp>
        <p:nvSpPr>
          <p:cNvPr id="63" name="Slide Subtitle"/>
          <p:cNvSpPr txBox="1">
            <a:spLocks noGrp="1"/>
          </p:cNvSpPr>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Slide Subtitle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71619"/>
            <a:ext cx="18288000" cy="997198"/>
          </a:xfrm>
          <a:noFill/>
        </p:spPr>
        <p:txBody>
          <a:bodyPr lIns="0" tIns="0" rIns="0" bIns="0" anchor="b" anchorCtr="0">
            <a:spAutoFit/>
          </a:bodyPr>
          <a:lstStyle>
            <a:lvl1pPr algn="l" defTabSz="1865438" rtl="0" eaLnBrk="1" latinLnBrk="0" hangingPunct="1">
              <a:lnSpc>
                <a:spcPct val="90000"/>
              </a:lnSpc>
              <a:spcBef>
                <a:spcPct val="0"/>
              </a:spcBef>
              <a:buNone/>
              <a:defRPr lang="en-US" sz="7200" b="1" kern="1200" cap="none" spc="-102"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49736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17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09490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1176526" y="2873379"/>
            <a:ext cx="22037040" cy="3939542"/>
          </a:xfrm>
        </p:spPr>
        <p:txBody>
          <a:bodyPr/>
          <a:lstStyle>
            <a:lvl1pPr marL="0" indent="0">
              <a:buNone/>
              <a:defRPr sz="6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693090" indent="0">
              <a:buNone/>
              <a:defRPr sz="4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9184" indent="0">
              <a:buNone/>
              <a:defRPr sz="4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9084"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942"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5964392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168402" y="11460861"/>
            <a:ext cx="18970700" cy="107721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34" eaLnBrk="0" hangingPunct="0"/>
            <a:r>
              <a:rPr lang="en-US" sz="1400">
                <a:gradFill>
                  <a:gsLst>
                    <a:gs pos="0">
                      <a:schemeClr val="tx1"/>
                    </a:gs>
                    <a:gs pos="100000">
                      <a:schemeClr val="tx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1400">
                <a:gradFill>
                  <a:gsLst>
                    <a:gs pos="0">
                      <a:schemeClr val="tx1"/>
                    </a:gs>
                    <a:gs pos="100000">
                      <a:schemeClr val="tx1"/>
                    </a:gs>
                  </a:gsLst>
                  <a:lin ang="5400000" scaled="0"/>
                </a:gradFill>
                <a:cs typeface="Segoe UI" pitchFamily="34" charset="0"/>
              </a:rPr>
            </a:br>
            <a:br>
              <a:rPr lang="en-US" sz="1400">
                <a:gradFill>
                  <a:gsLst>
                    <a:gs pos="0">
                      <a:schemeClr val="tx1"/>
                    </a:gs>
                    <a:gs pos="100000">
                      <a:schemeClr val="tx1"/>
                    </a:gs>
                  </a:gsLst>
                  <a:lin ang="5400000" scaled="0"/>
                </a:gradFill>
                <a:cs typeface="Segoe UI" pitchFamily="34" charset="0"/>
              </a:rPr>
            </a:br>
            <a:r>
              <a:rPr lang="en-US" sz="140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a:t>
            </a:r>
            <a:br>
              <a:rPr lang="en-US" sz="1400">
                <a:gradFill>
                  <a:gsLst>
                    <a:gs pos="0">
                      <a:schemeClr val="tx1"/>
                    </a:gs>
                    <a:gs pos="100000">
                      <a:schemeClr val="tx1"/>
                    </a:gs>
                  </a:gsLst>
                  <a:lin ang="5400000" scaled="0"/>
                </a:gradFill>
                <a:cs typeface="Segoe UI" pitchFamily="34" charset="0"/>
              </a:rPr>
            </a:br>
            <a:br>
              <a:rPr lang="en-US" sz="1400">
                <a:gradFill>
                  <a:gsLst>
                    <a:gs pos="0">
                      <a:schemeClr val="tx1"/>
                    </a:gs>
                    <a:gs pos="100000">
                      <a:schemeClr val="tx1"/>
                    </a:gs>
                  </a:gsLst>
                  <a:lin ang="5400000" scaled="0"/>
                </a:gradFill>
                <a:cs typeface="Segoe UI" pitchFamily="34" charset="0"/>
              </a:rPr>
            </a:br>
            <a:r>
              <a:rPr lang="en-US" sz="1400">
                <a:gradFill>
                  <a:gsLst>
                    <a:gs pos="0">
                      <a:schemeClr val="tx1"/>
                    </a:gs>
                    <a:gs pos="100000">
                      <a:schemeClr val="tx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1168400" y="1171576"/>
            <a:ext cx="2733676" cy="5842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grpSp>
    </p:spTree>
    <p:extLst>
      <p:ext uri="{BB962C8B-B14F-4D97-AF65-F5344CB8AC3E}">
        <p14:creationId xmlns:p14="http://schemas.microsoft.com/office/powerpoint/2010/main" val="4228732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12538079"/>
            <a:ext cx="24384002" cy="11779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7400" spc="-10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168403" y="2873379"/>
            <a:ext cx="22037678" cy="4431982"/>
          </a:xfrm>
        </p:spPr>
        <p:txBody>
          <a:bodyPr>
            <a:spAutoFit/>
          </a:bodyPr>
          <a:lstStyle>
            <a:lvl1pPr>
              <a:defRPr sz="7200">
                <a:latin typeface="+mn-lt"/>
              </a:defRPr>
            </a:lvl1pPr>
            <a:lvl2pPr>
              <a:defRPr sz="5600">
                <a:latin typeface="+mn-lt"/>
              </a:defRPr>
            </a:lvl2pPr>
            <a:lvl3pPr>
              <a:defRPr sz="4800">
                <a:latin typeface="+mn-lt"/>
              </a:defRPr>
            </a:lvl3pPr>
            <a:lvl4pPr>
              <a:defRPr sz="4000">
                <a:latin typeface="+mn-lt"/>
              </a:defRPr>
            </a:lvl4pPr>
            <a:lvl5pPr>
              <a:defRPr sz="3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3247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00FF00"/>
                    </a:gs>
                    <a:gs pos="100000">
                      <a:srgbClr val="007DFF"/>
                    </a:gs>
                  </a:gsLst>
                  <a:lin ang="3965999" scaled="0"/>
                </a:gradFill>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70000" y="812800"/>
            <a:ext cx="21844000" cy="1562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buClrTx/>
              <a:buSzTx/>
              <a:buNone/>
              <a:defRPr sz="5500" spc="-55"/>
            </a:lvl1pPr>
            <a:lvl2pPr marL="0" indent="457200" defTabSz="825500">
              <a:buClrTx/>
              <a:buSzTx/>
              <a:buNone/>
              <a:defRPr sz="5500" spc="-55"/>
            </a:lvl2pPr>
            <a:lvl3pPr marL="0" indent="914400" defTabSz="825500">
              <a:buClrTx/>
              <a:buSzTx/>
              <a:buNone/>
              <a:defRPr sz="5500" spc="-55"/>
            </a:lvl3pPr>
            <a:lvl4pPr marL="0" indent="1371600" defTabSz="825500">
              <a:buClrTx/>
              <a:buSzTx/>
              <a:buNone/>
              <a:defRPr sz="5500" spc="-55"/>
            </a:lvl4pPr>
            <a:lvl5pPr marL="0" indent="1828800" defTabSz="825500">
              <a:buClrTx/>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image" Target="../media/image1.emf"/><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image" Target="../media/image8.png"/><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theme" Target="../theme/theme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0000"/>
            </a:gs>
            <a:gs pos="100000">
              <a:srgbClr val="3B3B3B"/>
            </a:gs>
          </a:gsLst>
          <a:lin ang="5400000" scaled="0"/>
        </a:gra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Slide Title</a:t>
            </a:r>
          </a:p>
        </p:txBody>
      </p:sp>
      <p:sp>
        <p:nvSpPr>
          <p:cNvPr id="3" name="Body Level One…"/>
          <p:cNvSpPr txBox="1">
            <a:spLocks noGrp="1"/>
          </p:cNvSpPr>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solidFill>
                  <a:srgbClr val="FFFFFF"/>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701" r:id="rId17"/>
    <p:sldLayoutId id="2147483702" r:id="rId18"/>
    <p:sldLayoutId id="2147483703" r:id="rId19"/>
  </p:sldLayoutIdLst>
  <p:transition spd="med"/>
  <p:txStyles>
    <p:titleStyle>
      <a:lvl1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1176526" y="914400"/>
            <a:ext cx="22037040" cy="110799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1168400" y="2871007"/>
            <a:ext cx="22037040" cy="322549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hqprint">
            <a:extLst>
              <a:ext uri="{28A0092B-C50C-407E-A947-70E740481C1C}">
                <a14:useLocalDpi xmlns:a14="http://schemas.microsoft.com/office/drawing/2010/main"/>
              </a:ext>
            </a:extLst>
          </a:blip>
          <a:stretch>
            <a:fillRect/>
          </a:stretch>
        </p:blipFill>
        <p:spPr>
          <a:xfrm rot="5400000">
            <a:off x="18577976" y="5885288"/>
            <a:ext cx="13716000" cy="194542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24384000" cy="13716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1170432" cy="117043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621610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700" r:id="rId23"/>
  </p:sldLayoutIdLst>
  <p:transition>
    <p:fade/>
  </p:transition>
  <p:hf sldNum="0" hdr="0" ftr="0" dt="0"/>
  <p:txStyles>
    <p:titleStyle>
      <a:lvl1pPr algn="l" defTabSz="1865484" rtl="0" eaLnBrk="1" latinLnBrk="0" hangingPunct="1">
        <a:lnSpc>
          <a:spcPct val="100000"/>
        </a:lnSpc>
        <a:spcBef>
          <a:spcPct val="0"/>
        </a:spcBef>
        <a:buNone/>
        <a:defRPr lang="en-US" sz="7200" b="1"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457200" marR="0" indent="-45720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56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914400" marR="0" indent="-45720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n-lt"/>
          <a:ea typeface="+mn-ea"/>
          <a:cs typeface="+mn-cs"/>
        </a:defRPr>
      </a:lvl2pPr>
      <a:lvl3pPr marL="1314450" marR="0" indent="-4000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3pPr>
      <a:lvl4pPr marL="1685926" marR="0" indent="-3619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4pPr>
      <a:lvl5pPr marL="2047876" marR="0" indent="-3365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65484" rtl="0" eaLnBrk="1" latinLnBrk="0" hangingPunct="1">
        <a:defRPr sz="3600" kern="1200">
          <a:solidFill>
            <a:schemeClr val="tx1"/>
          </a:solidFill>
          <a:latin typeface="+mn-lt"/>
          <a:ea typeface="+mn-ea"/>
          <a:cs typeface="+mn-cs"/>
        </a:defRPr>
      </a:lvl1pPr>
      <a:lvl2pPr marL="932742" algn="l" defTabSz="1865484" rtl="0" eaLnBrk="1" latinLnBrk="0" hangingPunct="1">
        <a:defRPr sz="3600" kern="1200">
          <a:solidFill>
            <a:schemeClr val="tx1"/>
          </a:solidFill>
          <a:latin typeface="+mn-lt"/>
          <a:ea typeface="+mn-ea"/>
          <a:cs typeface="+mn-cs"/>
        </a:defRPr>
      </a:lvl2pPr>
      <a:lvl3pPr marL="1865484" algn="l" defTabSz="1865484" rtl="0" eaLnBrk="1" latinLnBrk="0" hangingPunct="1">
        <a:defRPr sz="3600" kern="1200">
          <a:solidFill>
            <a:schemeClr val="tx1"/>
          </a:solidFill>
          <a:latin typeface="+mn-lt"/>
          <a:ea typeface="+mn-ea"/>
          <a:cs typeface="+mn-cs"/>
        </a:defRPr>
      </a:lvl3pPr>
      <a:lvl4pPr marL="2798226" algn="l" defTabSz="1865484" rtl="0" eaLnBrk="1" latinLnBrk="0" hangingPunct="1">
        <a:defRPr sz="3600" kern="1200">
          <a:solidFill>
            <a:schemeClr val="tx1"/>
          </a:solidFill>
          <a:latin typeface="+mn-lt"/>
          <a:ea typeface="+mn-ea"/>
          <a:cs typeface="+mn-cs"/>
        </a:defRPr>
      </a:lvl4pPr>
      <a:lvl5pPr marL="3730968" algn="l" defTabSz="1865484" rtl="0" eaLnBrk="1" latinLnBrk="0" hangingPunct="1">
        <a:defRPr sz="3600" kern="1200">
          <a:solidFill>
            <a:schemeClr val="tx1"/>
          </a:solidFill>
          <a:latin typeface="+mn-lt"/>
          <a:ea typeface="+mn-ea"/>
          <a:cs typeface="+mn-cs"/>
        </a:defRPr>
      </a:lvl5pPr>
      <a:lvl6pPr marL="4663712" algn="l" defTabSz="1865484" rtl="0" eaLnBrk="1" latinLnBrk="0" hangingPunct="1">
        <a:defRPr sz="3600" kern="1200">
          <a:solidFill>
            <a:schemeClr val="tx1"/>
          </a:solidFill>
          <a:latin typeface="+mn-lt"/>
          <a:ea typeface="+mn-ea"/>
          <a:cs typeface="+mn-cs"/>
        </a:defRPr>
      </a:lvl6pPr>
      <a:lvl7pPr marL="5596452" algn="l" defTabSz="1865484" rtl="0" eaLnBrk="1" latinLnBrk="0" hangingPunct="1">
        <a:defRPr sz="3600" kern="1200">
          <a:solidFill>
            <a:schemeClr val="tx1"/>
          </a:solidFill>
          <a:latin typeface="+mn-lt"/>
          <a:ea typeface="+mn-ea"/>
          <a:cs typeface="+mn-cs"/>
        </a:defRPr>
      </a:lvl7pPr>
      <a:lvl8pPr marL="6529194" algn="l" defTabSz="1865484" rtl="0" eaLnBrk="1" latinLnBrk="0" hangingPunct="1">
        <a:defRPr sz="3600" kern="1200">
          <a:solidFill>
            <a:schemeClr val="tx1"/>
          </a:solidFill>
          <a:latin typeface="+mn-lt"/>
          <a:ea typeface="+mn-ea"/>
          <a:cs typeface="+mn-cs"/>
        </a:defRPr>
      </a:lvl8pPr>
      <a:lvl9pPr marL="7461938" algn="l" defTabSz="186548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24384000" cy="13716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1176526" y="914403"/>
            <a:ext cx="22037040" cy="1107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1168400" y="2871009"/>
            <a:ext cx="22037040" cy="322549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1170432" cy="117043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898" fontAlgn="base">
              <a:lnSpc>
                <a:spcPct val="90000"/>
              </a:lnSpc>
              <a:spcBef>
                <a:spcPct val="0"/>
              </a:spcBef>
              <a:spcAft>
                <a:spcPct val="0"/>
              </a:spcAft>
            </a:pPr>
            <a:endParaRPr lang="en-US" sz="48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898" fontAlgn="base">
              <a:lnSpc>
                <a:spcPct val="90000"/>
              </a:lnSpc>
              <a:spcBef>
                <a:spcPct val="0"/>
              </a:spcBef>
              <a:spcAft>
                <a:spcPct val="0"/>
              </a:spcAft>
            </a:pPr>
            <a:endParaRPr lang="en-US" sz="480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BFA93E6B-8AE1-4DBC-835C-8C3C1C9C3BA3}"/>
              </a:ext>
            </a:extLst>
          </p:cNvPr>
          <p:cNvPicPr>
            <a:picLocks noChangeAspect="1"/>
          </p:cNvPicPr>
          <p:nvPr userDrawn="1"/>
        </p:nvPicPr>
        <p:blipFill rotWithShape="1">
          <a:blip r:embed="rId25"/>
          <a:srcRect t="1076" b="1846"/>
          <a:stretch/>
        </p:blipFill>
        <p:spPr>
          <a:xfrm rot="5400000">
            <a:off x="20386630" y="5298073"/>
            <a:ext cx="11290496" cy="2523154"/>
          </a:xfrm>
          <a:prstGeom prst="rect">
            <a:avLst/>
          </a:prstGeom>
        </p:spPr>
      </p:pic>
    </p:spTree>
    <p:extLst>
      <p:ext uri="{BB962C8B-B14F-4D97-AF65-F5344CB8AC3E}">
        <p14:creationId xmlns:p14="http://schemas.microsoft.com/office/powerpoint/2010/main" val="174373066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Lst>
  <p:transition>
    <p:fade/>
  </p:transition>
  <p:hf sldNum="0" hdr="0" ftr="0" dt="0"/>
  <p:txStyles>
    <p:titleStyle>
      <a:lvl1pPr algn="l" defTabSz="1865438" rtl="0" eaLnBrk="1" latinLnBrk="0" hangingPunct="1">
        <a:lnSpc>
          <a:spcPct val="100000"/>
        </a:lnSpc>
        <a:spcBef>
          <a:spcPct val="0"/>
        </a:spcBef>
        <a:buNone/>
        <a:defRPr lang="en-US" sz="7200" b="1"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457188" marR="0" indent="-457188" algn="l" defTabSz="18654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56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914378" marR="0" indent="-457188" algn="l" defTabSz="18654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n-lt"/>
          <a:ea typeface="+mn-ea"/>
          <a:cs typeface="+mn-cs"/>
        </a:defRPr>
      </a:lvl2pPr>
      <a:lvl3pPr marL="1314418" marR="0" indent="-400040" algn="l" defTabSz="18654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3pPr>
      <a:lvl4pPr marL="1685884" marR="0" indent="-361940" algn="l" defTabSz="18654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4pPr>
      <a:lvl5pPr marL="2047826" marR="0" indent="-336540" algn="l" defTabSz="18654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5pPr>
      <a:lvl6pPr marL="5129952" indent="-466362" algn="l" defTabSz="1865438"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672" indent="-466362" algn="l" defTabSz="1865438"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390" indent="-466362" algn="l" defTabSz="1865438"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112" indent="-466362" algn="l" defTabSz="1865438"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65438" rtl="0" eaLnBrk="1" latinLnBrk="0" hangingPunct="1">
        <a:defRPr sz="3600" kern="1200">
          <a:solidFill>
            <a:schemeClr val="tx1"/>
          </a:solidFill>
          <a:latin typeface="+mn-lt"/>
          <a:ea typeface="+mn-ea"/>
          <a:cs typeface="+mn-cs"/>
        </a:defRPr>
      </a:lvl1pPr>
      <a:lvl2pPr marL="932718" algn="l" defTabSz="1865438" rtl="0" eaLnBrk="1" latinLnBrk="0" hangingPunct="1">
        <a:defRPr sz="3600" kern="1200">
          <a:solidFill>
            <a:schemeClr val="tx1"/>
          </a:solidFill>
          <a:latin typeface="+mn-lt"/>
          <a:ea typeface="+mn-ea"/>
          <a:cs typeface="+mn-cs"/>
        </a:defRPr>
      </a:lvl2pPr>
      <a:lvl3pPr marL="1865438" algn="l" defTabSz="1865438" rtl="0" eaLnBrk="1" latinLnBrk="0" hangingPunct="1">
        <a:defRPr sz="3600" kern="1200">
          <a:solidFill>
            <a:schemeClr val="tx1"/>
          </a:solidFill>
          <a:latin typeface="+mn-lt"/>
          <a:ea typeface="+mn-ea"/>
          <a:cs typeface="+mn-cs"/>
        </a:defRPr>
      </a:lvl3pPr>
      <a:lvl4pPr marL="2798156" algn="l" defTabSz="1865438" rtl="0" eaLnBrk="1" latinLnBrk="0" hangingPunct="1">
        <a:defRPr sz="3600" kern="1200">
          <a:solidFill>
            <a:schemeClr val="tx1"/>
          </a:solidFill>
          <a:latin typeface="+mn-lt"/>
          <a:ea typeface="+mn-ea"/>
          <a:cs typeface="+mn-cs"/>
        </a:defRPr>
      </a:lvl4pPr>
      <a:lvl5pPr marL="3730874" algn="l" defTabSz="1865438" rtl="0" eaLnBrk="1" latinLnBrk="0" hangingPunct="1">
        <a:defRPr sz="3600" kern="1200">
          <a:solidFill>
            <a:schemeClr val="tx1"/>
          </a:solidFill>
          <a:latin typeface="+mn-lt"/>
          <a:ea typeface="+mn-ea"/>
          <a:cs typeface="+mn-cs"/>
        </a:defRPr>
      </a:lvl5pPr>
      <a:lvl6pPr marL="4663596" algn="l" defTabSz="1865438" rtl="0" eaLnBrk="1" latinLnBrk="0" hangingPunct="1">
        <a:defRPr sz="3600" kern="1200">
          <a:solidFill>
            <a:schemeClr val="tx1"/>
          </a:solidFill>
          <a:latin typeface="+mn-lt"/>
          <a:ea typeface="+mn-ea"/>
          <a:cs typeface="+mn-cs"/>
        </a:defRPr>
      </a:lvl6pPr>
      <a:lvl7pPr marL="5596314" algn="l" defTabSz="1865438" rtl="0" eaLnBrk="1" latinLnBrk="0" hangingPunct="1">
        <a:defRPr sz="3600" kern="1200">
          <a:solidFill>
            <a:schemeClr val="tx1"/>
          </a:solidFill>
          <a:latin typeface="+mn-lt"/>
          <a:ea typeface="+mn-ea"/>
          <a:cs typeface="+mn-cs"/>
        </a:defRPr>
      </a:lvl7pPr>
      <a:lvl8pPr marL="6529032" algn="l" defTabSz="1865438" rtl="0" eaLnBrk="1" latinLnBrk="0" hangingPunct="1">
        <a:defRPr sz="3600" kern="1200">
          <a:solidFill>
            <a:schemeClr val="tx1"/>
          </a:solidFill>
          <a:latin typeface="+mn-lt"/>
          <a:ea typeface="+mn-ea"/>
          <a:cs typeface="+mn-cs"/>
        </a:defRPr>
      </a:lvl8pPr>
      <a:lvl9pPr marL="7461752" algn="l" defTabSz="186543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aka.ms/MFAPromptsWorkbook" TargetMode="Externa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mailto:michael.epping@microsoft.com" TargetMode="External"/><Relationship Id="rId2" Type="http://schemas.openxmlformats.org/officeDocument/2006/relationships/image" Target="../media/image14.jpeg"/><Relationship Id="rId1" Type="http://schemas.openxmlformats.org/officeDocument/2006/relationships/slideLayout" Target="../slideLayouts/slideLayout8.xml"/><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3.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png"/><Relationship Id="rId7" Type="http://schemas.openxmlformats.org/officeDocument/2006/relationships/image" Target="../media/image42.sv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0.svg"/><Relationship Id="rId9" Type="http://schemas.openxmlformats.org/officeDocument/2006/relationships/image" Target="../media/image32.sv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53.png"/><Relationship Id="rId4" Type="http://schemas.openxmlformats.org/officeDocument/2006/relationships/image" Target="../media/image49.svg"/><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2.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32.svg"/><Relationship Id="rId10" Type="http://schemas.openxmlformats.org/officeDocument/2006/relationships/image" Target="../media/image55.png"/><Relationship Id="rId4" Type="http://schemas.openxmlformats.org/officeDocument/2006/relationships/image" Target="../media/image31.png"/><Relationship Id="rId9" Type="http://schemas.openxmlformats.org/officeDocument/2006/relationships/image" Target="../media/image51.png"/></Relationships>
</file>

<file path=ppt/slides/_rels/slide3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1.pn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32.svg"/><Relationship Id="rId9"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aka.ms/nudge" TargetMode="Externa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3" Type="http://schemas.openxmlformats.org/officeDocument/2006/relationships/image" Target="../media/image79.png"/><Relationship Id="rId18" Type="http://schemas.openxmlformats.org/officeDocument/2006/relationships/image" Target="../media/image84.png"/><Relationship Id="rId26" Type="http://schemas.openxmlformats.org/officeDocument/2006/relationships/image" Target="../media/image92.jpeg"/><Relationship Id="rId39" Type="http://schemas.openxmlformats.org/officeDocument/2006/relationships/image" Target="../media/image105.png"/><Relationship Id="rId21" Type="http://schemas.openxmlformats.org/officeDocument/2006/relationships/image" Target="../media/image87.png"/><Relationship Id="rId34" Type="http://schemas.openxmlformats.org/officeDocument/2006/relationships/image" Target="../media/image100.png"/><Relationship Id="rId42" Type="http://schemas.openxmlformats.org/officeDocument/2006/relationships/image" Target="../media/image108.png"/><Relationship Id="rId7" Type="http://schemas.openxmlformats.org/officeDocument/2006/relationships/image" Target="../media/image73.png"/><Relationship Id="rId2" Type="http://schemas.openxmlformats.org/officeDocument/2006/relationships/notesSlide" Target="../notesSlides/notesSlide14.xml"/><Relationship Id="rId16" Type="http://schemas.openxmlformats.org/officeDocument/2006/relationships/image" Target="../media/image82.png"/><Relationship Id="rId20" Type="http://schemas.openxmlformats.org/officeDocument/2006/relationships/image" Target="../media/image86.png"/><Relationship Id="rId29" Type="http://schemas.openxmlformats.org/officeDocument/2006/relationships/image" Target="../media/image95.png"/><Relationship Id="rId41" Type="http://schemas.openxmlformats.org/officeDocument/2006/relationships/image" Target="../media/image107.png"/><Relationship Id="rId1" Type="http://schemas.openxmlformats.org/officeDocument/2006/relationships/slideLayout" Target="../slideLayouts/slideLayout16.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90.jpeg"/><Relationship Id="rId32" Type="http://schemas.openxmlformats.org/officeDocument/2006/relationships/image" Target="../media/image98.png"/><Relationship Id="rId37" Type="http://schemas.openxmlformats.org/officeDocument/2006/relationships/image" Target="../media/image103.png"/><Relationship Id="rId40" Type="http://schemas.openxmlformats.org/officeDocument/2006/relationships/image" Target="../media/image106.pn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94.png"/><Relationship Id="rId36" Type="http://schemas.openxmlformats.org/officeDocument/2006/relationships/image" Target="../media/image102.png"/><Relationship Id="rId10" Type="http://schemas.openxmlformats.org/officeDocument/2006/relationships/image" Target="../media/image76.png"/><Relationship Id="rId19" Type="http://schemas.openxmlformats.org/officeDocument/2006/relationships/image" Target="../media/image85.png"/><Relationship Id="rId31" Type="http://schemas.openxmlformats.org/officeDocument/2006/relationships/image" Target="../media/image97.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93.png"/><Relationship Id="rId30" Type="http://schemas.openxmlformats.org/officeDocument/2006/relationships/image" Target="../media/image96.png"/><Relationship Id="rId35" Type="http://schemas.openxmlformats.org/officeDocument/2006/relationships/image" Target="../media/image101.png"/><Relationship Id="rId43" Type="http://schemas.openxmlformats.org/officeDocument/2006/relationships/image" Target="../media/image109.png"/><Relationship Id="rId8" Type="http://schemas.openxmlformats.org/officeDocument/2006/relationships/image" Target="../media/image74.png"/><Relationship Id="rId3" Type="http://schemas.openxmlformats.org/officeDocument/2006/relationships/image" Target="../media/image69.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1.png"/><Relationship Id="rId33" Type="http://schemas.openxmlformats.org/officeDocument/2006/relationships/image" Target="../media/image99.jpeg"/><Relationship Id="rId38" Type="http://schemas.openxmlformats.org/officeDocument/2006/relationships/image" Target="../media/image104.png"/></Relationships>
</file>

<file path=ppt/slides/_rels/slide41.xml.rels><?xml version="1.0" encoding="UTF-8" standalone="yes"?>
<Relationships xmlns="http://schemas.openxmlformats.org/package/2006/relationships"><Relationship Id="rId8" Type="http://schemas.openxmlformats.org/officeDocument/2006/relationships/image" Target="../media/image113.emf"/><Relationship Id="rId13" Type="http://schemas.openxmlformats.org/officeDocument/2006/relationships/image" Target="../media/image118.png"/><Relationship Id="rId3" Type="http://schemas.openxmlformats.org/officeDocument/2006/relationships/image" Target="../media/image66.emf"/><Relationship Id="rId7" Type="http://schemas.openxmlformats.org/officeDocument/2006/relationships/image" Target="../media/image112.svg"/><Relationship Id="rId12" Type="http://schemas.openxmlformats.org/officeDocument/2006/relationships/image" Target="../media/image117.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67.emf"/><Relationship Id="rId9" Type="http://schemas.openxmlformats.org/officeDocument/2006/relationships/image" Target="../media/image114.png"/></Relationships>
</file>

<file path=ppt/slides/_rels/slide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20.png"/></Relationships>
</file>

<file path=ppt/slides/_rels/slide43.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18" Type="http://schemas.openxmlformats.org/officeDocument/2006/relationships/image" Target="../media/image136.png"/><Relationship Id="rId3" Type="http://schemas.openxmlformats.org/officeDocument/2006/relationships/image" Target="../media/image121.png"/><Relationship Id="rId21" Type="http://schemas.openxmlformats.org/officeDocument/2006/relationships/image" Target="../media/image139.png"/><Relationship Id="rId7" Type="http://schemas.openxmlformats.org/officeDocument/2006/relationships/image" Target="../media/image125.png"/><Relationship Id="rId12" Type="http://schemas.openxmlformats.org/officeDocument/2006/relationships/image" Target="../media/image130.png"/><Relationship Id="rId17" Type="http://schemas.openxmlformats.org/officeDocument/2006/relationships/image" Target="../media/image135.png"/><Relationship Id="rId2" Type="http://schemas.openxmlformats.org/officeDocument/2006/relationships/notesSlide" Target="../notesSlides/notesSlide17.xml"/><Relationship Id="rId16" Type="http://schemas.openxmlformats.org/officeDocument/2006/relationships/image" Target="../media/image134.png"/><Relationship Id="rId20" Type="http://schemas.openxmlformats.org/officeDocument/2006/relationships/image" Target="../media/image138.png"/><Relationship Id="rId1" Type="http://schemas.openxmlformats.org/officeDocument/2006/relationships/slideLayout" Target="../slideLayouts/slideLayout19.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5" Type="http://schemas.openxmlformats.org/officeDocument/2006/relationships/image" Target="../media/image133.png"/><Relationship Id="rId10" Type="http://schemas.openxmlformats.org/officeDocument/2006/relationships/image" Target="../media/image128.png"/><Relationship Id="rId19" Type="http://schemas.openxmlformats.org/officeDocument/2006/relationships/image" Target="../media/image137.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hyperlink" Target="http://aka.ms/MFAPromptsWorkbook"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techcommunity.microsoft.com/t5/azure-active-directory-identity/expansion-of-fido-standard-and-new-updates-for-microsoft/ba-p/3290633" TargetMode="Externa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op 5 Ways to Improve your Apple End User Experience in AAD/M365"/>
          <p:cNvSpPr txBox="1">
            <a:spLocks noGrp="1"/>
          </p:cNvSpPr>
          <p:nvPr>
            <p:ph type="ctrTitle"/>
          </p:nvPr>
        </p:nvSpPr>
        <p:spPr>
          <a:prstGeom prst="rect">
            <a:avLst/>
          </a:prstGeom>
        </p:spPr>
        <p:txBody>
          <a:bodyPr/>
          <a:lstStyle>
            <a:lvl1pPr defTabSz="2267655">
              <a:defRPr sz="10788" spc="-323"/>
            </a:lvl1pPr>
          </a:lstStyle>
          <a:p>
            <a:r>
              <a:t>Top 5 Ways to Improve your Apple End User Experience in AAD/M365</a:t>
            </a:r>
          </a:p>
        </p:txBody>
      </p:sp>
      <p:sp>
        <p:nvSpPr>
          <p:cNvPr id="152" name="Presentation Subtitle"/>
          <p:cNvSpPr txBox="1">
            <a:spLocks noGrp="1"/>
          </p:cNvSpPr>
          <p:nvPr>
            <p:ph type="subTitle" sz="quarter" idx="1"/>
          </p:nvPr>
        </p:nvSpPr>
        <p:spPr>
          <a:prstGeom prst="rect">
            <a:avLst/>
          </a:prstGeom>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ample Policy"/>
          <p:cNvSpPr txBox="1">
            <a:spLocks noGrp="1"/>
          </p:cNvSpPr>
          <p:nvPr>
            <p:ph type="title"/>
          </p:nvPr>
        </p:nvSpPr>
        <p:spPr>
          <a:prstGeom prst="rect">
            <a:avLst/>
          </a:prstGeom>
        </p:spPr>
        <p:txBody>
          <a:bodyPr>
            <a:normAutofit/>
          </a:bodyPr>
          <a:lstStyle/>
          <a:p>
            <a:r>
              <a:rPr lang="en-US"/>
              <a:t>Common Policies</a:t>
            </a:r>
            <a:endParaRPr/>
          </a:p>
        </p:txBody>
      </p:sp>
      <p:sp>
        <p:nvSpPr>
          <p:cNvPr id="188" name="Policy applies to the user and the app…"/>
          <p:cNvSpPr txBox="1">
            <a:spLocks noGrp="1"/>
          </p:cNvSpPr>
          <p:nvPr>
            <p:ph type="body" sz="half" idx="1"/>
          </p:nvPr>
        </p:nvSpPr>
        <p:spPr>
          <a:xfrm>
            <a:off x="1270000" y="3026229"/>
            <a:ext cx="10922000" cy="9673771"/>
          </a:xfrm>
          <a:prstGeom prst="rect">
            <a:avLst/>
          </a:prstGeom>
        </p:spPr>
        <p:txBody>
          <a:bodyPr>
            <a:normAutofit fontScale="92500"/>
          </a:bodyPr>
          <a:lstStyle/>
          <a:p>
            <a:pPr defTabSz="2414016">
              <a:spcBef>
                <a:spcPts val="2300"/>
              </a:spcBef>
              <a:defRPr sz="4752"/>
            </a:pPr>
            <a:r>
              <a:rPr lang="en-US"/>
              <a:t>Talk to your IAM team to understand your Conditional Access policies</a:t>
            </a:r>
          </a:p>
          <a:p>
            <a:pPr defTabSz="2414016">
              <a:spcBef>
                <a:spcPts val="2300"/>
              </a:spcBef>
              <a:defRPr sz="4752"/>
            </a:pPr>
            <a:r>
              <a:rPr lang="en-US"/>
              <a:t>Requiring MFA for all users</a:t>
            </a:r>
          </a:p>
          <a:p>
            <a:pPr marL="553212" indent="-553212" defTabSz="2414016">
              <a:spcBef>
                <a:spcPts val="2300"/>
              </a:spcBef>
              <a:defRPr sz="4752"/>
            </a:pPr>
            <a:r>
              <a:rPr lang="en-US"/>
              <a:t>Blocking legacy auth </a:t>
            </a:r>
          </a:p>
          <a:p>
            <a:pPr marL="553212" indent="-553212" defTabSz="2414016">
              <a:spcBef>
                <a:spcPts val="2300"/>
              </a:spcBef>
              <a:defRPr sz="4752"/>
            </a:pPr>
            <a:r>
              <a:rPr lang="en-US"/>
              <a:t>Blocking access by country location </a:t>
            </a:r>
          </a:p>
          <a:p>
            <a:pPr marL="553212" indent="-553212" defTabSz="2414016">
              <a:spcBef>
                <a:spcPts val="2300"/>
              </a:spcBef>
              <a:defRPr sz="4752"/>
            </a:pPr>
            <a:r>
              <a:rPr lang="en-US"/>
              <a:t>Require compliant or hybrid join device</a:t>
            </a:r>
            <a:endParaRPr/>
          </a:p>
          <a:p>
            <a:pPr marL="553212" indent="-553212" defTabSz="2414016">
              <a:spcBef>
                <a:spcPts val="2300"/>
              </a:spcBef>
              <a:defRPr sz="4752"/>
            </a:pPr>
            <a:r>
              <a:rPr lang="en-US"/>
              <a:t>Stricter Controls for non-</a:t>
            </a:r>
            <a:r>
              <a:rPr lang="en-US" err="1"/>
              <a:t>corp</a:t>
            </a:r>
            <a:r>
              <a:rPr lang="en-US"/>
              <a:t> managed devices (is this macOS in your environment?)  </a:t>
            </a:r>
          </a:p>
          <a:p>
            <a:pPr marL="1112012" lvl="1" indent="-553212" defTabSz="2414016">
              <a:spcBef>
                <a:spcPts val="2300"/>
              </a:spcBef>
              <a:defRPr sz="4752"/>
            </a:pPr>
            <a:r>
              <a:t>Sign-In Frequency to 2 hours for everything not filtered out</a:t>
            </a:r>
          </a:p>
          <a:p>
            <a:pPr marL="1112012" lvl="1" indent="-553212" defTabSz="2414016">
              <a:spcBef>
                <a:spcPts val="2300"/>
              </a:spcBef>
              <a:defRPr sz="4752"/>
            </a:pPr>
            <a:r>
              <a:rPr lang="en-US"/>
              <a:t>"</a:t>
            </a:r>
            <a:r>
              <a:t>Good</a:t>
            </a:r>
            <a:r>
              <a:rPr lang="en-US"/>
              <a:t>"</a:t>
            </a:r>
            <a:r>
              <a:t> for security, but…</a:t>
            </a:r>
          </a:p>
        </p:txBody>
      </p:sp>
      <p:pic>
        <p:nvPicPr>
          <p:cNvPr id="190" name="Image" descr="Image"/>
          <p:cNvPicPr>
            <a:picLocks noChangeAspect="1"/>
          </p:cNvPicPr>
          <p:nvPr/>
        </p:nvPicPr>
        <p:blipFill>
          <a:blip r:embed="rId3"/>
          <a:stretch>
            <a:fillRect/>
          </a:stretch>
        </p:blipFill>
        <p:spPr>
          <a:xfrm>
            <a:off x="13766175" y="45803"/>
            <a:ext cx="10642601" cy="6908801"/>
          </a:xfrm>
          <a:prstGeom prst="rect">
            <a:avLst/>
          </a:prstGeom>
          <a:ln w="12700">
            <a:miter lim="400000"/>
          </a:ln>
        </p:spPr>
      </p:pic>
      <p:pic>
        <p:nvPicPr>
          <p:cNvPr id="192" name="Image" descr="Image"/>
          <p:cNvPicPr>
            <a:picLocks noChangeAspect="1"/>
          </p:cNvPicPr>
          <p:nvPr/>
        </p:nvPicPr>
        <p:blipFill>
          <a:blip r:embed="rId4"/>
          <a:stretch>
            <a:fillRect/>
          </a:stretch>
        </p:blipFill>
        <p:spPr>
          <a:xfrm>
            <a:off x="15847517" y="7221587"/>
            <a:ext cx="3489571" cy="615206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xEl>
                                              <p:pRg st="1" end="1"/>
                                            </p:txEl>
                                          </p:spTgt>
                                        </p:tgtEl>
                                        <p:attrNameLst>
                                          <p:attrName>style.visibility</p:attrName>
                                        </p:attrNameLst>
                                      </p:cBhvr>
                                      <p:to>
                                        <p:strVal val="visible"/>
                                      </p:to>
                                    </p:set>
                                    <p:animEffect transition="in" filter="fade">
                                      <p:cBhvr>
                                        <p:cTn id="7" dur="500"/>
                                        <p:tgtEl>
                                          <p:spTgt spid="18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8">
                                            <p:txEl>
                                              <p:pRg st="2" end="2"/>
                                            </p:txEl>
                                          </p:spTgt>
                                        </p:tgtEl>
                                        <p:attrNameLst>
                                          <p:attrName>style.visibility</p:attrName>
                                        </p:attrNameLst>
                                      </p:cBhvr>
                                      <p:to>
                                        <p:strVal val="visible"/>
                                      </p:to>
                                    </p:set>
                                    <p:animEffect transition="in" filter="fade">
                                      <p:cBhvr>
                                        <p:cTn id="12" dur="500"/>
                                        <p:tgtEl>
                                          <p:spTgt spid="18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8">
                                            <p:txEl>
                                              <p:pRg st="3" end="3"/>
                                            </p:txEl>
                                          </p:spTgt>
                                        </p:tgtEl>
                                        <p:attrNameLst>
                                          <p:attrName>style.visibility</p:attrName>
                                        </p:attrNameLst>
                                      </p:cBhvr>
                                      <p:to>
                                        <p:strVal val="visible"/>
                                      </p:to>
                                    </p:set>
                                    <p:animEffect transition="in" filter="fade">
                                      <p:cBhvr>
                                        <p:cTn id="17" dur="500"/>
                                        <p:tgtEl>
                                          <p:spTgt spid="18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8">
                                            <p:txEl>
                                              <p:pRg st="4" end="4"/>
                                            </p:txEl>
                                          </p:spTgt>
                                        </p:tgtEl>
                                        <p:attrNameLst>
                                          <p:attrName>style.visibility</p:attrName>
                                        </p:attrNameLst>
                                      </p:cBhvr>
                                      <p:to>
                                        <p:strVal val="visible"/>
                                      </p:to>
                                    </p:set>
                                    <p:animEffect transition="in" filter="fade">
                                      <p:cBhvr>
                                        <p:cTn id="22" dur="500"/>
                                        <p:tgtEl>
                                          <p:spTgt spid="188">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90"/>
                                        </p:tgtEl>
                                        <p:attrNameLst>
                                          <p:attrName>style.visibility</p:attrName>
                                        </p:attrNameLst>
                                      </p:cBhvr>
                                      <p:to>
                                        <p:strVal val="visible"/>
                                      </p:to>
                                    </p:set>
                                    <p:animEffect transition="in" filter="fade">
                                      <p:cBhvr>
                                        <p:cTn id="25" dur="500"/>
                                        <p:tgtEl>
                                          <p:spTgt spid="19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8">
                                            <p:txEl>
                                              <p:pRg st="5" end="5"/>
                                            </p:txEl>
                                          </p:spTgt>
                                        </p:tgtEl>
                                        <p:attrNameLst>
                                          <p:attrName>style.visibility</p:attrName>
                                        </p:attrNameLst>
                                      </p:cBhvr>
                                      <p:to>
                                        <p:strVal val="visible"/>
                                      </p:to>
                                    </p:set>
                                    <p:animEffect transition="in" filter="fade">
                                      <p:cBhvr>
                                        <p:cTn id="30" dur="500"/>
                                        <p:tgtEl>
                                          <p:spTgt spid="188">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88">
                                            <p:txEl>
                                              <p:pRg st="6" end="6"/>
                                            </p:txEl>
                                          </p:spTgt>
                                        </p:tgtEl>
                                        <p:attrNameLst>
                                          <p:attrName>style.visibility</p:attrName>
                                        </p:attrNameLst>
                                      </p:cBhvr>
                                      <p:to>
                                        <p:strVal val="visible"/>
                                      </p:to>
                                    </p:set>
                                    <p:animEffect transition="in" filter="fade">
                                      <p:cBhvr>
                                        <p:cTn id="33" dur="500"/>
                                        <p:tgtEl>
                                          <p:spTgt spid="188">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92"/>
                                        </p:tgtEl>
                                        <p:attrNameLst>
                                          <p:attrName>style.visibility</p:attrName>
                                        </p:attrNameLst>
                                      </p:cBhvr>
                                      <p:to>
                                        <p:strVal val="visible"/>
                                      </p:to>
                                    </p:set>
                                    <p:animEffect transition="in" filter="fade">
                                      <p:cBhvr>
                                        <p:cTn id="36" dur="500"/>
                                        <p:tgtEl>
                                          <p:spTgt spid="192"/>
                                        </p:tgtEl>
                                      </p:cBhvr>
                                    </p:animEffect>
                                  </p:childTnLst>
                                </p:cTn>
                              </p:par>
                              <p:par>
                                <p:cTn id="37" presetID="10" presetClass="entr" presetSubtype="0" fill="hold" nodeType="withEffect">
                                  <p:stCondLst>
                                    <p:cond delay="0"/>
                                  </p:stCondLst>
                                  <p:childTnLst>
                                    <p:set>
                                      <p:cBhvr>
                                        <p:cTn id="38" dur="1" fill="hold">
                                          <p:stCondLst>
                                            <p:cond delay="0"/>
                                          </p:stCondLst>
                                        </p:cTn>
                                        <p:tgtEl>
                                          <p:spTgt spid="188">
                                            <p:txEl>
                                              <p:pRg st="7" end="7"/>
                                            </p:txEl>
                                          </p:spTgt>
                                        </p:tgtEl>
                                        <p:attrNameLst>
                                          <p:attrName>style.visibility</p:attrName>
                                        </p:attrNameLst>
                                      </p:cBhvr>
                                      <p:to>
                                        <p:strVal val="visible"/>
                                      </p:to>
                                    </p:set>
                                    <p:animEffect transition="in" filter="fade">
                                      <p:cBhvr>
                                        <p:cTn id="39" dur="500"/>
                                        <p:tgtEl>
                                          <p:spTgt spid="18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7" name="Sample Policy"/>
          <p:cNvSpPr txBox="1">
            <a:spLocks noGrp="1"/>
          </p:cNvSpPr>
          <p:nvPr>
            <p:ph type="title"/>
          </p:nvPr>
        </p:nvSpPr>
        <p:spPr>
          <a:prstGeom prst="rect">
            <a:avLst/>
          </a:prstGeom>
        </p:spPr>
        <p:txBody>
          <a:bodyPr/>
          <a:lstStyle/>
          <a:p>
            <a:r>
              <a:t>Sample Policy</a:t>
            </a:r>
          </a:p>
        </p:txBody>
      </p:sp>
      <p:sp>
        <p:nvSpPr>
          <p:cNvPr id="188" name="Policy applies to the user and the app…"/>
          <p:cNvSpPr txBox="1">
            <a:spLocks noGrp="1"/>
          </p:cNvSpPr>
          <p:nvPr>
            <p:ph type="body" sz="half" idx="1"/>
          </p:nvPr>
        </p:nvSpPr>
        <p:spPr>
          <a:prstGeom prst="rect">
            <a:avLst/>
          </a:prstGeom>
        </p:spPr>
        <p:txBody>
          <a:bodyPr/>
          <a:lstStyle/>
          <a:p>
            <a:pPr marL="553212" indent="-553212" defTabSz="2414016">
              <a:spcBef>
                <a:spcPts val="2300"/>
              </a:spcBef>
              <a:defRPr sz="4752"/>
            </a:pPr>
            <a:r>
              <a:t>Policy applies to the user and the app</a:t>
            </a:r>
          </a:p>
          <a:p>
            <a:pPr marL="553212" indent="-553212" defTabSz="2414016">
              <a:spcBef>
                <a:spcPts val="2300"/>
              </a:spcBef>
              <a:defRPr sz="4752"/>
            </a:pPr>
            <a:r>
              <a:t>Filter out compliant devices</a:t>
            </a:r>
          </a:p>
          <a:p>
            <a:pPr marL="553212" indent="-553212" defTabSz="2414016">
              <a:spcBef>
                <a:spcPts val="2300"/>
              </a:spcBef>
              <a:defRPr sz="4752"/>
            </a:pPr>
            <a:r>
              <a:t>Require MFA for everything not filtered out</a:t>
            </a:r>
          </a:p>
          <a:p>
            <a:pPr marL="553212" indent="-553212" defTabSz="2414016">
              <a:spcBef>
                <a:spcPts val="2300"/>
              </a:spcBef>
              <a:defRPr sz="4752"/>
            </a:pPr>
            <a:r>
              <a:t>Set Sign-In Frequency to 2 hours for everything not filtered out</a:t>
            </a:r>
          </a:p>
          <a:p>
            <a:pPr marL="553212" indent="-553212" defTabSz="2414016">
              <a:spcBef>
                <a:spcPts val="2300"/>
              </a:spcBef>
              <a:defRPr sz="4752"/>
            </a:pPr>
            <a:r>
              <a:rPr lang="en-US"/>
              <a:t>"</a:t>
            </a:r>
            <a:r>
              <a:t>Good</a:t>
            </a:r>
            <a:r>
              <a:rPr lang="en-US"/>
              <a:t>"</a:t>
            </a:r>
            <a:r>
              <a:t> for security, but…</a:t>
            </a:r>
          </a:p>
        </p:txBody>
      </p:sp>
      <p:pic>
        <p:nvPicPr>
          <p:cNvPr id="190" name="Image" descr="Image"/>
          <p:cNvPicPr>
            <a:picLocks noChangeAspect="1"/>
          </p:cNvPicPr>
          <p:nvPr/>
        </p:nvPicPr>
        <p:blipFill>
          <a:blip r:embed="rId2"/>
          <a:stretch>
            <a:fillRect/>
          </a:stretch>
        </p:blipFill>
        <p:spPr>
          <a:xfrm>
            <a:off x="13766175" y="45803"/>
            <a:ext cx="10642601" cy="6908801"/>
          </a:xfrm>
          <a:prstGeom prst="rect">
            <a:avLst/>
          </a:prstGeom>
          <a:ln w="12700">
            <a:miter lim="400000"/>
          </a:ln>
        </p:spPr>
      </p:pic>
      <p:pic>
        <p:nvPicPr>
          <p:cNvPr id="191" name="Image" descr="Image"/>
          <p:cNvPicPr>
            <a:picLocks noChangeAspect="1"/>
          </p:cNvPicPr>
          <p:nvPr/>
        </p:nvPicPr>
        <p:blipFill>
          <a:blip r:embed="rId3"/>
          <a:stretch>
            <a:fillRect/>
          </a:stretch>
        </p:blipFill>
        <p:spPr>
          <a:xfrm>
            <a:off x="13774815" y="7339975"/>
            <a:ext cx="3949701" cy="3073401"/>
          </a:xfrm>
          <a:prstGeom prst="rect">
            <a:avLst/>
          </a:prstGeom>
          <a:ln w="12700">
            <a:miter lim="400000"/>
          </a:ln>
        </p:spPr>
      </p:pic>
      <p:pic>
        <p:nvPicPr>
          <p:cNvPr id="192" name="Image" descr="Image"/>
          <p:cNvPicPr>
            <a:picLocks noChangeAspect="1"/>
          </p:cNvPicPr>
          <p:nvPr/>
        </p:nvPicPr>
        <p:blipFill>
          <a:blip r:embed="rId4"/>
          <a:stretch>
            <a:fillRect/>
          </a:stretch>
        </p:blipFill>
        <p:spPr>
          <a:xfrm>
            <a:off x="19809917" y="7291925"/>
            <a:ext cx="3489571" cy="6152066"/>
          </a:xfrm>
          <a:prstGeom prst="rect">
            <a:avLst/>
          </a:prstGeom>
          <a:ln w="12700">
            <a:miter lim="400000"/>
          </a:ln>
        </p:spPr>
      </p:pic>
    </p:spTree>
    <p:extLst>
      <p:ext uri="{BB962C8B-B14F-4D97-AF65-F5344CB8AC3E}">
        <p14:creationId xmlns:p14="http://schemas.microsoft.com/office/powerpoint/2010/main" val="236670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xEl>
                                              <p:pRg st="1" end="1"/>
                                            </p:txEl>
                                          </p:spTgt>
                                        </p:tgtEl>
                                        <p:attrNameLst>
                                          <p:attrName>style.visibility</p:attrName>
                                        </p:attrNameLst>
                                      </p:cBhvr>
                                      <p:to>
                                        <p:strVal val="visible"/>
                                      </p:to>
                                    </p:set>
                                    <p:animEffect transition="in" filter="fade">
                                      <p:cBhvr>
                                        <p:cTn id="7" dur="500"/>
                                        <p:tgtEl>
                                          <p:spTgt spid="18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0"/>
                                        </p:tgtEl>
                                        <p:attrNameLst>
                                          <p:attrName>style.visibility</p:attrName>
                                        </p:attrNameLst>
                                      </p:cBhvr>
                                      <p:to>
                                        <p:strVal val="visible"/>
                                      </p:to>
                                    </p:set>
                                    <p:animEffect transition="in" filter="fade">
                                      <p:cBhvr>
                                        <p:cTn id="10" dur="500"/>
                                        <p:tgtEl>
                                          <p:spTgt spid="1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8">
                                            <p:txEl>
                                              <p:pRg st="2" end="2"/>
                                            </p:txEl>
                                          </p:spTgt>
                                        </p:tgtEl>
                                        <p:attrNameLst>
                                          <p:attrName>style.visibility</p:attrName>
                                        </p:attrNameLst>
                                      </p:cBhvr>
                                      <p:to>
                                        <p:strVal val="visible"/>
                                      </p:to>
                                    </p:set>
                                    <p:animEffect transition="in" filter="fade">
                                      <p:cBhvr>
                                        <p:cTn id="15" dur="500"/>
                                        <p:tgtEl>
                                          <p:spTgt spid="188">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91"/>
                                        </p:tgtEl>
                                        <p:attrNameLst>
                                          <p:attrName>style.visibility</p:attrName>
                                        </p:attrNameLst>
                                      </p:cBhvr>
                                      <p:to>
                                        <p:strVal val="visible"/>
                                      </p:to>
                                    </p:set>
                                    <p:animEffect transition="in" filter="fade">
                                      <p:cBhvr>
                                        <p:cTn id="18" dur="500"/>
                                        <p:tgtEl>
                                          <p:spTgt spid="19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8">
                                            <p:txEl>
                                              <p:pRg st="3" end="3"/>
                                            </p:txEl>
                                          </p:spTgt>
                                        </p:tgtEl>
                                        <p:attrNameLst>
                                          <p:attrName>style.visibility</p:attrName>
                                        </p:attrNameLst>
                                      </p:cBhvr>
                                      <p:to>
                                        <p:strVal val="visible"/>
                                      </p:to>
                                    </p:set>
                                    <p:animEffect transition="in" filter="fade">
                                      <p:cBhvr>
                                        <p:cTn id="23" dur="500"/>
                                        <p:tgtEl>
                                          <p:spTgt spid="188">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92"/>
                                        </p:tgtEl>
                                        <p:attrNameLst>
                                          <p:attrName>style.visibility</p:attrName>
                                        </p:attrNameLst>
                                      </p:cBhvr>
                                      <p:to>
                                        <p:strVal val="visible"/>
                                      </p:to>
                                    </p:set>
                                    <p:animEffect transition="in" filter="fade">
                                      <p:cBhvr>
                                        <p:cTn id="26" dur="500"/>
                                        <p:tgtEl>
                                          <p:spTgt spid="19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8">
                                            <p:txEl>
                                              <p:pRg st="4" end="4"/>
                                            </p:txEl>
                                          </p:spTgt>
                                        </p:tgtEl>
                                        <p:attrNameLst>
                                          <p:attrName>style.visibility</p:attrName>
                                        </p:attrNameLst>
                                      </p:cBhvr>
                                      <p:to>
                                        <p:strVal val="visible"/>
                                      </p:to>
                                    </p:set>
                                    <p:animEffect transition="in" filter="fade">
                                      <p:cBhvr>
                                        <p:cTn id="31" dur="500"/>
                                        <p:tgtEl>
                                          <p:spTgt spid="18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Agenda"/>
          <p:cNvSpPr txBox="1">
            <a:spLocks noGrp="1"/>
          </p:cNvSpPr>
          <p:nvPr>
            <p:ph type="title"/>
          </p:nvPr>
        </p:nvSpPr>
        <p:spPr>
          <a:prstGeom prst="rect">
            <a:avLst/>
          </a:prstGeom>
        </p:spPr>
        <p:txBody>
          <a:bodyPr/>
          <a:lstStyle/>
          <a:p>
            <a:r>
              <a:t>Agenda</a:t>
            </a:r>
          </a:p>
        </p:txBody>
      </p:sp>
      <p:sp>
        <p:nvSpPr>
          <p:cNvPr id="155" name="Intro…"/>
          <p:cNvSpPr txBox="1">
            <a:spLocks noGrp="1"/>
          </p:cNvSpPr>
          <p:nvPr>
            <p:ph type="body" idx="1"/>
          </p:nvPr>
        </p:nvSpPr>
        <p:spPr>
          <a:prstGeom prst="rect">
            <a:avLst/>
          </a:prstGeom>
        </p:spPr>
        <p:txBody>
          <a:bodyPr/>
          <a:lstStyle/>
          <a:p>
            <a:pPr>
              <a:buSzPct val="100000"/>
            </a:pPr>
            <a:r>
              <a:t>What </a:t>
            </a:r>
            <a:r>
              <a:rPr lang="en-US"/>
              <a:t>is </a:t>
            </a:r>
            <a:r>
              <a:t>Azure AD and Conditional Access?</a:t>
            </a:r>
          </a:p>
          <a:p>
            <a:pPr>
              <a:buSzPct val="100000"/>
            </a:pPr>
            <a:r>
              <a:rPr>
                <a:solidFill>
                  <a:srgbClr val="00B0F0"/>
                </a:solidFill>
              </a:rPr>
              <a:t>Prompting…why is it bad?</a:t>
            </a:r>
          </a:p>
          <a:p>
            <a:pPr>
              <a:buSzPct val="100000"/>
            </a:pPr>
            <a:r>
              <a:t>Top 5 Recommendations</a:t>
            </a:r>
          </a:p>
          <a:p>
            <a:pPr>
              <a:buSzPct val="100000"/>
            </a:pPr>
            <a:r>
              <a:t>Go-Dos</a:t>
            </a:r>
          </a:p>
        </p:txBody>
      </p:sp>
    </p:spTree>
    <p:extLst>
      <p:ext uri="{BB962C8B-B14F-4D97-AF65-F5344CB8AC3E}">
        <p14:creationId xmlns:p14="http://schemas.microsoft.com/office/powerpoint/2010/main" val="1158006293"/>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video game&#10;&#10;Description automatically generated with medium confidence">
            <a:extLst>
              <a:ext uri="{FF2B5EF4-FFF2-40B4-BE49-F238E27FC236}">
                <a16:creationId xmlns:a16="http://schemas.microsoft.com/office/drawing/2014/main" id="{91D6F77A-0A5F-271A-C40E-C9F3889B5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70" y="382081"/>
            <a:ext cx="12228091" cy="5848217"/>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ED556DA-C0B8-584A-38D8-EB6DAAB21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2236" y="1784557"/>
            <a:ext cx="12432139" cy="8400094"/>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0A0F5E74-08BB-C730-2D75-B3289A59E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52" y="5830296"/>
            <a:ext cx="15946886" cy="6963474"/>
          </a:xfrm>
          <a:prstGeom prst="rect">
            <a:avLst/>
          </a:prstGeom>
        </p:spPr>
      </p:pic>
    </p:spTree>
    <p:extLst>
      <p:ext uri="{BB962C8B-B14F-4D97-AF65-F5344CB8AC3E}">
        <p14:creationId xmlns:p14="http://schemas.microsoft.com/office/powerpoint/2010/main" val="3485932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0B786-A4F9-F9B4-3230-CCD3359ED76C}"/>
              </a:ext>
            </a:extLst>
          </p:cNvPr>
          <p:cNvSpPr>
            <a:spLocks noGrp="1"/>
          </p:cNvSpPr>
          <p:nvPr>
            <p:ph type="title"/>
          </p:nvPr>
        </p:nvSpPr>
        <p:spPr/>
        <p:txBody>
          <a:bodyPr/>
          <a:lstStyle/>
          <a:p>
            <a:r>
              <a:rPr lang="en-US"/>
              <a:t>Customer Case Study</a:t>
            </a:r>
          </a:p>
        </p:txBody>
      </p:sp>
      <p:sp>
        <p:nvSpPr>
          <p:cNvPr id="3" name="Text Placeholder 2">
            <a:extLst>
              <a:ext uri="{FF2B5EF4-FFF2-40B4-BE49-F238E27FC236}">
                <a16:creationId xmlns:a16="http://schemas.microsoft.com/office/drawing/2014/main" id="{7C3121F3-F713-4495-7DA5-ADBAF2E92C9C}"/>
              </a:ext>
            </a:extLst>
          </p:cNvPr>
          <p:cNvSpPr>
            <a:spLocks noGrp="1"/>
          </p:cNvSpPr>
          <p:nvPr>
            <p:ph type="body" idx="1"/>
          </p:nvPr>
        </p:nvSpPr>
        <p:spPr/>
        <p:txBody>
          <a:bodyPr>
            <a:normAutofit/>
          </a:bodyPr>
          <a:lstStyle/>
          <a:p>
            <a:pPr marL="0" indent="0">
              <a:buNone/>
            </a:pPr>
            <a:r>
              <a:rPr lang="en-US"/>
              <a:t>European financial company simulated cyber attack.</a:t>
            </a:r>
          </a:p>
          <a:p>
            <a:r>
              <a:rPr lang="en-US"/>
              <a:t>Attackers used password spray to find users with weak passwords.</a:t>
            </a:r>
          </a:p>
          <a:p>
            <a:r>
              <a:rPr lang="en-US"/>
              <a:t>Users with compromised passwords were “hammered” with MFA prompts.</a:t>
            </a:r>
          </a:p>
          <a:p>
            <a:pPr marL="0" indent="0">
              <a:buNone/>
            </a:pPr>
            <a:endParaRPr lang="en-US"/>
          </a:p>
          <a:p>
            <a:pPr marL="0" indent="0">
              <a:buNone/>
            </a:pPr>
            <a:r>
              <a:rPr lang="en-US" b="1"/>
              <a:t>Findings:</a:t>
            </a:r>
            <a:r>
              <a:rPr lang="en-US"/>
              <a:t> </a:t>
            </a:r>
          </a:p>
          <a:p>
            <a:r>
              <a:rPr lang="en-US"/>
              <a:t>No reports of unexpected prompts to the help desk.</a:t>
            </a:r>
          </a:p>
          <a:p>
            <a:r>
              <a:rPr lang="en-US"/>
              <a:t>Many users blindly approved MFA requests. </a:t>
            </a:r>
          </a:p>
          <a:p>
            <a:r>
              <a:rPr lang="en-US"/>
              <a:t>One user had uninstalled the Authenticator app.</a:t>
            </a:r>
          </a:p>
          <a:p>
            <a:pPr marL="0" indent="0">
              <a:buNone/>
            </a:pPr>
            <a:endParaRPr lang="en-US"/>
          </a:p>
        </p:txBody>
      </p:sp>
    </p:spTree>
    <p:extLst>
      <p:ext uri="{BB962C8B-B14F-4D97-AF65-F5344CB8AC3E}">
        <p14:creationId xmlns:p14="http://schemas.microsoft.com/office/powerpoint/2010/main" val="38420195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500"/>
                                        <p:tgtEl>
                                          <p:spTgt spid="3">
                                            <p:txEl>
                                              <p:pRg st="6" end="6"/>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Why Prompting is bad"/>
          <p:cNvSpPr txBox="1">
            <a:spLocks noGrp="1"/>
          </p:cNvSpPr>
          <p:nvPr>
            <p:ph type="title"/>
          </p:nvPr>
        </p:nvSpPr>
        <p:spPr>
          <a:prstGeom prst="rect">
            <a:avLst/>
          </a:prstGeom>
        </p:spPr>
        <p:txBody>
          <a:bodyPr/>
          <a:lstStyle/>
          <a:p>
            <a:r>
              <a:t>Why Prompting is </a:t>
            </a:r>
            <a:r>
              <a:rPr lang="en-US"/>
              <a:t>Bad</a:t>
            </a:r>
            <a:endParaRPr/>
          </a:p>
        </p:txBody>
      </p:sp>
      <p:sp>
        <p:nvSpPr>
          <p:cNvPr id="199" name="Over-prompting leads to compromise…"/>
          <p:cNvSpPr txBox="1">
            <a:spLocks noGrp="1"/>
          </p:cNvSpPr>
          <p:nvPr>
            <p:ph type="body" idx="1"/>
          </p:nvPr>
        </p:nvSpPr>
        <p:spPr>
          <a:prstGeom prst="rect">
            <a:avLst/>
          </a:prstGeom>
        </p:spPr>
        <p:txBody>
          <a:bodyPr/>
          <a:lstStyle/>
          <a:p>
            <a:pPr marL="530859" indent="-530859" defTabSz="2316479">
              <a:spcBef>
                <a:spcPts val="2200"/>
              </a:spcBef>
              <a:defRPr sz="4560"/>
            </a:pPr>
            <a:r>
              <a:t>Over-prompting leads to compromise</a:t>
            </a:r>
          </a:p>
          <a:p>
            <a:pPr marL="1061719" lvl="1" indent="-530859" defTabSz="2316479">
              <a:spcBef>
                <a:spcPts val="2200"/>
              </a:spcBef>
              <a:defRPr sz="4560"/>
            </a:pPr>
            <a:r>
              <a:t>Users learn bad behaviors, like blindly approving MFA requests</a:t>
            </a:r>
          </a:p>
          <a:p>
            <a:pPr marL="530859" indent="-530859" defTabSz="2316479">
              <a:spcBef>
                <a:spcPts val="2200"/>
              </a:spcBef>
              <a:defRPr sz="4560"/>
            </a:pPr>
            <a:r>
              <a:t>Prompts impact productivity, especially on platforms without SSO</a:t>
            </a:r>
          </a:p>
          <a:p>
            <a:pPr marL="530859" indent="-530859" defTabSz="2316479">
              <a:spcBef>
                <a:spcPts val="2200"/>
              </a:spcBef>
              <a:defRPr sz="4560"/>
            </a:pPr>
            <a:r>
              <a:t>Prompting is especially common on macOS, which does not do SSO with Azure AD out of the box</a:t>
            </a:r>
          </a:p>
          <a:p>
            <a:pPr marL="530859" indent="-530859" defTabSz="2316479">
              <a:spcBef>
                <a:spcPts val="2200"/>
              </a:spcBef>
              <a:defRPr sz="4560"/>
            </a:pPr>
            <a:r>
              <a:t>Should strive to improve user experience AND security</a:t>
            </a:r>
          </a:p>
          <a:p>
            <a:pPr marL="1061719" lvl="1" indent="-530859" defTabSz="2316479">
              <a:spcBef>
                <a:spcPts val="2200"/>
              </a:spcBef>
              <a:defRPr sz="4560"/>
            </a:pPr>
            <a:r>
              <a:t>Prompt when </a:t>
            </a:r>
            <a:r>
              <a:rPr i="1"/>
              <a:t>needed</a:t>
            </a:r>
            <a:r>
              <a:t>, such as new device, new location, change in risk, etc.</a:t>
            </a:r>
          </a:p>
          <a:p>
            <a:pPr marL="1061719" lvl="1" indent="-530859" defTabSz="2316479">
              <a:spcBef>
                <a:spcPts val="2200"/>
              </a:spcBef>
              <a:defRPr sz="4560"/>
            </a:pPr>
            <a:r>
              <a:rPr err="1"/>
              <a:t>Passwordless</a:t>
            </a:r>
            <a:r>
              <a:t> makes prompting less impactful when it IS needed</a:t>
            </a:r>
          </a:p>
        </p:txBody>
      </p:sp>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9">
                                            <p:txEl>
                                              <p:pRg st="1" end="1"/>
                                            </p:txEl>
                                          </p:spTgt>
                                        </p:tgtEl>
                                        <p:attrNameLst>
                                          <p:attrName>style.visibility</p:attrName>
                                        </p:attrNameLst>
                                      </p:cBhvr>
                                      <p:to>
                                        <p:strVal val="visible"/>
                                      </p:to>
                                    </p:set>
                                    <p:animEffect transition="in" filter="fade">
                                      <p:cBhvr>
                                        <p:cTn id="7" dur="500"/>
                                        <p:tgtEl>
                                          <p:spTgt spid="199">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9">
                                            <p:txEl>
                                              <p:pRg st="2" end="2"/>
                                            </p:txEl>
                                          </p:spTgt>
                                        </p:tgtEl>
                                        <p:attrNameLst>
                                          <p:attrName>style.visibility</p:attrName>
                                        </p:attrNameLst>
                                      </p:cBhvr>
                                      <p:to>
                                        <p:strVal val="visible"/>
                                      </p:to>
                                    </p:set>
                                    <p:animEffect transition="in" filter="fade">
                                      <p:cBhvr>
                                        <p:cTn id="11" dur="500"/>
                                        <p:tgtEl>
                                          <p:spTgt spid="199">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9">
                                            <p:txEl>
                                              <p:pRg st="3" end="3"/>
                                            </p:txEl>
                                          </p:spTgt>
                                        </p:tgtEl>
                                        <p:attrNameLst>
                                          <p:attrName>style.visibility</p:attrName>
                                        </p:attrNameLst>
                                      </p:cBhvr>
                                      <p:to>
                                        <p:strVal val="visible"/>
                                      </p:to>
                                    </p:set>
                                    <p:animEffect transition="in" filter="fade">
                                      <p:cBhvr>
                                        <p:cTn id="15" dur="500"/>
                                        <p:tgtEl>
                                          <p:spTgt spid="199">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9">
                                            <p:txEl>
                                              <p:pRg st="4" end="4"/>
                                            </p:txEl>
                                          </p:spTgt>
                                        </p:tgtEl>
                                        <p:attrNameLst>
                                          <p:attrName>style.visibility</p:attrName>
                                        </p:attrNameLst>
                                      </p:cBhvr>
                                      <p:to>
                                        <p:strVal val="visible"/>
                                      </p:to>
                                    </p:set>
                                    <p:animEffect transition="in" filter="fade">
                                      <p:cBhvr>
                                        <p:cTn id="19" dur="500"/>
                                        <p:tgtEl>
                                          <p:spTgt spid="199">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99">
                                            <p:txEl>
                                              <p:pRg st="5" end="5"/>
                                            </p:txEl>
                                          </p:spTgt>
                                        </p:tgtEl>
                                        <p:attrNameLst>
                                          <p:attrName>style.visibility</p:attrName>
                                        </p:attrNameLst>
                                      </p:cBhvr>
                                      <p:to>
                                        <p:strVal val="visible"/>
                                      </p:to>
                                    </p:set>
                                    <p:animEffect transition="in" filter="fade">
                                      <p:cBhvr>
                                        <p:cTn id="22" dur="500"/>
                                        <p:tgtEl>
                                          <p:spTgt spid="199">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99">
                                            <p:txEl>
                                              <p:pRg st="6" end="6"/>
                                            </p:txEl>
                                          </p:spTgt>
                                        </p:tgtEl>
                                        <p:attrNameLst>
                                          <p:attrName>style.visibility</p:attrName>
                                        </p:attrNameLst>
                                      </p:cBhvr>
                                      <p:to>
                                        <p:strVal val="visible"/>
                                      </p:to>
                                    </p:set>
                                    <p:animEffect transition="in" filter="fade">
                                      <p:cBhvr>
                                        <p:cTn id="25" dur="500"/>
                                        <p:tgtEl>
                                          <p:spTgt spid="1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 name="Prompts are bad"/>
          <p:cNvSpPr txBox="1">
            <a:spLocks noGrp="1"/>
          </p:cNvSpPr>
          <p:nvPr>
            <p:ph type="body" sz="half" idx="1"/>
          </p:nvPr>
        </p:nvSpPr>
        <p:spPr>
          <a:prstGeom prst="rect">
            <a:avLst/>
          </a:prstGeom>
        </p:spPr>
        <p:txBody>
          <a:bodyPr/>
          <a:lstStyle/>
          <a:p>
            <a:r>
              <a:t>Prompts are bad</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Agenda"/>
          <p:cNvSpPr txBox="1">
            <a:spLocks noGrp="1"/>
          </p:cNvSpPr>
          <p:nvPr>
            <p:ph type="title"/>
          </p:nvPr>
        </p:nvSpPr>
        <p:spPr>
          <a:prstGeom prst="rect">
            <a:avLst/>
          </a:prstGeom>
        </p:spPr>
        <p:txBody>
          <a:bodyPr/>
          <a:lstStyle/>
          <a:p>
            <a:r>
              <a:t>Agenda</a:t>
            </a:r>
          </a:p>
        </p:txBody>
      </p:sp>
      <p:sp>
        <p:nvSpPr>
          <p:cNvPr id="155" name="Intro…"/>
          <p:cNvSpPr txBox="1">
            <a:spLocks noGrp="1"/>
          </p:cNvSpPr>
          <p:nvPr>
            <p:ph type="body" idx="1"/>
          </p:nvPr>
        </p:nvSpPr>
        <p:spPr>
          <a:prstGeom prst="rect">
            <a:avLst/>
          </a:prstGeom>
        </p:spPr>
        <p:txBody>
          <a:bodyPr/>
          <a:lstStyle/>
          <a:p>
            <a:pPr>
              <a:buSzPct val="100000"/>
            </a:pPr>
            <a:r>
              <a:t>What </a:t>
            </a:r>
            <a:r>
              <a:rPr lang="en-US"/>
              <a:t>is </a:t>
            </a:r>
            <a:r>
              <a:t>Azure AD and Conditional Access?</a:t>
            </a:r>
            <a:endParaRPr lang="en-US"/>
          </a:p>
          <a:p>
            <a:pPr>
              <a:buSzPct val="100000"/>
            </a:pPr>
            <a:r>
              <a:rPr lang="en-US"/>
              <a:t>Prompting…why is it bad?</a:t>
            </a:r>
            <a:endParaRPr/>
          </a:p>
          <a:p>
            <a:pPr>
              <a:buSzPct val="100000"/>
            </a:pPr>
            <a:r>
              <a:rPr lang="en-US">
                <a:solidFill>
                  <a:srgbClr val="00B0F0"/>
                </a:solidFill>
              </a:rPr>
              <a:t>Top 5 Recommendations</a:t>
            </a:r>
            <a:endParaRPr>
              <a:solidFill>
                <a:srgbClr val="00B0F0"/>
              </a:solidFill>
            </a:endParaRPr>
          </a:p>
          <a:p>
            <a:pPr>
              <a:buSzPct val="100000"/>
            </a:pPr>
            <a:r>
              <a:t>Go-Dos</a:t>
            </a:r>
          </a:p>
        </p:txBody>
      </p:sp>
    </p:spTree>
    <p:extLst>
      <p:ext uri="{BB962C8B-B14F-4D97-AF65-F5344CB8AC3E}">
        <p14:creationId xmlns:p14="http://schemas.microsoft.com/office/powerpoint/2010/main" val="245335923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Auth Prompt Analysis"/>
          <p:cNvSpPr txBox="1">
            <a:spLocks noGrp="1"/>
          </p:cNvSpPr>
          <p:nvPr>
            <p:ph type="title"/>
          </p:nvPr>
        </p:nvSpPr>
        <p:spPr>
          <a:prstGeom prst="rect">
            <a:avLst/>
          </a:prstGeom>
        </p:spPr>
        <p:txBody>
          <a:bodyPr>
            <a:noAutofit/>
          </a:bodyPr>
          <a:lstStyle>
            <a:lvl1pPr defTabSz="751205">
              <a:defRPr sz="7644" spc="-229"/>
            </a:lvl1pPr>
          </a:lstStyle>
          <a:p>
            <a:r>
              <a:rPr lang="en-US" sz="5400"/>
              <a:t>Recommendation 1: Determine if you have a prompting problem</a:t>
            </a:r>
          </a:p>
        </p:txBody>
      </p:sp>
      <p:sp>
        <p:nvSpPr>
          <p:cNvPr id="202" name="All the data you need is in your sign-in logs…"/>
          <p:cNvSpPr txBox="1">
            <a:spLocks noGrp="1"/>
          </p:cNvSpPr>
          <p:nvPr>
            <p:ph type="body" sz="half" idx="1"/>
          </p:nvPr>
        </p:nvSpPr>
        <p:spPr>
          <a:prstGeom prst="rect">
            <a:avLst/>
          </a:prstGeom>
        </p:spPr>
        <p:txBody>
          <a:bodyPr lIns="50800" tIns="50800" rIns="50800" bIns="50800" anchor="t">
            <a:normAutofit lnSpcReduction="10000"/>
          </a:bodyPr>
          <a:lstStyle/>
          <a:p>
            <a:pPr marL="491490" indent="-491490" defTabSz="2145791">
              <a:spcBef>
                <a:spcPts val="2100"/>
              </a:spcBef>
              <a:defRPr sz="4224"/>
            </a:pPr>
            <a:r>
              <a:rPr lang="en-US" sz="4200"/>
              <a:t>All the data you need is in your Azure AD sign-in logs</a:t>
            </a:r>
          </a:p>
          <a:p>
            <a:pPr marL="491744" indent="-491744" defTabSz="2145791">
              <a:spcBef>
                <a:spcPts val="2100"/>
              </a:spcBef>
              <a:defRPr sz="4224"/>
            </a:pPr>
            <a:r>
              <a:rPr lang="en-US"/>
              <a:t>Use the pre-built </a:t>
            </a:r>
            <a:r>
              <a:t>Azure AD Workbook </a:t>
            </a:r>
            <a:r>
              <a:rPr lang="en-US">
                <a:solidFill>
                  <a:srgbClr val="0379D6"/>
                </a:solidFill>
                <a:hlinkClick r:id="rId2">
                  <a:extLst>
                    <a:ext uri="{A12FA001-AC4F-418D-AE19-62706E023703}">
                      <ahyp:hlinkClr xmlns:ahyp="http://schemas.microsoft.com/office/drawing/2018/hyperlinkcolor" val="tx"/>
                    </a:ext>
                  </a:extLst>
                </a:hlinkClick>
              </a:rPr>
              <a:t>http://aka.ms/MFAPromptsWorkbook</a:t>
            </a:r>
            <a:r>
              <a:rPr lang="en-US">
                <a:solidFill>
                  <a:srgbClr val="0379D6"/>
                </a:solidFill>
              </a:rPr>
              <a:t> </a:t>
            </a:r>
            <a:endParaRPr>
              <a:solidFill>
                <a:srgbClr val="0379D6"/>
              </a:solidFill>
            </a:endParaRPr>
          </a:p>
          <a:p>
            <a:pPr marL="491744" indent="-491744" defTabSz="2145791">
              <a:spcBef>
                <a:spcPts val="2100"/>
              </a:spcBef>
              <a:defRPr sz="4224"/>
            </a:pPr>
            <a:r>
              <a:t>Comes with data visualizations as well as recommendations:</a:t>
            </a:r>
          </a:p>
          <a:p>
            <a:pPr marL="983488" lvl="1" indent="-491744" defTabSz="2145791">
              <a:spcBef>
                <a:spcPts val="2100"/>
              </a:spcBef>
              <a:defRPr sz="4224"/>
            </a:pPr>
            <a:r>
              <a:rPr lang="en-US"/>
              <a:t>Which users are being prompted the most? </a:t>
            </a:r>
          </a:p>
          <a:p>
            <a:pPr marL="983488" lvl="1" indent="-491744" defTabSz="2145791">
              <a:spcBef>
                <a:spcPts val="2100"/>
              </a:spcBef>
              <a:defRPr sz="4224"/>
            </a:pPr>
            <a:r>
              <a:rPr lang="en-US"/>
              <a:t>Which applications have a high prompt count? </a:t>
            </a:r>
          </a:p>
          <a:p>
            <a:pPr marL="983488" lvl="1" indent="-491744" defTabSz="2145791">
              <a:spcBef>
                <a:spcPts val="2100"/>
              </a:spcBef>
              <a:defRPr sz="4224"/>
            </a:pPr>
            <a:r>
              <a:rPr lang="en-US"/>
              <a:t>What is the device state? </a:t>
            </a:r>
          </a:p>
          <a:p>
            <a:pPr marL="983488" lvl="1" indent="-491744" defTabSz="2145791">
              <a:spcBef>
                <a:spcPts val="2100"/>
              </a:spcBef>
              <a:defRPr sz="4224"/>
            </a:pPr>
            <a:endParaRPr/>
          </a:p>
        </p:txBody>
      </p:sp>
      <p:sp>
        <p:nvSpPr>
          <p:cNvPr id="203" name="Slide Subtitle"/>
          <p:cNvSpPr txBox="1">
            <a:spLocks noGrp="1"/>
          </p:cNvSpPr>
          <p:nvPr>
            <p:ph type="body" idx="22"/>
          </p:nvPr>
        </p:nvSpPr>
        <p:spPr>
          <a:xfrm>
            <a:off x="1270000" y="2387600"/>
            <a:ext cx="9652000" cy="1016000"/>
          </a:xfrm>
          <a:prstGeom prst="rect">
            <a:avLst/>
          </a:prstGeom>
        </p:spPr>
        <p:txBody>
          <a:bodyPr>
            <a:normAutofit/>
          </a:bodyPr>
          <a:lstStyle/>
          <a:p>
            <a:r>
              <a:rPr lang="en-US" sz="3600"/>
              <a:t>Show it with data!</a:t>
            </a:r>
          </a:p>
        </p:txBody>
      </p:sp>
      <p:pic>
        <p:nvPicPr>
          <p:cNvPr id="204" name="Image" descr="Image"/>
          <p:cNvPicPr>
            <a:picLocks noChangeAspect="1"/>
          </p:cNvPicPr>
          <p:nvPr/>
        </p:nvPicPr>
        <p:blipFill>
          <a:blip r:embed="rId3"/>
          <a:stretch>
            <a:fillRect/>
          </a:stretch>
        </p:blipFill>
        <p:spPr>
          <a:xfrm>
            <a:off x="15150683" y="10305"/>
            <a:ext cx="9245817" cy="7088461"/>
          </a:xfrm>
          <a:prstGeom prst="rect">
            <a:avLst/>
          </a:prstGeom>
          <a:ln w="12700">
            <a:miter lim="400000"/>
          </a:ln>
        </p:spPr>
      </p:pic>
      <p:pic>
        <p:nvPicPr>
          <p:cNvPr id="205" name="Image" descr="Image"/>
          <p:cNvPicPr>
            <a:picLocks noChangeAspect="1"/>
          </p:cNvPicPr>
          <p:nvPr/>
        </p:nvPicPr>
        <p:blipFill>
          <a:blip r:embed="rId4"/>
          <a:stretch>
            <a:fillRect/>
          </a:stretch>
        </p:blipFill>
        <p:spPr>
          <a:xfrm>
            <a:off x="15150683" y="7085663"/>
            <a:ext cx="9245818" cy="7088460"/>
          </a:xfrm>
          <a:prstGeom prst="rect">
            <a:avLst/>
          </a:prstGeom>
          <a:ln w="12700">
            <a:miter lim="400000"/>
          </a:ln>
        </p:spPr>
      </p:pic>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xEl>
                                              <p:pRg st="1" end="1"/>
                                            </p:txEl>
                                          </p:spTgt>
                                        </p:tgtEl>
                                        <p:attrNameLst>
                                          <p:attrName>style.visibility</p:attrName>
                                        </p:attrNameLst>
                                      </p:cBhvr>
                                      <p:to>
                                        <p:strVal val="visible"/>
                                      </p:to>
                                    </p:set>
                                    <p:animEffect transition="in" filter="fade">
                                      <p:cBhvr>
                                        <p:cTn id="7" dur="500"/>
                                        <p:tgtEl>
                                          <p:spTgt spid="20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4"/>
                                        </p:tgtEl>
                                        <p:attrNameLst>
                                          <p:attrName>style.visibility</p:attrName>
                                        </p:attrNameLst>
                                      </p:cBhvr>
                                      <p:to>
                                        <p:strVal val="visible"/>
                                      </p:to>
                                    </p:set>
                                    <p:animEffect transition="in" filter="fade">
                                      <p:cBhvr>
                                        <p:cTn id="10" dur="500"/>
                                        <p:tgtEl>
                                          <p:spTgt spid="204"/>
                                        </p:tgtEl>
                                      </p:cBhvr>
                                    </p:animEffect>
                                  </p:childTnLst>
                                </p:cTn>
                              </p:par>
                              <p:par>
                                <p:cTn id="11" presetID="10"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2">
                                            <p:txEl>
                                              <p:pRg st="2" end="2"/>
                                            </p:txEl>
                                          </p:spTgt>
                                        </p:tgtEl>
                                        <p:attrNameLst>
                                          <p:attrName>style.visibility</p:attrName>
                                        </p:attrNameLst>
                                      </p:cBhvr>
                                      <p:to>
                                        <p:strVal val="visible"/>
                                      </p:to>
                                    </p:set>
                                    <p:animEffect transition="in" filter="fade">
                                      <p:cBhvr>
                                        <p:cTn id="18" dur="500"/>
                                        <p:tgtEl>
                                          <p:spTgt spid="202">
                                            <p:txEl>
                                              <p:pRg st="2" end="2"/>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02">
                                            <p:txEl>
                                              <p:pRg st="3" end="3"/>
                                            </p:txEl>
                                          </p:spTgt>
                                        </p:tgtEl>
                                        <p:attrNameLst>
                                          <p:attrName>style.visibility</p:attrName>
                                        </p:attrNameLst>
                                      </p:cBhvr>
                                      <p:to>
                                        <p:strVal val="visible"/>
                                      </p:to>
                                    </p:set>
                                    <p:animEffect transition="in" filter="fade">
                                      <p:cBhvr>
                                        <p:cTn id="22" dur="500"/>
                                        <p:tgtEl>
                                          <p:spTgt spid="202">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02">
                                            <p:txEl>
                                              <p:pRg st="4" end="4"/>
                                            </p:txEl>
                                          </p:spTgt>
                                        </p:tgtEl>
                                        <p:attrNameLst>
                                          <p:attrName>style.visibility</p:attrName>
                                        </p:attrNameLst>
                                      </p:cBhvr>
                                      <p:to>
                                        <p:strVal val="visible"/>
                                      </p:to>
                                    </p:set>
                                    <p:animEffect transition="in" filter="fade">
                                      <p:cBhvr>
                                        <p:cTn id="25" dur="500"/>
                                        <p:tgtEl>
                                          <p:spTgt spid="202">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02">
                                            <p:txEl>
                                              <p:pRg st="5" end="5"/>
                                            </p:txEl>
                                          </p:spTgt>
                                        </p:tgtEl>
                                        <p:attrNameLst>
                                          <p:attrName>style.visibility</p:attrName>
                                        </p:attrNameLst>
                                      </p:cBhvr>
                                      <p:to>
                                        <p:strVal val="visible"/>
                                      </p:to>
                                    </p:set>
                                    <p:animEffect transition="in" filter="fade">
                                      <p:cBhvr>
                                        <p:cTn id="28" dur="500"/>
                                        <p:tgtEl>
                                          <p:spTgt spid="20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1F2FF-E40F-90F8-E466-B01792532789}"/>
              </a:ext>
            </a:extLst>
          </p:cNvPr>
          <p:cNvSpPr>
            <a:spLocks noGrp="1"/>
          </p:cNvSpPr>
          <p:nvPr>
            <p:ph type="title"/>
          </p:nvPr>
        </p:nvSpPr>
        <p:spPr/>
        <p:txBody>
          <a:bodyPr>
            <a:noAutofit/>
          </a:bodyPr>
          <a:lstStyle/>
          <a:p>
            <a:r>
              <a:rPr lang="en-US" sz="6000"/>
              <a:t>Recommendation 2: Enroll in MDM, Use Device Compliance</a:t>
            </a:r>
          </a:p>
        </p:txBody>
      </p:sp>
      <p:sp>
        <p:nvSpPr>
          <p:cNvPr id="4" name="Text Placeholder 3">
            <a:extLst>
              <a:ext uri="{FF2B5EF4-FFF2-40B4-BE49-F238E27FC236}">
                <a16:creationId xmlns:a16="http://schemas.microsoft.com/office/drawing/2014/main" id="{6AA20453-2F8D-E4DE-78B5-6C009A2CEF97}"/>
              </a:ext>
            </a:extLst>
          </p:cNvPr>
          <p:cNvSpPr>
            <a:spLocks noGrp="1"/>
          </p:cNvSpPr>
          <p:nvPr>
            <p:ph type="body" sz="half" idx="1"/>
          </p:nvPr>
        </p:nvSpPr>
        <p:spPr>
          <a:xfrm>
            <a:off x="1269999" y="2834640"/>
            <a:ext cx="10635861" cy="9865360"/>
          </a:xfrm>
        </p:spPr>
        <p:txBody>
          <a:bodyPr>
            <a:normAutofit fontScale="85000" lnSpcReduction="20000"/>
          </a:bodyPr>
          <a:lstStyle/>
          <a:p>
            <a:r>
              <a:rPr lang="en-US"/>
              <a:t>MDM is the only </a:t>
            </a:r>
            <a:r>
              <a:rPr lang="en-US" i="1" u="sng"/>
              <a:t>modern</a:t>
            </a:r>
            <a:r>
              <a:rPr lang="en-US"/>
              <a:t> way to deploy SSO features to macOS</a:t>
            </a:r>
          </a:p>
          <a:p>
            <a:pPr lvl="1"/>
            <a:r>
              <a:rPr lang="en-US"/>
              <a:t>MDM helps us improve device and identity security (Conditional Access)</a:t>
            </a:r>
          </a:p>
          <a:p>
            <a:pPr lvl="1"/>
            <a:r>
              <a:rPr lang="en-US"/>
              <a:t>SSO helps us improve end-user experience (fewer prompts) and security (over-prompting trains users to make poor decisions)</a:t>
            </a:r>
          </a:p>
          <a:p>
            <a:pPr lvl="1"/>
            <a:r>
              <a:rPr lang="en-US"/>
              <a:t>These are </a:t>
            </a:r>
            <a:r>
              <a:rPr lang="en-US" i="1"/>
              <a:t>related</a:t>
            </a:r>
            <a:r>
              <a:rPr lang="en-US"/>
              <a:t>, but </a:t>
            </a:r>
            <a:r>
              <a:rPr lang="en-US" i="1"/>
              <a:t>different</a:t>
            </a:r>
            <a:r>
              <a:rPr lang="en-US"/>
              <a:t> features</a:t>
            </a:r>
          </a:p>
          <a:p>
            <a:r>
              <a:rPr lang="en-US"/>
              <a:t>Intune or Intune-integrated MDMs can send compliance information to Azure AD</a:t>
            </a:r>
          </a:p>
          <a:p>
            <a:pPr lvl="1"/>
            <a:r>
              <a:rPr lang="en-US"/>
              <a:t>This information is critical for those device-based Conditional Access policies</a:t>
            </a:r>
          </a:p>
          <a:p>
            <a:r>
              <a:rPr lang="en-US"/>
              <a:t>Without Intune or an Intune-integrated MDM, Azure AD sees all Macs as unmanaged</a:t>
            </a:r>
          </a:p>
        </p:txBody>
      </p:sp>
      <p:pic>
        <p:nvPicPr>
          <p:cNvPr id="5" name="Picture 4">
            <a:extLst>
              <a:ext uri="{FF2B5EF4-FFF2-40B4-BE49-F238E27FC236}">
                <a16:creationId xmlns:a16="http://schemas.microsoft.com/office/drawing/2014/main" id="{2735D6C8-E879-A264-6E8D-AC72B2C2F224}"/>
              </a:ext>
            </a:extLst>
          </p:cNvPr>
          <p:cNvPicPr>
            <a:picLocks noChangeAspect="1"/>
          </p:cNvPicPr>
          <p:nvPr/>
        </p:nvPicPr>
        <p:blipFill>
          <a:blip r:embed="rId2"/>
          <a:stretch>
            <a:fillRect/>
          </a:stretch>
        </p:blipFill>
        <p:spPr>
          <a:xfrm>
            <a:off x="12478142" y="3880237"/>
            <a:ext cx="10332098" cy="5326485"/>
          </a:xfrm>
          <a:prstGeom prst="rect">
            <a:avLst/>
          </a:prstGeom>
        </p:spPr>
      </p:pic>
    </p:spTree>
    <p:extLst>
      <p:ext uri="{BB962C8B-B14F-4D97-AF65-F5344CB8AC3E}">
        <p14:creationId xmlns:p14="http://schemas.microsoft.com/office/powerpoint/2010/main" val="1594955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Intro"/>
          <p:cNvSpPr txBox="1">
            <a:spLocks noGrp="1"/>
          </p:cNvSpPr>
          <p:nvPr>
            <p:ph type="title"/>
          </p:nvPr>
        </p:nvSpPr>
        <p:spPr>
          <a:prstGeom prst="rect">
            <a:avLst/>
          </a:prstGeom>
        </p:spPr>
        <p:txBody>
          <a:bodyPr/>
          <a:lstStyle/>
          <a:p>
            <a:r>
              <a:t>Intro</a:t>
            </a:r>
          </a:p>
        </p:txBody>
      </p:sp>
      <p:grpSp>
        <p:nvGrpSpPr>
          <p:cNvPr id="160" name="Group"/>
          <p:cNvGrpSpPr/>
          <p:nvPr/>
        </p:nvGrpSpPr>
        <p:grpSpPr>
          <a:xfrm>
            <a:off x="5015129" y="3130679"/>
            <a:ext cx="5599487" cy="7407927"/>
            <a:chOff x="0" y="0"/>
            <a:chExt cx="5599486" cy="7407924"/>
          </a:xfrm>
        </p:grpSpPr>
        <p:pic>
          <p:nvPicPr>
            <p:cNvPr id="158" name="image001.jpg" descr="image001.jpg"/>
            <p:cNvPicPr>
              <a:picLocks noChangeAspect="1"/>
            </p:cNvPicPr>
            <p:nvPr/>
          </p:nvPicPr>
          <p:blipFill>
            <a:blip r:embed="rId2"/>
            <a:stretch>
              <a:fillRect/>
            </a:stretch>
          </p:blipFill>
          <p:spPr>
            <a:xfrm>
              <a:off x="0" y="0"/>
              <a:ext cx="5599486" cy="5560053"/>
            </a:xfrm>
            <a:prstGeom prst="rect">
              <a:avLst/>
            </a:prstGeom>
            <a:ln w="12700" cap="flat">
              <a:noFill/>
              <a:miter lim="400000"/>
            </a:ln>
            <a:effectLst/>
          </p:spPr>
        </p:pic>
        <p:sp>
          <p:nvSpPr>
            <p:cNvPr id="159" name="Michael Epping…"/>
            <p:cNvSpPr txBox="1"/>
            <p:nvPr/>
          </p:nvSpPr>
          <p:spPr>
            <a:xfrm>
              <a:off x="432108" y="5828005"/>
              <a:ext cx="4735271" cy="15799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rPr>
                  <a:solidFill>
                    <a:schemeClr val="tx2"/>
                  </a:solidFill>
                </a:rPr>
                <a:t>Michael Epping</a:t>
              </a:r>
            </a:p>
            <a:p>
              <a:r>
                <a:rPr>
                  <a:solidFill>
                    <a:schemeClr val="tx2"/>
                  </a:solidFill>
                </a:rPr>
                <a:t>Product Manager, Microsoft</a:t>
              </a:r>
            </a:p>
            <a:p>
              <a:r>
                <a:rPr err="1">
                  <a:solidFill>
                    <a:schemeClr val="tx2"/>
                  </a:solidFill>
                </a:rPr>
                <a:t>michael.epping@microsoft.com</a:t>
              </a:r>
              <a:endParaRPr>
                <a:solidFill>
                  <a:schemeClr val="tx2"/>
                </a:solidFill>
                <a:hlinkClick r:id="rId3">
                  <a:extLst>
                    <a:ext uri="{A12FA001-AC4F-418D-AE19-62706E023703}">
                      <ahyp:hlinkClr xmlns:ahyp="http://schemas.microsoft.com/office/drawing/2018/hyperlinkcolor" val="tx"/>
                    </a:ext>
                  </a:extLst>
                </a:hlinkClick>
              </a:endParaRPr>
            </a:p>
            <a:p>
              <a:r>
                <a:rPr>
                  <a:solidFill>
                    <a:schemeClr val="tx2"/>
                  </a:solidFill>
                </a:rPr>
                <a:t>@_</a:t>
              </a:r>
              <a:r>
                <a:rPr err="1">
                  <a:solidFill>
                    <a:schemeClr val="tx2"/>
                  </a:solidFill>
                </a:rPr>
                <a:t>michaelepping</a:t>
              </a:r>
              <a:endParaRPr>
                <a:solidFill>
                  <a:schemeClr val="tx2"/>
                </a:solidFill>
              </a:endParaRPr>
            </a:p>
          </p:txBody>
        </p:sp>
      </p:grpSp>
      <p:grpSp>
        <p:nvGrpSpPr>
          <p:cNvPr id="2" name="Group">
            <a:extLst>
              <a:ext uri="{FF2B5EF4-FFF2-40B4-BE49-F238E27FC236}">
                <a16:creationId xmlns:a16="http://schemas.microsoft.com/office/drawing/2014/main" id="{3395FE35-13ED-0CBB-9282-650627912702}"/>
              </a:ext>
            </a:extLst>
          </p:cNvPr>
          <p:cNvGrpSpPr/>
          <p:nvPr/>
        </p:nvGrpSpPr>
        <p:grpSpPr>
          <a:xfrm>
            <a:off x="13397478" y="3130679"/>
            <a:ext cx="4170041" cy="7407927"/>
            <a:chOff x="714723" y="0"/>
            <a:chExt cx="4170040" cy="7407924"/>
          </a:xfrm>
        </p:grpSpPr>
        <p:pic>
          <p:nvPicPr>
            <p:cNvPr id="3" name="image001.jpg">
              <a:extLst>
                <a:ext uri="{FF2B5EF4-FFF2-40B4-BE49-F238E27FC236}">
                  <a16:creationId xmlns:a16="http://schemas.microsoft.com/office/drawing/2014/main" id="{6692DBB7-BD11-04D1-93DC-A4C93D7564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4723" y="0"/>
              <a:ext cx="4170040" cy="5560053"/>
            </a:xfrm>
            <a:prstGeom prst="rect">
              <a:avLst/>
            </a:prstGeom>
            <a:ln w="12700" cap="flat">
              <a:noFill/>
              <a:miter lim="400000"/>
            </a:ln>
            <a:effectLst/>
          </p:spPr>
        </p:pic>
        <p:sp>
          <p:nvSpPr>
            <p:cNvPr id="4" name="Michael Epping…">
              <a:extLst>
                <a:ext uri="{FF2B5EF4-FFF2-40B4-BE49-F238E27FC236}">
                  <a16:creationId xmlns:a16="http://schemas.microsoft.com/office/drawing/2014/main" id="{476B8F12-A46D-ECE2-AC00-01F38C911492}"/>
                </a:ext>
              </a:extLst>
            </p:cNvPr>
            <p:cNvSpPr txBox="1"/>
            <p:nvPr/>
          </p:nvSpPr>
          <p:spPr>
            <a:xfrm>
              <a:off x="739083" y="5828005"/>
              <a:ext cx="4121320" cy="15799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rPr lang="en-US">
                  <a:solidFill>
                    <a:schemeClr val="tx2"/>
                  </a:solidFill>
                </a:rPr>
                <a:t>Mark </a:t>
              </a:r>
              <a:r>
                <a:rPr lang="en-US" err="1">
                  <a:solidFill>
                    <a:schemeClr val="tx2"/>
                  </a:solidFill>
                </a:rPr>
                <a:t>Morowczynski</a:t>
              </a:r>
              <a:endParaRPr>
                <a:solidFill>
                  <a:schemeClr val="tx2"/>
                </a:solidFill>
              </a:endParaRPr>
            </a:p>
            <a:p>
              <a:r>
                <a:rPr>
                  <a:solidFill>
                    <a:schemeClr val="tx2"/>
                  </a:solidFill>
                </a:rPr>
                <a:t>Product Manager, Microsoft</a:t>
              </a:r>
            </a:p>
            <a:p>
              <a:r>
                <a:rPr lang="en-US" err="1">
                  <a:solidFill>
                    <a:schemeClr val="tx2"/>
                  </a:solidFill>
                </a:rPr>
                <a:t>markmoro</a:t>
              </a:r>
              <a:r>
                <a:rPr err="1">
                  <a:solidFill>
                    <a:schemeClr val="tx2"/>
                  </a:solidFill>
                </a:rPr>
                <a:t>@microsoft.com</a:t>
              </a:r>
              <a:endParaRPr>
                <a:solidFill>
                  <a:schemeClr val="tx2"/>
                </a:solidFill>
                <a:hlinkClick r:id="rId3">
                  <a:extLst>
                    <a:ext uri="{A12FA001-AC4F-418D-AE19-62706E023703}">
                      <ahyp:hlinkClr xmlns:ahyp="http://schemas.microsoft.com/office/drawing/2018/hyperlinkcolor" val="tx"/>
                    </a:ext>
                  </a:extLst>
                </a:hlinkClick>
              </a:endParaRPr>
            </a:p>
            <a:p>
              <a:r>
                <a:rPr>
                  <a:solidFill>
                    <a:schemeClr val="tx2"/>
                  </a:solidFill>
                </a:rPr>
                <a:t>@</a:t>
              </a:r>
              <a:r>
                <a:rPr lang="en-US" err="1">
                  <a:solidFill>
                    <a:schemeClr val="tx2"/>
                  </a:solidFill>
                </a:rPr>
                <a:t>markmorow</a:t>
              </a:r>
              <a:endParaRPr>
                <a:solidFill>
                  <a:schemeClr val="tx2"/>
                </a:solidFill>
              </a:endParaRPr>
            </a:p>
          </p:txBody>
        </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1F2FF-E40F-90F8-E466-B01792532789}"/>
              </a:ext>
            </a:extLst>
          </p:cNvPr>
          <p:cNvSpPr>
            <a:spLocks noGrp="1"/>
          </p:cNvSpPr>
          <p:nvPr>
            <p:ph type="title"/>
          </p:nvPr>
        </p:nvSpPr>
        <p:spPr>
          <a:xfrm>
            <a:off x="1270000" y="838200"/>
            <a:ext cx="22102064" cy="1549400"/>
          </a:xfrm>
        </p:spPr>
        <p:txBody>
          <a:bodyPr>
            <a:noAutofit/>
          </a:bodyPr>
          <a:lstStyle/>
          <a:p>
            <a:r>
              <a:rPr lang="en-US" sz="6000"/>
              <a:t>Recommendation 2: Enroll in MDM, Use Device Compliance</a:t>
            </a:r>
          </a:p>
        </p:txBody>
      </p:sp>
      <p:sp>
        <p:nvSpPr>
          <p:cNvPr id="4" name="Text Placeholder 3">
            <a:extLst>
              <a:ext uri="{FF2B5EF4-FFF2-40B4-BE49-F238E27FC236}">
                <a16:creationId xmlns:a16="http://schemas.microsoft.com/office/drawing/2014/main" id="{6AA20453-2F8D-E4DE-78B5-6C009A2CEF97}"/>
              </a:ext>
            </a:extLst>
          </p:cNvPr>
          <p:cNvSpPr>
            <a:spLocks noGrp="1"/>
          </p:cNvSpPr>
          <p:nvPr>
            <p:ph type="body" sz="half" idx="1"/>
          </p:nvPr>
        </p:nvSpPr>
        <p:spPr>
          <a:xfrm>
            <a:off x="1270000" y="2834640"/>
            <a:ext cx="22102064" cy="4901184"/>
          </a:xfrm>
        </p:spPr>
        <p:txBody>
          <a:bodyPr>
            <a:normAutofit fontScale="85000" lnSpcReduction="20000"/>
          </a:bodyPr>
          <a:lstStyle/>
          <a:p>
            <a:r>
              <a:rPr lang="en-US"/>
              <a:t>Good macOS security with Azure AD requires two MDM-delivered capabilities:</a:t>
            </a:r>
          </a:p>
          <a:p>
            <a:pPr lvl="1"/>
            <a:r>
              <a:rPr lang="en-US"/>
              <a:t>Device health attestation</a:t>
            </a:r>
          </a:p>
          <a:p>
            <a:pPr lvl="1"/>
            <a:r>
              <a:rPr lang="en-US"/>
              <a:t>SSO deployed through the MDM channel…reduce prompts as much as possible</a:t>
            </a:r>
          </a:p>
          <a:p>
            <a:r>
              <a:rPr lang="en-US"/>
              <a:t>Device health and compliance integration with Azure AD is easy to deploy if Intune is the MDM</a:t>
            </a:r>
          </a:p>
          <a:p>
            <a:r>
              <a:rPr lang="en-US" err="1"/>
              <a:t>Jamf</a:t>
            </a:r>
            <a:r>
              <a:rPr lang="en-US"/>
              <a:t> Pro and other 3</a:t>
            </a:r>
            <a:r>
              <a:rPr lang="en-US" baseline="30000"/>
              <a:t>rd</a:t>
            </a:r>
            <a:r>
              <a:rPr lang="en-US"/>
              <a:t> Party MDMs can integrate with Intune to support device compliance</a:t>
            </a:r>
          </a:p>
          <a:p>
            <a:pPr lvl="1"/>
            <a:r>
              <a:rPr lang="en-US"/>
              <a:t>Extra work, but </a:t>
            </a:r>
            <a:r>
              <a:rPr lang="en-US" i="1" u="sng"/>
              <a:t>worth it</a:t>
            </a:r>
            <a:endParaRPr lang="en-US" u="sng"/>
          </a:p>
          <a:p>
            <a:pPr lvl="1"/>
            <a:endParaRPr lang="en-US"/>
          </a:p>
        </p:txBody>
      </p:sp>
      <p:pic>
        <p:nvPicPr>
          <p:cNvPr id="8" name="Picture 7">
            <a:extLst>
              <a:ext uri="{FF2B5EF4-FFF2-40B4-BE49-F238E27FC236}">
                <a16:creationId xmlns:a16="http://schemas.microsoft.com/office/drawing/2014/main" id="{AAC955FC-45FE-0215-4E6C-95CD49CEBE57}"/>
              </a:ext>
            </a:extLst>
          </p:cNvPr>
          <p:cNvPicPr>
            <a:picLocks noChangeAspect="1"/>
          </p:cNvPicPr>
          <p:nvPr/>
        </p:nvPicPr>
        <p:blipFill>
          <a:blip r:embed="rId2"/>
          <a:stretch>
            <a:fillRect/>
          </a:stretch>
        </p:blipFill>
        <p:spPr>
          <a:xfrm>
            <a:off x="3009900" y="7735824"/>
            <a:ext cx="18364200" cy="4559300"/>
          </a:xfrm>
          <a:prstGeom prst="rect">
            <a:avLst/>
          </a:prstGeom>
        </p:spPr>
      </p:pic>
      <p:sp>
        <p:nvSpPr>
          <p:cNvPr id="10" name="Rounded Rectangle 9">
            <a:extLst>
              <a:ext uri="{FF2B5EF4-FFF2-40B4-BE49-F238E27FC236}">
                <a16:creationId xmlns:a16="http://schemas.microsoft.com/office/drawing/2014/main" id="{7FA9582F-9848-C3F6-DCF9-0F90EA825180}"/>
              </a:ext>
            </a:extLst>
          </p:cNvPr>
          <p:cNvSpPr/>
          <p:nvPr/>
        </p:nvSpPr>
        <p:spPr>
          <a:xfrm>
            <a:off x="4919472" y="9872345"/>
            <a:ext cx="8595360" cy="2018030"/>
          </a:xfrm>
          <a:prstGeom prst="round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spTree>
    <p:extLst>
      <p:ext uri="{BB962C8B-B14F-4D97-AF65-F5344CB8AC3E}">
        <p14:creationId xmlns:p14="http://schemas.microsoft.com/office/powerpoint/2010/main" val="8447034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p:txBody>
          <a:bodyPr>
            <a:normAutofit/>
          </a:bodyPr>
          <a:lstStyle/>
          <a:p>
            <a:r>
              <a:rPr lang="en-US" sz="8800"/>
              <a:t>Recommendation</a:t>
            </a:r>
            <a:r>
              <a:rPr lang="en-US"/>
              <a:t> 3: Set up SSO Infrastructure</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p:txBody>
          <a:bodyPr>
            <a:normAutofit fontScale="62500" lnSpcReduction="20000"/>
          </a:bodyPr>
          <a:lstStyle/>
          <a:p>
            <a:r>
              <a:rPr lang="en-US"/>
              <a:t>macOS can provide SSO in a few different ways:</a:t>
            </a:r>
          </a:p>
          <a:p>
            <a:pPr lvl="1"/>
            <a:r>
              <a:rPr lang="en-US"/>
              <a:t>Kerberos, via BIND to an LDAP directory, commonly on-premises Active Directory</a:t>
            </a:r>
          </a:p>
          <a:p>
            <a:pPr lvl="2"/>
            <a:r>
              <a:rPr lang="en-US"/>
              <a:t>Apple is actively telling customers to move away from this</a:t>
            </a:r>
          </a:p>
          <a:p>
            <a:pPr lvl="1"/>
            <a:r>
              <a:rPr lang="en-US"/>
              <a:t>Kerberos, via Apple’s Kerberos SSO Extension</a:t>
            </a:r>
          </a:p>
          <a:p>
            <a:pPr lvl="2"/>
            <a:r>
              <a:rPr lang="en-US"/>
              <a:t>Must be deployed through MDM</a:t>
            </a:r>
          </a:p>
          <a:p>
            <a:pPr lvl="2"/>
            <a:r>
              <a:rPr lang="en-US"/>
              <a:t>Still designed for on-premises directory services, not really designed for the cloud</a:t>
            </a:r>
          </a:p>
          <a:p>
            <a:pPr lvl="1"/>
            <a:r>
              <a:rPr lang="en-US"/>
              <a:t>Modern Auth (tokens), via IDP vendor-provided plug-ins for Apple’s Extensible Enterprise SSO Framework</a:t>
            </a:r>
          </a:p>
          <a:p>
            <a:pPr lvl="2"/>
            <a:r>
              <a:rPr lang="en-US"/>
              <a:t>IDP vendor…that’s us!</a:t>
            </a:r>
          </a:p>
          <a:p>
            <a:pPr lvl="2"/>
            <a:r>
              <a:rPr lang="en-US"/>
              <a:t>Must be deployed through MDM</a:t>
            </a:r>
          </a:p>
          <a:p>
            <a:pPr lvl="2"/>
            <a:r>
              <a:rPr lang="en-US"/>
              <a:t>Two types:</a:t>
            </a:r>
          </a:p>
          <a:p>
            <a:pPr lvl="3"/>
            <a:r>
              <a:rPr lang="en-US"/>
              <a:t>Credential</a:t>
            </a:r>
          </a:p>
          <a:p>
            <a:pPr lvl="3"/>
            <a:r>
              <a:rPr lang="en-US"/>
              <a:t>Redirect – Azure AD’s option is this type</a:t>
            </a:r>
          </a:p>
        </p:txBody>
      </p:sp>
    </p:spTree>
    <p:extLst>
      <p:ext uri="{BB962C8B-B14F-4D97-AF65-F5344CB8AC3E}">
        <p14:creationId xmlns:p14="http://schemas.microsoft.com/office/powerpoint/2010/main" val="14280602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fade">
                                      <p:cBhvr>
                                        <p:cTn id="32" dur="500"/>
                                        <p:tgtEl>
                                          <p:spTgt spid="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fade">
                                      <p:cBhvr>
                                        <p:cTn id="37" dur="500"/>
                                        <p:tgtEl>
                                          <p:spTgt spid="4">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0" end="10"/>
                                            </p:txEl>
                                          </p:spTgt>
                                        </p:tgtEl>
                                        <p:attrNameLst>
                                          <p:attrName>style.visibility</p:attrName>
                                        </p:attrNameLst>
                                      </p:cBhvr>
                                      <p:to>
                                        <p:strVal val="visible"/>
                                      </p:to>
                                    </p:set>
                                    <p:animEffect transition="in" filter="fade">
                                      <p:cBhvr>
                                        <p:cTn id="40" dur="500"/>
                                        <p:tgtEl>
                                          <p:spTgt spid="4">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animEffect transition="in" filter="fade">
                                      <p:cBhvr>
                                        <p:cTn id="43"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Infrastructure - Let’s Start with Kerberos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4267200"/>
            <a:ext cx="7556759" cy="8432800"/>
          </a:xfrm>
        </p:spPr>
        <p:txBody>
          <a:bodyPr>
            <a:normAutofit/>
          </a:bodyPr>
          <a:lstStyle/>
          <a:p>
            <a:pPr marL="0" indent="0">
              <a:buNone/>
            </a:pPr>
            <a:r>
              <a:rPr lang="en-US" sz="3200" i="1" u="sng"/>
              <a:t>If</a:t>
            </a:r>
            <a:r>
              <a:rPr lang="en-US" sz="3200"/>
              <a:t> you need Kerberos, use the modern, MDM-provisioned Kerberos SSO Extension from Apple:</a:t>
            </a:r>
          </a:p>
          <a:p>
            <a:pPr marL="514350" indent="-514350">
              <a:buFont typeface="+mj-lt"/>
              <a:buAutoNum type="arabicParenR"/>
            </a:pPr>
            <a:r>
              <a:rPr lang="en-US" sz="3200"/>
              <a:t>User provides device with their enterprise username and password</a:t>
            </a:r>
          </a:p>
          <a:p>
            <a:pPr marL="514350" indent="-514350">
              <a:buFont typeface="+mj-lt"/>
              <a:buAutoNum type="arabicParenR"/>
            </a:pPr>
            <a:r>
              <a:rPr lang="en-US" sz="3200"/>
              <a:t>The device sends the creds to AD and asks for a Kerberos Ticket-Granting Ticket (TGT)</a:t>
            </a:r>
          </a:p>
          <a:p>
            <a:pPr marL="514350" indent="-514350">
              <a:buFont typeface="+mj-lt"/>
              <a:buAutoNum type="arabicParenR"/>
            </a:pPr>
            <a:r>
              <a:rPr lang="en-US" sz="3200"/>
              <a:t>AD validates the creds and returns the TGT</a:t>
            </a:r>
          </a:p>
          <a:p>
            <a:pPr marL="514350" indent="-514350">
              <a:buFont typeface="+mj-lt"/>
              <a:buAutoNum type="arabicParenR"/>
            </a:pPr>
            <a:r>
              <a:rPr lang="en-US" sz="3200"/>
              <a:t>The user tries to access an app, probably in their browser, but needs a Kerberos ticket</a:t>
            </a:r>
          </a:p>
        </p:txBody>
      </p:sp>
      <p:sp>
        <p:nvSpPr>
          <p:cNvPr id="21" name="TextBox 20">
            <a:extLst>
              <a:ext uri="{FF2B5EF4-FFF2-40B4-BE49-F238E27FC236}">
                <a16:creationId xmlns:a16="http://schemas.microsoft.com/office/drawing/2014/main" id="{395FD62E-A664-A05C-30B9-D8CD40854F43}"/>
              </a:ext>
            </a:extLst>
          </p:cNvPr>
          <p:cNvSpPr txBox="1"/>
          <p:nvPr/>
        </p:nvSpPr>
        <p:spPr>
          <a:xfrm>
            <a:off x="18684541" y="5213116"/>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929292"/>
              </a:solidFill>
              <a:effectLst/>
              <a:uFillTx/>
              <a:latin typeface="Graphik"/>
              <a:ea typeface="Graphik"/>
              <a:cs typeface="Graphik"/>
              <a:sym typeface="Graphik"/>
            </a:endParaRPr>
          </a:p>
        </p:txBody>
      </p:sp>
      <p:grpSp>
        <p:nvGrpSpPr>
          <p:cNvPr id="23" name="Group 22">
            <a:extLst>
              <a:ext uri="{FF2B5EF4-FFF2-40B4-BE49-F238E27FC236}">
                <a16:creationId xmlns:a16="http://schemas.microsoft.com/office/drawing/2014/main" id="{1907D7E8-A22A-A07B-DFDB-A96DAFC7A646}"/>
              </a:ext>
            </a:extLst>
          </p:cNvPr>
          <p:cNvGrpSpPr/>
          <p:nvPr/>
        </p:nvGrpSpPr>
        <p:grpSpPr>
          <a:xfrm>
            <a:off x="18684541" y="3396343"/>
            <a:ext cx="2071397" cy="2593910"/>
            <a:chOff x="17448245" y="3993502"/>
            <a:chExt cx="2071397" cy="2593910"/>
          </a:xfrm>
        </p:grpSpPr>
        <p:pic>
          <p:nvPicPr>
            <p:cNvPr id="17" name="Graphic 16" descr="Web design with solid fill">
              <a:extLst>
                <a:ext uri="{FF2B5EF4-FFF2-40B4-BE49-F238E27FC236}">
                  <a16:creationId xmlns:a16="http://schemas.microsoft.com/office/drawing/2014/main" id="{89C7F32C-DF47-FE7C-E68B-03695A823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2820" y="4086013"/>
              <a:ext cx="1842243" cy="1842243"/>
            </a:xfrm>
            <a:prstGeom prst="rect">
              <a:avLst/>
            </a:prstGeom>
            <a:effectLst/>
          </p:spPr>
        </p:pic>
        <p:sp>
          <p:nvSpPr>
            <p:cNvPr id="18" name="Rounded Rectangle 17">
              <a:extLst>
                <a:ext uri="{FF2B5EF4-FFF2-40B4-BE49-F238E27FC236}">
                  <a16:creationId xmlns:a16="http://schemas.microsoft.com/office/drawing/2014/main" id="{04E2572B-A8C2-B250-48D3-58EEF5FEE47C}"/>
                </a:ext>
              </a:extLst>
            </p:cNvPr>
            <p:cNvSpPr/>
            <p:nvPr/>
          </p:nvSpPr>
          <p:spPr>
            <a:xfrm>
              <a:off x="17448245" y="3993502"/>
              <a:ext cx="2071397" cy="2593910"/>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sp>
          <p:nvSpPr>
            <p:cNvPr id="22" name="TextBox 21">
              <a:extLst>
                <a:ext uri="{FF2B5EF4-FFF2-40B4-BE49-F238E27FC236}">
                  <a16:creationId xmlns:a16="http://schemas.microsoft.com/office/drawing/2014/main" id="{5BBE1587-FC7A-61C8-7E96-36AF6F3561D0}"/>
                </a:ext>
              </a:extLst>
            </p:cNvPr>
            <p:cNvSpPr txBox="1"/>
            <p:nvPr/>
          </p:nvSpPr>
          <p:spPr>
            <a:xfrm>
              <a:off x="17744158" y="5743590"/>
              <a:ext cx="147957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Kerberos </a:t>
              </a:r>
            </a:p>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App</a:t>
              </a:r>
              <a:endParaRPr kumimoji="0" lang="en-US" sz="2400" b="0" i="0" u="none" strike="noStrike" cap="none" spc="0" normalizeH="0" baseline="0">
                <a:ln>
                  <a:noFill/>
                </a:ln>
                <a:solidFill>
                  <a:schemeClr val="accent2"/>
                </a:solidFill>
                <a:effectLst/>
                <a:uFillTx/>
                <a:latin typeface="Graphik"/>
                <a:ea typeface="Graphik"/>
                <a:cs typeface="Graphik"/>
                <a:sym typeface="Graphik"/>
              </a:endParaRPr>
            </a:p>
          </p:txBody>
        </p:sp>
      </p:gr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27731" y="6612708"/>
            <a:ext cx="2936163" cy="2936163"/>
          </a:xfrm>
          <a:prstGeom prst="rect">
            <a:avLst/>
          </a:prstGeom>
        </p:spPr>
      </p:pic>
      <p:sp>
        <p:nvSpPr>
          <p:cNvPr id="25" name="TextBox 24">
            <a:extLst>
              <a:ext uri="{FF2B5EF4-FFF2-40B4-BE49-F238E27FC236}">
                <a16:creationId xmlns:a16="http://schemas.microsoft.com/office/drawing/2014/main" id="{E85B3510-592D-F309-DB74-F39EC4382BA3}"/>
              </a:ext>
            </a:extLst>
          </p:cNvPr>
          <p:cNvSpPr txBox="1"/>
          <p:nvPr/>
        </p:nvSpPr>
        <p:spPr>
          <a:xfrm>
            <a:off x="11366050" y="6260091"/>
            <a:ext cx="39161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solidFill>
                  <a:srgbClr val="FFFFFF"/>
                </a:solidFill>
              </a:rPr>
              <a:t>U: </a:t>
            </a:r>
            <a:r>
              <a:rPr lang="en-US" err="1">
                <a:solidFill>
                  <a:srgbClr val="FFFFFF"/>
                </a:solidFill>
              </a:rPr>
              <a:t>jane.doe@contoso.com</a:t>
            </a:r>
            <a:endParaRPr lang="en-US">
              <a:solidFill>
                <a:srgbClr val="FFFFFF"/>
              </a:solidFill>
            </a:endParaRPr>
          </a:p>
          <a:p>
            <a:pPr marL="0" marR="0" indent="0" algn="l"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FFFFFF"/>
                </a:solidFill>
                <a:effectLst/>
                <a:uFillTx/>
                <a:latin typeface="Graphik"/>
                <a:ea typeface="Graphik"/>
                <a:cs typeface="Graphik"/>
                <a:sym typeface="Graphik"/>
              </a:rPr>
              <a:t>P: Summer2022!</a:t>
            </a:r>
          </a:p>
        </p:txBody>
      </p:sp>
      <p:pic>
        <p:nvPicPr>
          <p:cNvPr id="28" name="Graphic 27" descr="Ticket with solid fill">
            <a:extLst>
              <a:ext uri="{FF2B5EF4-FFF2-40B4-BE49-F238E27FC236}">
                <a16:creationId xmlns:a16="http://schemas.microsoft.com/office/drawing/2014/main" id="{0E53CA27-FEED-7905-8DEB-C8E1C48281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62025" y="10293958"/>
            <a:ext cx="914400" cy="914400"/>
          </a:xfrm>
          <a:prstGeom prst="rect">
            <a:avLst/>
          </a:prstGeom>
        </p:spPr>
      </p:pic>
      <p:cxnSp>
        <p:nvCxnSpPr>
          <p:cNvPr id="30" name="Straight Arrow Connector 29">
            <a:extLst>
              <a:ext uri="{FF2B5EF4-FFF2-40B4-BE49-F238E27FC236}">
                <a16:creationId xmlns:a16="http://schemas.microsoft.com/office/drawing/2014/main" id="{BE694D26-2E26-AA28-F1B6-38111309A07B}"/>
              </a:ext>
            </a:extLst>
          </p:cNvPr>
          <p:cNvCxnSpPr>
            <a:cxnSpLocks/>
            <a:endCxn id="18" idx="1"/>
          </p:cNvCxnSpPr>
          <p:nvPr/>
        </p:nvCxnSpPr>
        <p:spPr>
          <a:xfrm flipV="1">
            <a:off x="14126547" y="4758612"/>
            <a:ext cx="4557994" cy="2613878"/>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2" name="Multiply 31">
            <a:extLst>
              <a:ext uri="{FF2B5EF4-FFF2-40B4-BE49-F238E27FC236}">
                <a16:creationId xmlns:a16="http://schemas.microsoft.com/office/drawing/2014/main" id="{261518B1-65D8-E2AB-991F-386253B92FF8}"/>
              </a:ext>
            </a:extLst>
          </p:cNvPr>
          <p:cNvSpPr/>
          <p:nvPr/>
        </p:nvSpPr>
        <p:spPr>
          <a:xfrm>
            <a:off x="17245681" y="4555748"/>
            <a:ext cx="1245604" cy="1314735"/>
          </a:xfrm>
          <a:prstGeom prst="mathMultiply">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grpSp>
        <p:nvGrpSpPr>
          <p:cNvPr id="6" name="Group 5">
            <a:extLst>
              <a:ext uri="{FF2B5EF4-FFF2-40B4-BE49-F238E27FC236}">
                <a16:creationId xmlns:a16="http://schemas.microsoft.com/office/drawing/2014/main" id="{4A3AEB5F-EA44-41B0-9B6D-565CE8A68671}"/>
              </a:ext>
            </a:extLst>
          </p:cNvPr>
          <p:cNvGrpSpPr>
            <a:grpSpLocks noChangeAspect="1"/>
          </p:cNvGrpSpPr>
          <p:nvPr/>
        </p:nvGrpSpPr>
        <p:grpSpPr>
          <a:xfrm>
            <a:off x="19076425" y="10619325"/>
            <a:ext cx="1834506" cy="1178065"/>
            <a:chOff x="1840648" y="4818296"/>
            <a:chExt cx="966162" cy="691914"/>
          </a:xfrm>
        </p:grpSpPr>
        <p:sp>
          <p:nvSpPr>
            <p:cNvPr id="7" name="Freeform 133">
              <a:extLst>
                <a:ext uri="{FF2B5EF4-FFF2-40B4-BE49-F238E27FC236}">
                  <a16:creationId xmlns:a16="http://schemas.microsoft.com/office/drawing/2014/main" id="{BA5BDCAD-7A91-EC61-DD45-47C1894E983E}"/>
                </a:ext>
              </a:extLst>
            </p:cNvPr>
            <p:cNvSpPr>
              <a:spLocks noChangeAspect="1"/>
            </p:cNvSpPr>
            <p:nvPr/>
          </p:nvSpPr>
          <p:spPr bwMode="auto">
            <a:xfrm>
              <a:off x="1840648"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8" name="Freeform 134">
              <a:extLst>
                <a:ext uri="{FF2B5EF4-FFF2-40B4-BE49-F238E27FC236}">
                  <a16:creationId xmlns:a16="http://schemas.microsoft.com/office/drawing/2014/main" id="{011C9155-4C12-658A-3BD7-14FD7A5FD785}"/>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D9D9D9"/>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8CCAA877-ED17-F404-DF72-23871F0E2257}"/>
                </a:ext>
              </a:extLst>
            </p:cNvPr>
            <p:cNvSpPr>
              <a:spLocks noChangeAspect="1" noChangeArrowheads="1"/>
            </p:cNvSpPr>
            <p:nvPr/>
          </p:nvSpPr>
          <p:spPr bwMode="auto">
            <a:xfrm>
              <a:off x="2201709" y="4985896"/>
              <a:ext cx="91441" cy="91439"/>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CEBFA791-5A24-1AD9-5640-46C272AA0571}"/>
                </a:ext>
              </a:extLst>
            </p:cNvPr>
            <p:cNvSpPr>
              <a:spLocks noChangeAspect="1" noChangeArrowheads="1"/>
            </p:cNvSpPr>
            <p:nvPr/>
          </p:nvSpPr>
          <p:spPr bwMode="auto">
            <a:xfrm flipH="1">
              <a:off x="2351276" y="4985914"/>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CAE0A16C-45C2-417C-0C38-DD911C6D8AC6}"/>
                </a:ext>
              </a:extLst>
            </p:cNvPr>
            <p:cNvSpPr>
              <a:spLocks noChangeAspect="1" noChangeArrowheads="1"/>
            </p:cNvSpPr>
            <p:nvPr/>
          </p:nvSpPr>
          <p:spPr bwMode="auto">
            <a:xfrm>
              <a:off x="2201709" y="531709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42FB6439-40AF-C0D8-88FC-43E2104CDCE6}"/>
                </a:ext>
              </a:extLst>
            </p:cNvPr>
            <p:cNvSpPr>
              <a:spLocks noChangeAspect="1" noChangeArrowheads="1"/>
            </p:cNvSpPr>
            <p:nvPr/>
          </p:nvSpPr>
          <p:spPr bwMode="auto">
            <a:xfrm flipH="1">
              <a:off x="2351276" y="5317110"/>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4167F9B9-FA9E-D15E-58F0-1510DDD4FE18}"/>
                </a:ext>
              </a:extLst>
            </p:cNvPr>
            <p:cNvSpPr>
              <a:spLocks noChangeAspect="1" noChangeArrowheads="1"/>
            </p:cNvSpPr>
            <p:nvPr/>
          </p:nvSpPr>
          <p:spPr bwMode="auto">
            <a:xfrm flipH="1">
              <a:off x="2477440"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B4C69F0-3D5B-C3C7-C1D3-C2D677001040}"/>
                </a:ext>
              </a:extLst>
            </p:cNvPr>
            <p:cNvSpPr>
              <a:spLocks noChangeAspect="1" noChangeArrowheads="1"/>
            </p:cNvSpPr>
            <p:nvPr/>
          </p:nvSpPr>
          <p:spPr bwMode="auto">
            <a:xfrm>
              <a:off x="2077441"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9CC2661A-6670-8047-4B2F-1EB7763AA9D1}"/>
                </a:ext>
              </a:extLst>
            </p:cNvPr>
            <p:cNvSpPr>
              <a:spLocks noChangeAspect="1" noChangeArrowheads="1"/>
            </p:cNvSpPr>
            <p:nvPr/>
          </p:nvSpPr>
          <p:spPr bwMode="auto">
            <a:xfrm flipH="1">
              <a:off x="2603604"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63B4E9C4-9A28-A9D1-1A52-5554E0F286C2}"/>
                </a:ext>
              </a:extLst>
            </p:cNvPr>
            <p:cNvSpPr>
              <a:spLocks noChangeAspect="1" noChangeArrowheads="1"/>
            </p:cNvSpPr>
            <p:nvPr/>
          </p:nvSpPr>
          <p:spPr bwMode="auto">
            <a:xfrm flipH="1">
              <a:off x="1953173"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4" name="Arc 23">
              <a:extLst>
                <a:ext uri="{FF2B5EF4-FFF2-40B4-BE49-F238E27FC236}">
                  <a16:creationId xmlns:a16="http://schemas.microsoft.com/office/drawing/2014/main" id="{047AB296-914C-97AB-4C78-D60032334334}"/>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6" name="Arc 25">
              <a:extLst>
                <a:ext uri="{FF2B5EF4-FFF2-40B4-BE49-F238E27FC236}">
                  <a16:creationId xmlns:a16="http://schemas.microsoft.com/office/drawing/2014/main" id="{5A61CDB1-F3AD-D2D7-A615-B797B067A464}"/>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7" name="Arc 26">
              <a:extLst>
                <a:ext uri="{FF2B5EF4-FFF2-40B4-BE49-F238E27FC236}">
                  <a16:creationId xmlns:a16="http://schemas.microsoft.com/office/drawing/2014/main" id="{79DD5F6E-7BF8-9B1B-C1E8-A5B716B29A31}"/>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E7902E59-ED51-5D31-5845-6E92FD3EB8B6}"/>
                </a:ext>
              </a:extLst>
            </p:cNvPr>
            <p:cNvCxnSpPr>
              <a:stCxn id="9" idx="4"/>
              <a:endCxn id="12" idx="0"/>
            </p:cNvCxnSpPr>
            <p:nvPr/>
          </p:nvCxnSpPr>
          <p:spPr>
            <a:xfrm>
              <a:off x="2247429" y="5077336"/>
              <a:ext cx="0" cy="239756"/>
            </a:xfrm>
            <a:prstGeom prst="line">
              <a:avLst/>
            </a:prstGeom>
            <a:noFill/>
            <a:ln w="9525" cap="flat" cmpd="sng" algn="ctr">
              <a:solidFill>
                <a:srgbClr val="0070C0"/>
              </a:solidFill>
              <a:prstDash val="solid"/>
            </a:ln>
            <a:effectLst/>
          </p:spPr>
        </p:cxnSp>
        <p:sp>
          <p:nvSpPr>
            <p:cNvPr id="31" name="Oval 30">
              <a:extLst>
                <a:ext uri="{FF2B5EF4-FFF2-40B4-BE49-F238E27FC236}">
                  <a16:creationId xmlns:a16="http://schemas.microsoft.com/office/drawing/2014/main" id="{48CBF1FD-F3E5-239D-9766-5764E2807943}"/>
                </a:ext>
              </a:extLst>
            </p:cNvPr>
            <p:cNvSpPr>
              <a:spLocks noChangeAspect="1" noChangeArrowheads="1"/>
            </p:cNvSpPr>
            <p:nvPr/>
          </p:nvSpPr>
          <p:spPr bwMode="auto">
            <a:xfrm>
              <a:off x="2201709" y="513992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195DB5E0-B87A-0A81-5110-C3F707039B4C}"/>
                </a:ext>
              </a:extLst>
            </p:cNvPr>
            <p:cNvCxnSpPr>
              <a:stCxn id="11" idx="4"/>
              <a:endCxn id="14" idx="0"/>
            </p:cNvCxnSpPr>
            <p:nvPr/>
          </p:nvCxnSpPr>
          <p:spPr>
            <a:xfrm>
              <a:off x="2396995" y="5077352"/>
              <a:ext cx="0" cy="239756"/>
            </a:xfrm>
            <a:prstGeom prst="line">
              <a:avLst/>
            </a:prstGeom>
            <a:noFill/>
            <a:ln w="9525" cap="flat" cmpd="sng" algn="ctr">
              <a:solidFill>
                <a:srgbClr val="0070C0"/>
              </a:solidFill>
              <a:prstDash val="solid"/>
            </a:ln>
            <a:effectLst/>
          </p:spPr>
        </p:cxnSp>
        <p:sp>
          <p:nvSpPr>
            <p:cNvPr id="34" name="Oval 33">
              <a:extLst>
                <a:ext uri="{FF2B5EF4-FFF2-40B4-BE49-F238E27FC236}">
                  <a16:creationId xmlns:a16="http://schemas.microsoft.com/office/drawing/2014/main" id="{4C14A0E6-E1D5-B222-4FFB-5D33BE875286}"/>
                </a:ext>
              </a:extLst>
            </p:cNvPr>
            <p:cNvSpPr>
              <a:spLocks noChangeAspect="1" noChangeArrowheads="1"/>
            </p:cNvSpPr>
            <p:nvPr/>
          </p:nvSpPr>
          <p:spPr bwMode="auto">
            <a:xfrm flipH="1">
              <a:off x="2351275" y="5139945"/>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5" name="Straight Connector 34">
              <a:extLst>
                <a:ext uri="{FF2B5EF4-FFF2-40B4-BE49-F238E27FC236}">
                  <a16:creationId xmlns:a16="http://schemas.microsoft.com/office/drawing/2014/main" id="{470B3015-D4FF-FC1A-2D8D-23BF4A18B250}"/>
                </a:ext>
              </a:extLst>
            </p:cNvPr>
            <p:cNvCxnSpPr>
              <a:stCxn id="11" idx="3"/>
              <a:endCxn id="19" idx="7"/>
            </p:cNvCxnSpPr>
            <p:nvPr/>
          </p:nvCxnSpPr>
          <p:spPr>
            <a:xfrm>
              <a:off x="2429325" y="5063963"/>
              <a:ext cx="187670" cy="227227"/>
            </a:xfrm>
            <a:prstGeom prst="line">
              <a:avLst/>
            </a:prstGeom>
            <a:noFill/>
            <a:ln w="9525" cap="flat" cmpd="sng" algn="ctr">
              <a:solidFill>
                <a:srgbClr val="0070C0"/>
              </a:solidFill>
              <a:prstDash val="solid"/>
            </a:ln>
            <a:effectLst/>
          </p:spPr>
        </p:cxnSp>
        <p:sp>
          <p:nvSpPr>
            <p:cNvPr id="36" name="Oval 35">
              <a:extLst>
                <a:ext uri="{FF2B5EF4-FFF2-40B4-BE49-F238E27FC236}">
                  <a16:creationId xmlns:a16="http://schemas.microsoft.com/office/drawing/2014/main" id="{0047A9DB-0A55-5C7C-D192-71FE93D9255E}"/>
                </a:ext>
              </a:extLst>
            </p:cNvPr>
            <p:cNvSpPr>
              <a:spLocks noChangeAspect="1" noChangeArrowheads="1"/>
            </p:cNvSpPr>
            <p:nvPr/>
          </p:nvSpPr>
          <p:spPr bwMode="auto">
            <a:xfrm flipH="1">
              <a:off x="2477440" y="513185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7" name="Straight Connector 36">
              <a:extLst>
                <a:ext uri="{FF2B5EF4-FFF2-40B4-BE49-F238E27FC236}">
                  <a16:creationId xmlns:a16="http://schemas.microsoft.com/office/drawing/2014/main" id="{9C0DE541-B844-3620-AD47-351EAE0C033A}"/>
                </a:ext>
              </a:extLst>
            </p:cNvPr>
            <p:cNvCxnSpPr>
              <a:stCxn id="9" idx="3"/>
              <a:endCxn id="20" idx="1"/>
            </p:cNvCxnSpPr>
            <p:nvPr/>
          </p:nvCxnSpPr>
          <p:spPr>
            <a:xfrm flipH="1">
              <a:off x="2031222" y="5063945"/>
              <a:ext cx="183878" cy="227245"/>
            </a:xfrm>
            <a:prstGeom prst="line">
              <a:avLst/>
            </a:prstGeom>
            <a:noFill/>
            <a:ln w="9525" cap="flat" cmpd="sng" algn="ctr">
              <a:solidFill>
                <a:srgbClr val="0070C0"/>
              </a:solidFill>
              <a:prstDash val="solid"/>
            </a:ln>
            <a:effectLst/>
          </p:spPr>
        </p:cxnSp>
        <p:sp>
          <p:nvSpPr>
            <p:cNvPr id="38" name="Oval 37">
              <a:extLst>
                <a:ext uri="{FF2B5EF4-FFF2-40B4-BE49-F238E27FC236}">
                  <a16:creationId xmlns:a16="http://schemas.microsoft.com/office/drawing/2014/main" id="{EB00C6D2-9290-3E8F-8B12-8C3A107435D1}"/>
                </a:ext>
              </a:extLst>
            </p:cNvPr>
            <p:cNvSpPr>
              <a:spLocks noChangeAspect="1" noChangeArrowheads="1"/>
            </p:cNvSpPr>
            <p:nvPr/>
          </p:nvSpPr>
          <p:spPr bwMode="auto">
            <a:xfrm>
              <a:off x="2082174" y="5131848"/>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D4DB214F-EC8E-EBDC-77DD-1965CB1B95DE}"/>
                </a:ext>
              </a:extLst>
            </p:cNvPr>
            <p:cNvCxnSpPr>
              <a:stCxn id="31" idx="3"/>
              <a:endCxn id="16" idx="7"/>
            </p:cNvCxnSpPr>
            <p:nvPr/>
          </p:nvCxnSpPr>
          <p:spPr>
            <a:xfrm flipH="1">
              <a:off x="2155491" y="5217976"/>
              <a:ext cx="59609" cy="88697"/>
            </a:xfrm>
            <a:prstGeom prst="line">
              <a:avLst/>
            </a:prstGeom>
            <a:noFill/>
            <a:ln w="9525" cap="flat" cmpd="sng" algn="ctr">
              <a:solidFill>
                <a:srgbClr val="0070C0"/>
              </a:solidFill>
              <a:prstDash val="solid"/>
            </a:ln>
            <a:effectLst/>
          </p:spPr>
        </p:cxnSp>
        <p:cxnSp>
          <p:nvCxnSpPr>
            <p:cNvPr id="40" name="Straight Connector 39">
              <a:extLst>
                <a:ext uri="{FF2B5EF4-FFF2-40B4-BE49-F238E27FC236}">
                  <a16:creationId xmlns:a16="http://schemas.microsoft.com/office/drawing/2014/main" id="{D841F67C-BEBC-6B95-3697-C8301870B866}"/>
                </a:ext>
              </a:extLst>
            </p:cNvPr>
            <p:cNvCxnSpPr>
              <a:stCxn id="34" idx="3"/>
              <a:endCxn id="15" idx="7"/>
            </p:cNvCxnSpPr>
            <p:nvPr/>
          </p:nvCxnSpPr>
          <p:spPr>
            <a:xfrm>
              <a:off x="2429325" y="5217994"/>
              <a:ext cx="61506" cy="88679"/>
            </a:xfrm>
            <a:prstGeom prst="line">
              <a:avLst/>
            </a:prstGeom>
            <a:noFill/>
            <a:ln w="9525" cap="flat" cmpd="sng" algn="ctr">
              <a:solidFill>
                <a:srgbClr val="0070C0"/>
              </a:solidFill>
              <a:prstDash val="solid"/>
            </a:ln>
            <a:effectLst/>
          </p:spPr>
        </p:cxnSp>
      </p:grpSp>
      <p:sp>
        <p:nvSpPr>
          <p:cNvPr id="3" name="TextBox 2">
            <a:extLst>
              <a:ext uri="{FF2B5EF4-FFF2-40B4-BE49-F238E27FC236}">
                <a16:creationId xmlns:a16="http://schemas.microsoft.com/office/drawing/2014/main" id="{45F85616-5D93-181B-B713-BE5023C8E8FF}"/>
              </a:ext>
            </a:extLst>
          </p:cNvPr>
          <p:cNvSpPr txBox="1"/>
          <p:nvPr/>
        </p:nvSpPr>
        <p:spPr>
          <a:xfrm>
            <a:off x="18833309" y="11867801"/>
            <a:ext cx="242534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chemeClr val="tx2"/>
                </a:solidFill>
                <a:effectLst/>
                <a:uFillTx/>
                <a:latin typeface="Graphik"/>
                <a:ea typeface="Graphik"/>
                <a:cs typeface="Graphik"/>
                <a:sym typeface="Graphik"/>
              </a:rPr>
              <a:t>Active Directory</a:t>
            </a:r>
          </a:p>
        </p:txBody>
      </p:sp>
    </p:spTree>
    <p:extLst>
      <p:ext uri="{BB962C8B-B14F-4D97-AF65-F5344CB8AC3E}">
        <p14:creationId xmlns:p14="http://schemas.microsoft.com/office/powerpoint/2010/main" val="2927114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500"/>
                            </p:stCondLst>
                            <p:childTnLst>
                              <p:par>
                                <p:cTn id="17" presetID="0" presetClass="path" presetSubtype="0" accel="50000" decel="50000" fill="hold" grpId="1" nodeType="afterEffect">
                                  <p:stCondLst>
                                    <p:cond delay="0"/>
                                  </p:stCondLst>
                                  <p:childTnLst>
                                    <p:animMotion origin="layout" path="M 7.29167E-7 2.96296E-6 C 0.11165 0.09537 0.22337 0.19085 0.25065 0.23611 " pathEditMode="relative" rAng="0" ptsTypes="AA">
                                      <p:cBhvr>
                                        <p:cTn id="18" dur="2000" fill="hold"/>
                                        <p:tgtEl>
                                          <p:spTgt spid="25"/>
                                        </p:tgtEl>
                                        <p:attrNameLst>
                                          <p:attrName>ppt_x</p:attrName>
                                          <p:attrName>ppt_y</p:attrName>
                                        </p:attrNameLst>
                                      </p:cBhvr>
                                      <p:rCtr x="12533" y="11806"/>
                                    </p:animMotion>
                                  </p:childTnLst>
                                </p:cTn>
                              </p:par>
                            </p:childTnLst>
                          </p:cTn>
                        </p:par>
                        <p:par>
                          <p:cTn id="19" fill="hold">
                            <p:stCondLst>
                              <p:cond delay="2500"/>
                            </p:stCondLst>
                            <p:childTnLst>
                              <p:par>
                                <p:cTn id="20" presetID="10" presetClass="entr" presetSubtype="0" fill="hold" nodeType="after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par>
                          <p:cTn id="23" fill="hold">
                            <p:stCondLst>
                              <p:cond delay="3500"/>
                            </p:stCondLst>
                            <p:childTnLst>
                              <p:par>
                                <p:cTn id="24" presetID="10" presetClass="entr" presetSubtype="0" fill="hold" nodeType="after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par>
                          <p:cTn id="27" fill="hold">
                            <p:stCondLst>
                              <p:cond delay="4000"/>
                            </p:stCondLst>
                            <p:childTnLst>
                              <p:par>
                                <p:cTn id="28" presetID="10" presetClass="exit" presetSubtype="0" fill="hold" grpId="2" nodeType="afterEffect">
                                  <p:stCondLst>
                                    <p:cond delay="0"/>
                                  </p:stCondLst>
                                  <p:childTnLst>
                                    <p:animEffect transition="out" filter="fade">
                                      <p:cBhvr>
                                        <p:cTn id="29" dur="500"/>
                                        <p:tgtEl>
                                          <p:spTgt spid="25"/>
                                        </p:tgtEl>
                                      </p:cBhvr>
                                    </p:animEffect>
                                    <p:set>
                                      <p:cBhvr>
                                        <p:cTn id="30" dur="1" fill="hold">
                                          <p:stCondLst>
                                            <p:cond delay="499"/>
                                          </p:stCondLst>
                                        </p:cTn>
                                        <p:tgtEl>
                                          <p:spTgt spid="25"/>
                                        </p:tgtEl>
                                        <p:attrNameLst>
                                          <p:attrName>style.visibility</p:attrName>
                                        </p:attrNameLst>
                                      </p:cBhvr>
                                      <p:to>
                                        <p:strVal val="hidden"/>
                                      </p:to>
                                    </p:set>
                                  </p:childTnLst>
                                </p:cTn>
                              </p:par>
                            </p:childTnLst>
                          </p:cTn>
                        </p:par>
                        <p:par>
                          <p:cTn id="31" fill="hold">
                            <p:stCondLst>
                              <p:cond delay="4500"/>
                            </p:stCondLst>
                            <p:childTnLst>
                              <p:par>
                                <p:cTn id="32" presetID="0" presetClass="path" presetSubtype="0" accel="50000" decel="50000" fill="hold" nodeType="afterEffect">
                                  <p:stCondLst>
                                    <p:cond delay="0"/>
                                  </p:stCondLst>
                                  <p:childTnLst>
                                    <p:animMotion origin="layout" path="M 5.20833E-7 -1.48148E-6 C -0.06862 -0.09803 -0.13717 -0.19595 -0.16061 -0.21412 " pathEditMode="relative" rAng="0" ptsTypes="AA">
                                      <p:cBhvr>
                                        <p:cTn id="33" dur="2000" fill="hold"/>
                                        <p:tgtEl>
                                          <p:spTgt spid="28"/>
                                        </p:tgtEl>
                                        <p:attrNameLst>
                                          <p:attrName>ppt_x</p:attrName>
                                          <p:attrName>ppt_y</p:attrName>
                                        </p:attrNameLst>
                                      </p:cBhvr>
                                      <p:rCtr x="-8034" y="-10706"/>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4" end="4"/>
                                            </p:txEl>
                                          </p:spTgt>
                                        </p:tgtEl>
                                        <p:attrNameLst>
                                          <p:attrName>style.visibility</p:attrName>
                                        </p:attrNameLst>
                                      </p:cBhvr>
                                      <p:to>
                                        <p:strVal val="visible"/>
                                      </p:to>
                                    </p:set>
                                    <p:animEffect transition="in" filter="fade">
                                      <p:cBhvr>
                                        <p:cTn id="38" dur="500"/>
                                        <p:tgtEl>
                                          <p:spTgt spid="4">
                                            <p:txEl>
                                              <p:pRg st="4" end="4"/>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childTnLst>
                          </p:cTn>
                        </p:par>
                        <p:par>
                          <p:cTn id="42" fill="hold">
                            <p:stCondLst>
                              <p:cond delay="500"/>
                            </p:stCondLst>
                            <p:childTnLst>
                              <p:par>
                                <p:cTn id="43" presetID="49" presetClass="entr" presetSubtype="0" decel="100000"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anim calcmode="lin" valueType="num">
                                      <p:cBhvr>
                                        <p:cTn id="47" dur="500" fill="hold"/>
                                        <p:tgtEl>
                                          <p:spTgt spid="32"/>
                                        </p:tgtEl>
                                        <p:attrNameLst>
                                          <p:attrName>style.rotation</p:attrName>
                                        </p:attrNameLst>
                                      </p:cBhvr>
                                      <p:tavLst>
                                        <p:tav tm="0">
                                          <p:val>
                                            <p:fltVal val="360"/>
                                          </p:val>
                                        </p:tav>
                                        <p:tav tm="100000">
                                          <p:val>
                                            <p:fltVal val="0"/>
                                          </p:val>
                                        </p:tav>
                                      </p:tavLst>
                                    </p:anim>
                                    <p:animEffect transition="in" filter="fade">
                                      <p:cBhvr>
                                        <p:cTn id="4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5" grpId="2"/>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4267200"/>
            <a:ext cx="7556759" cy="8432800"/>
          </a:xfrm>
        </p:spPr>
        <p:txBody>
          <a:bodyPr>
            <a:normAutofit/>
          </a:bodyPr>
          <a:lstStyle/>
          <a:p>
            <a:pPr marL="514350" indent="-514350">
              <a:buFont typeface="+mj-lt"/>
              <a:buAutoNum type="arabicParenR" startAt="5"/>
            </a:pPr>
            <a:r>
              <a:rPr lang="en-US" sz="3200"/>
              <a:t>macOS sends the TGT to AD, asking for a ticket specific to the app (TGS)</a:t>
            </a:r>
          </a:p>
          <a:p>
            <a:pPr marL="514350" indent="-514350">
              <a:buFont typeface="+mj-lt"/>
              <a:buAutoNum type="arabicParenR" startAt="5"/>
            </a:pPr>
            <a:r>
              <a:rPr lang="en-US" sz="3200"/>
              <a:t>AD validates the TGT and returns the TGS</a:t>
            </a:r>
          </a:p>
          <a:p>
            <a:pPr marL="514350" indent="-514350">
              <a:buFont typeface="+mj-lt"/>
              <a:buAutoNum type="arabicParenR" startAt="5"/>
            </a:pPr>
            <a:r>
              <a:rPr lang="en-US" sz="3200"/>
              <a:t>The user’s browser or other client sends the TGS to the app</a:t>
            </a:r>
          </a:p>
          <a:p>
            <a:pPr marL="514350" indent="-514350">
              <a:buFont typeface="+mj-lt"/>
              <a:buAutoNum type="arabicParenR" startAt="5"/>
            </a:pPr>
            <a:r>
              <a:rPr lang="en-US" sz="3200"/>
              <a:t>The user successfully accesses the app</a:t>
            </a:r>
          </a:p>
          <a:p>
            <a:pPr marL="514350" indent="-514350">
              <a:buFont typeface="+mj-lt"/>
              <a:buAutoNum type="arabicParenR" startAt="5"/>
            </a:pPr>
            <a:endParaRPr lang="en-US" sz="3200"/>
          </a:p>
        </p:txBody>
      </p:sp>
      <p:sp>
        <p:nvSpPr>
          <p:cNvPr id="21" name="TextBox 20">
            <a:extLst>
              <a:ext uri="{FF2B5EF4-FFF2-40B4-BE49-F238E27FC236}">
                <a16:creationId xmlns:a16="http://schemas.microsoft.com/office/drawing/2014/main" id="{395FD62E-A664-A05C-30B9-D8CD40854F43}"/>
              </a:ext>
            </a:extLst>
          </p:cNvPr>
          <p:cNvSpPr txBox="1"/>
          <p:nvPr/>
        </p:nvSpPr>
        <p:spPr>
          <a:xfrm>
            <a:off x="18684541" y="5213116"/>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929292"/>
              </a:solidFill>
              <a:effectLst/>
              <a:uFillTx/>
              <a:latin typeface="Graphik"/>
              <a:ea typeface="Graphik"/>
              <a:cs typeface="Graphik"/>
              <a:sym typeface="Graphik"/>
            </a:endParaRPr>
          </a:p>
        </p:txBody>
      </p:sp>
      <p:grpSp>
        <p:nvGrpSpPr>
          <p:cNvPr id="23" name="Group 22">
            <a:extLst>
              <a:ext uri="{FF2B5EF4-FFF2-40B4-BE49-F238E27FC236}">
                <a16:creationId xmlns:a16="http://schemas.microsoft.com/office/drawing/2014/main" id="{1907D7E8-A22A-A07B-DFDB-A96DAFC7A646}"/>
              </a:ext>
            </a:extLst>
          </p:cNvPr>
          <p:cNvGrpSpPr/>
          <p:nvPr/>
        </p:nvGrpSpPr>
        <p:grpSpPr>
          <a:xfrm>
            <a:off x="18684541" y="3396343"/>
            <a:ext cx="2071397" cy="2593910"/>
            <a:chOff x="17448245" y="3993502"/>
            <a:chExt cx="2071397" cy="2593910"/>
          </a:xfrm>
        </p:grpSpPr>
        <p:pic>
          <p:nvPicPr>
            <p:cNvPr id="17" name="Graphic 16" descr="Web design with solid fill">
              <a:extLst>
                <a:ext uri="{FF2B5EF4-FFF2-40B4-BE49-F238E27FC236}">
                  <a16:creationId xmlns:a16="http://schemas.microsoft.com/office/drawing/2014/main" id="{89C7F32C-DF47-FE7C-E68B-03695A823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2820" y="4086013"/>
              <a:ext cx="1842243" cy="1842243"/>
            </a:xfrm>
            <a:prstGeom prst="rect">
              <a:avLst/>
            </a:prstGeom>
            <a:effectLst/>
          </p:spPr>
        </p:pic>
        <p:sp>
          <p:nvSpPr>
            <p:cNvPr id="18" name="Rounded Rectangle 17">
              <a:extLst>
                <a:ext uri="{FF2B5EF4-FFF2-40B4-BE49-F238E27FC236}">
                  <a16:creationId xmlns:a16="http://schemas.microsoft.com/office/drawing/2014/main" id="{04E2572B-A8C2-B250-48D3-58EEF5FEE47C}"/>
                </a:ext>
              </a:extLst>
            </p:cNvPr>
            <p:cNvSpPr/>
            <p:nvPr/>
          </p:nvSpPr>
          <p:spPr>
            <a:xfrm>
              <a:off x="17448245" y="3993502"/>
              <a:ext cx="2071397" cy="2593910"/>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sp>
          <p:nvSpPr>
            <p:cNvPr id="22" name="TextBox 21">
              <a:extLst>
                <a:ext uri="{FF2B5EF4-FFF2-40B4-BE49-F238E27FC236}">
                  <a16:creationId xmlns:a16="http://schemas.microsoft.com/office/drawing/2014/main" id="{5BBE1587-FC7A-61C8-7E96-36AF6F3561D0}"/>
                </a:ext>
              </a:extLst>
            </p:cNvPr>
            <p:cNvSpPr txBox="1"/>
            <p:nvPr/>
          </p:nvSpPr>
          <p:spPr>
            <a:xfrm>
              <a:off x="17744158" y="5743590"/>
              <a:ext cx="147957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Kerberos </a:t>
              </a:r>
            </a:p>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App</a:t>
              </a:r>
              <a:endParaRPr kumimoji="0" lang="en-US" sz="2400" b="0" i="0" u="none" strike="noStrike" cap="none" spc="0" normalizeH="0" baseline="0">
                <a:ln>
                  <a:noFill/>
                </a:ln>
                <a:solidFill>
                  <a:schemeClr val="accent2"/>
                </a:solidFill>
                <a:effectLst/>
                <a:uFillTx/>
                <a:latin typeface="Graphik"/>
                <a:ea typeface="Graphik"/>
                <a:cs typeface="Graphik"/>
                <a:sym typeface="Graphik"/>
              </a:endParaRPr>
            </a:p>
          </p:txBody>
        </p:sp>
      </p:gr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27731" y="6612708"/>
            <a:ext cx="2936163" cy="2936163"/>
          </a:xfrm>
          <a:prstGeom prst="rect">
            <a:avLst/>
          </a:prstGeom>
        </p:spPr>
      </p:pic>
      <p:pic>
        <p:nvPicPr>
          <p:cNvPr id="28" name="Graphic 27" descr="Ticket with solid fill">
            <a:extLst>
              <a:ext uri="{FF2B5EF4-FFF2-40B4-BE49-F238E27FC236}">
                <a16:creationId xmlns:a16="http://schemas.microsoft.com/office/drawing/2014/main" id="{0E53CA27-FEED-7905-8DEB-C8E1C48281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06694" y="7308162"/>
            <a:ext cx="914400" cy="914400"/>
          </a:xfrm>
          <a:prstGeom prst="rect">
            <a:avLst/>
          </a:prstGeom>
        </p:spPr>
      </p:pic>
      <p:pic>
        <p:nvPicPr>
          <p:cNvPr id="5" name="Graphic 4" descr="Label with solid fill">
            <a:extLst>
              <a:ext uri="{FF2B5EF4-FFF2-40B4-BE49-F238E27FC236}">
                <a16:creationId xmlns:a16="http://schemas.microsoft.com/office/drawing/2014/main" id="{6FC85AB6-7FAF-901A-E4E8-F913823B5A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765406" y="9872376"/>
            <a:ext cx="914400" cy="914400"/>
          </a:xfrm>
          <a:prstGeom prst="rect">
            <a:avLst/>
          </a:prstGeom>
        </p:spPr>
      </p:pic>
      <p:pic>
        <p:nvPicPr>
          <p:cNvPr id="6" name="Graphic 5" descr="Ticket with solid fill">
            <a:extLst>
              <a:ext uri="{FF2B5EF4-FFF2-40B4-BE49-F238E27FC236}">
                <a16:creationId xmlns:a16="http://schemas.microsoft.com/office/drawing/2014/main" id="{4217D3C9-AC69-693E-012B-7D9271F6C2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06694" y="7308162"/>
            <a:ext cx="914400" cy="914400"/>
          </a:xfrm>
          <a:prstGeom prst="rect">
            <a:avLst/>
          </a:prstGeom>
        </p:spPr>
      </p:pic>
      <p:sp>
        <p:nvSpPr>
          <p:cNvPr id="11" name="Title 1">
            <a:extLst>
              <a:ext uri="{FF2B5EF4-FFF2-40B4-BE49-F238E27FC236}">
                <a16:creationId xmlns:a16="http://schemas.microsoft.com/office/drawing/2014/main" id="{BD576D79-0F06-CBFB-4431-E5A21394FCED}"/>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Infrastructure - Let’s Start with Kerberos</a:t>
            </a:r>
          </a:p>
        </p:txBody>
      </p:sp>
      <p:cxnSp>
        <p:nvCxnSpPr>
          <p:cNvPr id="12" name="Straight Arrow Connector 11">
            <a:extLst>
              <a:ext uri="{FF2B5EF4-FFF2-40B4-BE49-F238E27FC236}">
                <a16:creationId xmlns:a16="http://schemas.microsoft.com/office/drawing/2014/main" id="{111191D7-4B15-699B-3DA0-3F1032E3DBE3}"/>
              </a:ext>
            </a:extLst>
          </p:cNvPr>
          <p:cNvCxnSpPr>
            <a:cxnSpLocks/>
          </p:cNvCxnSpPr>
          <p:nvPr/>
        </p:nvCxnSpPr>
        <p:spPr>
          <a:xfrm flipV="1">
            <a:off x="14126547" y="4758612"/>
            <a:ext cx="4557994" cy="2613878"/>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5" name="Graphic 14" descr="Checkmark with solid fill">
            <a:extLst>
              <a:ext uri="{FF2B5EF4-FFF2-40B4-BE49-F238E27FC236}">
                <a16:creationId xmlns:a16="http://schemas.microsoft.com/office/drawing/2014/main" id="{FC9F8FB7-4D58-7EB4-4FE0-950C2F45C7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948344" y="5176447"/>
            <a:ext cx="914400" cy="914400"/>
          </a:xfrm>
          <a:prstGeom prst="rect">
            <a:avLst/>
          </a:prstGeom>
        </p:spPr>
      </p:pic>
      <p:grpSp>
        <p:nvGrpSpPr>
          <p:cNvPr id="2" name="Group 1">
            <a:extLst>
              <a:ext uri="{FF2B5EF4-FFF2-40B4-BE49-F238E27FC236}">
                <a16:creationId xmlns:a16="http://schemas.microsoft.com/office/drawing/2014/main" id="{B51B9F1E-2BB4-1AC1-B43C-38510F7DF01B}"/>
              </a:ext>
            </a:extLst>
          </p:cNvPr>
          <p:cNvGrpSpPr>
            <a:grpSpLocks noChangeAspect="1"/>
          </p:cNvGrpSpPr>
          <p:nvPr/>
        </p:nvGrpSpPr>
        <p:grpSpPr>
          <a:xfrm>
            <a:off x="18897505" y="10502094"/>
            <a:ext cx="1834506" cy="1178065"/>
            <a:chOff x="1840648" y="4818296"/>
            <a:chExt cx="966162" cy="691914"/>
          </a:xfrm>
        </p:grpSpPr>
        <p:sp>
          <p:nvSpPr>
            <p:cNvPr id="3" name="Freeform 133">
              <a:extLst>
                <a:ext uri="{FF2B5EF4-FFF2-40B4-BE49-F238E27FC236}">
                  <a16:creationId xmlns:a16="http://schemas.microsoft.com/office/drawing/2014/main" id="{72717C88-6418-F731-9211-52EF89F38CD1}"/>
                </a:ext>
              </a:extLst>
            </p:cNvPr>
            <p:cNvSpPr>
              <a:spLocks noChangeAspect="1"/>
            </p:cNvSpPr>
            <p:nvPr/>
          </p:nvSpPr>
          <p:spPr bwMode="auto">
            <a:xfrm>
              <a:off x="1840648"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7" name="Freeform 134">
              <a:extLst>
                <a:ext uri="{FF2B5EF4-FFF2-40B4-BE49-F238E27FC236}">
                  <a16:creationId xmlns:a16="http://schemas.microsoft.com/office/drawing/2014/main" id="{678E1C74-9D61-4F0F-CC55-308B99D9B03F}"/>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D9D9D9"/>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A6D41629-9E92-93B7-EE5A-E886E2EAAB44}"/>
                </a:ext>
              </a:extLst>
            </p:cNvPr>
            <p:cNvSpPr>
              <a:spLocks noChangeAspect="1" noChangeArrowheads="1"/>
            </p:cNvSpPr>
            <p:nvPr/>
          </p:nvSpPr>
          <p:spPr bwMode="auto">
            <a:xfrm>
              <a:off x="2201709" y="4985896"/>
              <a:ext cx="91441" cy="91439"/>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C6A7D3D1-8DCD-5813-E4C1-22A568F679F7}"/>
                </a:ext>
              </a:extLst>
            </p:cNvPr>
            <p:cNvSpPr>
              <a:spLocks noChangeAspect="1" noChangeArrowheads="1"/>
            </p:cNvSpPr>
            <p:nvPr/>
          </p:nvSpPr>
          <p:spPr bwMode="auto">
            <a:xfrm flipH="1">
              <a:off x="2351276" y="4985914"/>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1EB92EA7-DB65-9771-E00E-CD16EC8EB6D0}"/>
                </a:ext>
              </a:extLst>
            </p:cNvPr>
            <p:cNvSpPr>
              <a:spLocks noChangeAspect="1" noChangeArrowheads="1"/>
            </p:cNvSpPr>
            <p:nvPr/>
          </p:nvSpPr>
          <p:spPr bwMode="auto">
            <a:xfrm>
              <a:off x="2201709" y="531709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C39E3827-E323-B1CB-74E9-157F6F88691D}"/>
                </a:ext>
              </a:extLst>
            </p:cNvPr>
            <p:cNvSpPr>
              <a:spLocks noChangeAspect="1" noChangeArrowheads="1"/>
            </p:cNvSpPr>
            <p:nvPr/>
          </p:nvSpPr>
          <p:spPr bwMode="auto">
            <a:xfrm flipH="1">
              <a:off x="2351276" y="5317110"/>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34A6EA73-CDC9-24FD-84E6-DA9153457218}"/>
                </a:ext>
              </a:extLst>
            </p:cNvPr>
            <p:cNvSpPr>
              <a:spLocks noChangeAspect="1" noChangeArrowheads="1"/>
            </p:cNvSpPr>
            <p:nvPr/>
          </p:nvSpPr>
          <p:spPr bwMode="auto">
            <a:xfrm flipH="1">
              <a:off x="2477440"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574589C2-A5D7-D5B0-679C-34DDDE819146}"/>
                </a:ext>
              </a:extLst>
            </p:cNvPr>
            <p:cNvSpPr>
              <a:spLocks noChangeAspect="1" noChangeArrowheads="1"/>
            </p:cNvSpPr>
            <p:nvPr/>
          </p:nvSpPr>
          <p:spPr bwMode="auto">
            <a:xfrm>
              <a:off x="2077441"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AC58BAAC-A1A0-DB7A-CA45-D566B0976B79}"/>
                </a:ext>
              </a:extLst>
            </p:cNvPr>
            <p:cNvSpPr>
              <a:spLocks noChangeAspect="1" noChangeArrowheads="1"/>
            </p:cNvSpPr>
            <p:nvPr/>
          </p:nvSpPr>
          <p:spPr bwMode="auto">
            <a:xfrm flipH="1">
              <a:off x="2603604"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DCCE0005-AC5E-840D-08DA-AFC0A8E1C5DC}"/>
                </a:ext>
              </a:extLst>
            </p:cNvPr>
            <p:cNvSpPr>
              <a:spLocks noChangeAspect="1" noChangeArrowheads="1"/>
            </p:cNvSpPr>
            <p:nvPr/>
          </p:nvSpPr>
          <p:spPr bwMode="auto">
            <a:xfrm flipH="1">
              <a:off x="1953173"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6" name="Arc 25">
              <a:extLst>
                <a:ext uri="{FF2B5EF4-FFF2-40B4-BE49-F238E27FC236}">
                  <a16:creationId xmlns:a16="http://schemas.microsoft.com/office/drawing/2014/main" id="{900B1EDD-1F2E-6250-254D-5F67C60C85C2}"/>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7" name="Arc 26">
              <a:extLst>
                <a:ext uri="{FF2B5EF4-FFF2-40B4-BE49-F238E27FC236}">
                  <a16:creationId xmlns:a16="http://schemas.microsoft.com/office/drawing/2014/main" id="{936B1B81-E8FB-15B4-0F7E-0278B654FF9F}"/>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9" name="Arc 28">
              <a:extLst>
                <a:ext uri="{FF2B5EF4-FFF2-40B4-BE49-F238E27FC236}">
                  <a16:creationId xmlns:a16="http://schemas.microsoft.com/office/drawing/2014/main" id="{CA1FCBB9-C578-A0C7-BCEF-7434FA5B2F9B}"/>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269D8009-0091-AE3A-94EB-321CE7C1D97F}"/>
                </a:ext>
              </a:extLst>
            </p:cNvPr>
            <p:cNvCxnSpPr>
              <a:stCxn id="8" idx="4"/>
              <a:endCxn id="14" idx="0"/>
            </p:cNvCxnSpPr>
            <p:nvPr/>
          </p:nvCxnSpPr>
          <p:spPr>
            <a:xfrm>
              <a:off x="2247429" y="5077336"/>
              <a:ext cx="0" cy="239756"/>
            </a:xfrm>
            <a:prstGeom prst="line">
              <a:avLst/>
            </a:prstGeom>
            <a:noFill/>
            <a:ln w="9525" cap="flat" cmpd="sng" algn="ctr">
              <a:solidFill>
                <a:srgbClr val="0070C0"/>
              </a:solidFill>
              <a:prstDash val="solid"/>
            </a:ln>
            <a:effectLst/>
          </p:spPr>
        </p:cxnSp>
        <p:sp>
          <p:nvSpPr>
            <p:cNvPr id="31" name="Oval 30">
              <a:extLst>
                <a:ext uri="{FF2B5EF4-FFF2-40B4-BE49-F238E27FC236}">
                  <a16:creationId xmlns:a16="http://schemas.microsoft.com/office/drawing/2014/main" id="{04CF78D7-BB98-8E71-D4E4-E34C1EB64959}"/>
                </a:ext>
              </a:extLst>
            </p:cNvPr>
            <p:cNvSpPr>
              <a:spLocks noChangeAspect="1" noChangeArrowheads="1"/>
            </p:cNvSpPr>
            <p:nvPr/>
          </p:nvSpPr>
          <p:spPr bwMode="auto">
            <a:xfrm>
              <a:off x="2201709" y="513992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E1EA7C92-40ED-2418-24FC-ADB00F9BDAA6}"/>
                </a:ext>
              </a:extLst>
            </p:cNvPr>
            <p:cNvCxnSpPr>
              <a:stCxn id="9" idx="4"/>
              <a:endCxn id="16" idx="0"/>
            </p:cNvCxnSpPr>
            <p:nvPr/>
          </p:nvCxnSpPr>
          <p:spPr>
            <a:xfrm>
              <a:off x="2396995" y="5077352"/>
              <a:ext cx="0" cy="239756"/>
            </a:xfrm>
            <a:prstGeom prst="line">
              <a:avLst/>
            </a:prstGeom>
            <a:noFill/>
            <a:ln w="9525" cap="flat" cmpd="sng" algn="ctr">
              <a:solidFill>
                <a:srgbClr val="0070C0"/>
              </a:solidFill>
              <a:prstDash val="solid"/>
            </a:ln>
            <a:effectLst/>
          </p:spPr>
        </p:cxnSp>
        <p:sp>
          <p:nvSpPr>
            <p:cNvPr id="33" name="Oval 32">
              <a:extLst>
                <a:ext uri="{FF2B5EF4-FFF2-40B4-BE49-F238E27FC236}">
                  <a16:creationId xmlns:a16="http://schemas.microsoft.com/office/drawing/2014/main" id="{126BF1F1-4F95-C374-D2A5-0B0A343680C7}"/>
                </a:ext>
              </a:extLst>
            </p:cNvPr>
            <p:cNvSpPr>
              <a:spLocks noChangeAspect="1" noChangeArrowheads="1"/>
            </p:cNvSpPr>
            <p:nvPr/>
          </p:nvSpPr>
          <p:spPr bwMode="auto">
            <a:xfrm flipH="1">
              <a:off x="2351275" y="5139945"/>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4" name="Straight Connector 33">
              <a:extLst>
                <a:ext uri="{FF2B5EF4-FFF2-40B4-BE49-F238E27FC236}">
                  <a16:creationId xmlns:a16="http://schemas.microsoft.com/office/drawing/2014/main" id="{230E754B-12F4-7174-32B2-5B52640B830A}"/>
                </a:ext>
              </a:extLst>
            </p:cNvPr>
            <p:cNvCxnSpPr>
              <a:stCxn id="9" idx="3"/>
              <a:endCxn id="24" idx="7"/>
            </p:cNvCxnSpPr>
            <p:nvPr/>
          </p:nvCxnSpPr>
          <p:spPr>
            <a:xfrm>
              <a:off x="2429325" y="5063963"/>
              <a:ext cx="187670" cy="227227"/>
            </a:xfrm>
            <a:prstGeom prst="line">
              <a:avLst/>
            </a:prstGeom>
            <a:noFill/>
            <a:ln w="9525" cap="flat" cmpd="sng" algn="ctr">
              <a:solidFill>
                <a:srgbClr val="0070C0"/>
              </a:solidFill>
              <a:prstDash val="solid"/>
            </a:ln>
            <a:effectLst/>
          </p:spPr>
        </p:cxnSp>
        <p:sp>
          <p:nvSpPr>
            <p:cNvPr id="35" name="Oval 34">
              <a:extLst>
                <a:ext uri="{FF2B5EF4-FFF2-40B4-BE49-F238E27FC236}">
                  <a16:creationId xmlns:a16="http://schemas.microsoft.com/office/drawing/2014/main" id="{CBD7C3C6-8240-84EE-CB47-FEFB3703C953}"/>
                </a:ext>
              </a:extLst>
            </p:cNvPr>
            <p:cNvSpPr>
              <a:spLocks noChangeAspect="1" noChangeArrowheads="1"/>
            </p:cNvSpPr>
            <p:nvPr/>
          </p:nvSpPr>
          <p:spPr bwMode="auto">
            <a:xfrm flipH="1">
              <a:off x="2477440" y="513185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6" name="Straight Connector 35">
              <a:extLst>
                <a:ext uri="{FF2B5EF4-FFF2-40B4-BE49-F238E27FC236}">
                  <a16:creationId xmlns:a16="http://schemas.microsoft.com/office/drawing/2014/main" id="{201E830B-D946-A213-7CCB-0014F602E7BC}"/>
                </a:ext>
              </a:extLst>
            </p:cNvPr>
            <p:cNvCxnSpPr>
              <a:stCxn id="8" idx="3"/>
              <a:endCxn id="25" idx="1"/>
            </p:cNvCxnSpPr>
            <p:nvPr/>
          </p:nvCxnSpPr>
          <p:spPr>
            <a:xfrm flipH="1">
              <a:off x="2031222" y="5063945"/>
              <a:ext cx="183878" cy="227245"/>
            </a:xfrm>
            <a:prstGeom prst="line">
              <a:avLst/>
            </a:prstGeom>
            <a:noFill/>
            <a:ln w="9525" cap="flat" cmpd="sng" algn="ctr">
              <a:solidFill>
                <a:srgbClr val="0070C0"/>
              </a:solidFill>
              <a:prstDash val="solid"/>
            </a:ln>
            <a:effectLst/>
          </p:spPr>
        </p:cxnSp>
        <p:sp>
          <p:nvSpPr>
            <p:cNvPr id="37" name="Oval 36">
              <a:extLst>
                <a:ext uri="{FF2B5EF4-FFF2-40B4-BE49-F238E27FC236}">
                  <a16:creationId xmlns:a16="http://schemas.microsoft.com/office/drawing/2014/main" id="{F4274BEF-94BA-3375-C2AF-95D403F2CEC3}"/>
                </a:ext>
              </a:extLst>
            </p:cNvPr>
            <p:cNvSpPr>
              <a:spLocks noChangeAspect="1" noChangeArrowheads="1"/>
            </p:cNvSpPr>
            <p:nvPr/>
          </p:nvSpPr>
          <p:spPr bwMode="auto">
            <a:xfrm>
              <a:off x="2082174" y="5131848"/>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8" name="Straight Connector 37">
              <a:extLst>
                <a:ext uri="{FF2B5EF4-FFF2-40B4-BE49-F238E27FC236}">
                  <a16:creationId xmlns:a16="http://schemas.microsoft.com/office/drawing/2014/main" id="{F69294F4-857A-7EC6-56A3-E13E178DEF27}"/>
                </a:ext>
              </a:extLst>
            </p:cNvPr>
            <p:cNvCxnSpPr>
              <a:stCxn id="31" idx="3"/>
              <a:endCxn id="20" idx="7"/>
            </p:cNvCxnSpPr>
            <p:nvPr/>
          </p:nvCxnSpPr>
          <p:spPr>
            <a:xfrm flipH="1">
              <a:off x="2155491" y="5217976"/>
              <a:ext cx="59609" cy="88697"/>
            </a:xfrm>
            <a:prstGeom prst="line">
              <a:avLst/>
            </a:prstGeom>
            <a:noFill/>
            <a:ln w="9525" cap="flat" cmpd="sng" algn="ctr">
              <a:solidFill>
                <a:srgbClr val="0070C0"/>
              </a:solidFill>
              <a:prstDash val="solid"/>
            </a:ln>
            <a:effectLst/>
          </p:spPr>
        </p:cxnSp>
        <p:cxnSp>
          <p:nvCxnSpPr>
            <p:cNvPr id="39" name="Straight Connector 38">
              <a:extLst>
                <a:ext uri="{FF2B5EF4-FFF2-40B4-BE49-F238E27FC236}">
                  <a16:creationId xmlns:a16="http://schemas.microsoft.com/office/drawing/2014/main" id="{1319EB84-B8EA-743C-B793-6AFC443FA01D}"/>
                </a:ext>
              </a:extLst>
            </p:cNvPr>
            <p:cNvCxnSpPr>
              <a:stCxn id="33" idx="3"/>
              <a:endCxn id="19" idx="7"/>
            </p:cNvCxnSpPr>
            <p:nvPr/>
          </p:nvCxnSpPr>
          <p:spPr>
            <a:xfrm>
              <a:off x="2429325" y="5217994"/>
              <a:ext cx="61506" cy="88679"/>
            </a:xfrm>
            <a:prstGeom prst="line">
              <a:avLst/>
            </a:prstGeom>
            <a:noFill/>
            <a:ln w="9525" cap="flat" cmpd="sng" algn="ctr">
              <a:solidFill>
                <a:srgbClr val="0070C0"/>
              </a:solidFill>
              <a:prstDash val="solid"/>
            </a:ln>
            <a:effectLst/>
          </p:spPr>
        </p:cxnSp>
      </p:grpSp>
      <p:sp>
        <p:nvSpPr>
          <p:cNvPr id="41" name="TextBox 40">
            <a:extLst>
              <a:ext uri="{FF2B5EF4-FFF2-40B4-BE49-F238E27FC236}">
                <a16:creationId xmlns:a16="http://schemas.microsoft.com/office/drawing/2014/main" id="{8CCBA33E-17EF-CE33-2FEA-041BB4E5BAEE}"/>
              </a:ext>
            </a:extLst>
          </p:cNvPr>
          <p:cNvSpPr txBox="1"/>
          <p:nvPr/>
        </p:nvSpPr>
        <p:spPr>
          <a:xfrm>
            <a:off x="18833309" y="11867801"/>
            <a:ext cx="242534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chemeClr val="tx2"/>
                </a:solidFill>
                <a:effectLst/>
                <a:uFillTx/>
                <a:latin typeface="Graphik"/>
                <a:ea typeface="Graphik"/>
                <a:cs typeface="Graphik"/>
                <a:sym typeface="Graphik"/>
              </a:rPr>
              <a:t>Active Directory</a:t>
            </a:r>
          </a:p>
        </p:txBody>
      </p:sp>
    </p:spTree>
    <p:extLst>
      <p:ext uri="{BB962C8B-B14F-4D97-AF65-F5344CB8AC3E}">
        <p14:creationId xmlns:p14="http://schemas.microsoft.com/office/powerpoint/2010/main" val="380620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0" presetClass="path" presetSubtype="0" accel="50000" decel="50000" fill="hold" nodeType="withEffect">
                                  <p:stCondLst>
                                    <p:cond delay="0"/>
                                  </p:stCondLst>
                                  <p:childTnLst>
                                    <p:animMotion origin="layout" path="M 1.35417E-6 -3.14815E-6 C 0.0692 0.08982 0.13841 0.17963 0.16732 0.21412 " pathEditMode="relative" rAng="0" ptsTypes="AA">
                                      <p:cBhvr>
                                        <p:cTn id="9" dur="2000" fill="hold"/>
                                        <p:tgtEl>
                                          <p:spTgt spid="28"/>
                                        </p:tgtEl>
                                        <p:attrNameLst>
                                          <p:attrName>ppt_x</p:attrName>
                                          <p:attrName>ppt_y</p:attrName>
                                        </p:attrNameLst>
                                      </p:cBhvr>
                                      <p:rCtr x="8366" y="10706"/>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500"/>
                            </p:stCondLst>
                            <p:childTnLst>
                              <p:par>
                                <p:cTn id="16" presetID="10" presetClass="exit" presetSubtype="0" fill="hold" nodeType="afterEffect">
                                  <p:stCondLst>
                                    <p:cond delay="0"/>
                                  </p:stCondLst>
                                  <p:childTnLst>
                                    <p:animEffect transition="out" filter="fade">
                                      <p:cBhvr>
                                        <p:cTn id="17" dur="500"/>
                                        <p:tgtEl>
                                          <p:spTgt spid="28"/>
                                        </p:tgtEl>
                                      </p:cBhvr>
                                    </p:animEffect>
                                    <p:set>
                                      <p:cBhvr>
                                        <p:cTn id="18" dur="1" fill="hold">
                                          <p:stCondLst>
                                            <p:cond delay="499"/>
                                          </p:stCondLst>
                                        </p:cTn>
                                        <p:tgtEl>
                                          <p:spTgt spid="28"/>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childTnLst>
                          </p:cTn>
                        </p:par>
                        <p:par>
                          <p:cTn id="22" fill="hold">
                            <p:stCondLst>
                              <p:cond delay="1000"/>
                            </p:stCondLst>
                            <p:childTnLst>
                              <p:par>
                                <p:cTn id="23" presetID="0" presetClass="path" presetSubtype="0" accel="50000" decel="50000" fill="hold" nodeType="afterEffect">
                                  <p:stCondLst>
                                    <p:cond delay="0"/>
                                  </p:stCondLst>
                                  <p:childTnLst>
                                    <p:animMotion origin="layout" path="M 1.35417E-6 -3.7037E-6 C -0.07096 -0.09409 -0.1418 -0.18819 -0.16367 -0.21018 " pathEditMode="relative" rAng="0" ptsTypes="AA">
                                      <p:cBhvr>
                                        <p:cTn id="24" dur="2000" fill="hold"/>
                                        <p:tgtEl>
                                          <p:spTgt spid="5"/>
                                        </p:tgtEl>
                                        <p:attrNameLst>
                                          <p:attrName>ppt_x</p:attrName>
                                          <p:attrName>ppt_y</p:attrName>
                                        </p:attrNameLst>
                                      </p:cBhvr>
                                      <p:rCtr x="-8184" y="-1050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par>
                                <p:cTn id="30" presetID="0" presetClass="path" presetSubtype="0" accel="50000" decel="50000" fill="hold" nodeType="withEffect">
                                  <p:stCondLst>
                                    <p:cond delay="0"/>
                                  </p:stCondLst>
                                  <p:childTnLst>
                                    <p:animMotion origin="layout" path="M -0.16387 -0.20892 L -0.03842 -0.33866 " pathEditMode="relative" rAng="0" ptsTypes="AA">
                                      <p:cBhvr>
                                        <p:cTn id="31" dur="2000" fill="hold"/>
                                        <p:tgtEl>
                                          <p:spTgt spid="5"/>
                                        </p:tgtEl>
                                        <p:attrNameLst>
                                          <p:attrName>ppt_x</p:attrName>
                                          <p:attrName>ppt_y</p:attrName>
                                        </p:attrNameLst>
                                      </p:cBhvr>
                                      <p:rCtr x="6270" y="-6493"/>
                                    </p:animMotion>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500"/>
                                        <p:tgtEl>
                                          <p:spTgt spid="4">
                                            <p:txEl>
                                              <p:pRg st="3" end="3"/>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down)">
                                      <p:cBhvr>
                                        <p:cTn id="38" dur="500"/>
                                        <p:tgtEl>
                                          <p:spTgt spid="12"/>
                                        </p:tgtEl>
                                      </p:cBhvr>
                                    </p:animEffect>
                                  </p:childTnLst>
                                </p:cTn>
                              </p:par>
                            </p:childTnLst>
                          </p:cTn>
                        </p:par>
                        <p:par>
                          <p:cTn id="39" fill="hold">
                            <p:stCondLst>
                              <p:cond delay="2500"/>
                            </p:stCondLst>
                            <p:childTnLst>
                              <p:par>
                                <p:cTn id="40" presetID="49" presetClass="entr" presetSubtype="0" decel="10000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 calcmode="lin" valueType="num">
                                      <p:cBhvr>
                                        <p:cTn id="44" dur="500" fill="hold"/>
                                        <p:tgtEl>
                                          <p:spTgt spid="15"/>
                                        </p:tgtEl>
                                        <p:attrNameLst>
                                          <p:attrName>style.rotation</p:attrName>
                                        </p:attrNameLst>
                                      </p:cBhvr>
                                      <p:tavLst>
                                        <p:tav tm="0">
                                          <p:val>
                                            <p:fltVal val="360"/>
                                          </p:val>
                                        </p:tav>
                                        <p:tav tm="100000">
                                          <p:val>
                                            <p:fltVal val="0"/>
                                          </p:val>
                                        </p:tav>
                                      </p:tavLst>
                                    </p:anim>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D576D79-0F06-CBFB-4431-E5A21394FCED}"/>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Infrastructure - Let’s Start with Kerberos</a:t>
            </a:r>
          </a:p>
        </p:txBody>
      </p:sp>
      <p:pic>
        <p:nvPicPr>
          <p:cNvPr id="5" name="Picture 4">
            <a:extLst>
              <a:ext uri="{FF2B5EF4-FFF2-40B4-BE49-F238E27FC236}">
                <a16:creationId xmlns:a16="http://schemas.microsoft.com/office/drawing/2014/main" id="{AFC8E03D-11BB-6234-7C75-C1FD0D902478}"/>
              </a:ext>
            </a:extLst>
          </p:cNvPr>
          <p:cNvPicPr>
            <a:picLocks noChangeAspect="1"/>
          </p:cNvPicPr>
          <p:nvPr/>
        </p:nvPicPr>
        <p:blipFill>
          <a:blip r:embed="rId3"/>
          <a:stretch>
            <a:fillRect/>
          </a:stretch>
        </p:blipFill>
        <p:spPr>
          <a:xfrm>
            <a:off x="6115050" y="3086100"/>
            <a:ext cx="15017750" cy="8813576"/>
          </a:xfrm>
          <a:prstGeom prst="rect">
            <a:avLst/>
          </a:prstGeom>
        </p:spPr>
      </p:pic>
    </p:spTree>
    <p:extLst>
      <p:ext uri="{BB962C8B-B14F-4D97-AF65-F5344CB8AC3E}">
        <p14:creationId xmlns:p14="http://schemas.microsoft.com/office/powerpoint/2010/main" val="3804365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4267200"/>
            <a:ext cx="7556759" cy="8432800"/>
          </a:xfrm>
        </p:spPr>
        <p:txBody>
          <a:bodyPr>
            <a:normAutofit lnSpcReduction="10000"/>
          </a:bodyPr>
          <a:lstStyle/>
          <a:p>
            <a:pPr>
              <a:buFont typeface="Arial" panose="020B0604020202020204" pitchFamily="34" charset="0"/>
              <a:buChar char="•"/>
            </a:pPr>
            <a:r>
              <a:rPr lang="en-US" sz="3200"/>
              <a:t>What’s the issues with this story?</a:t>
            </a:r>
          </a:p>
          <a:p>
            <a:pPr>
              <a:buFont typeface="Arial" panose="020B0604020202020204" pitchFamily="34" charset="0"/>
              <a:buChar char="•"/>
            </a:pPr>
            <a:r>
              <a:rPr lang="en-US" sz="3200"/>
              <a:t>It doesn’t work over the internet, so it isn’t very modern</a:t>
            </a:r>
          </a:p>
          <a:p>
            <a:pPr>
              <a:buFont typeface="Arial" panose="020B0604020202020204" pitchFamily="34" charset="0"/>
              <a:buChar char="•"/>
            </a:pPr>
            <a:r>
              <a:rPr lang="en-US" sz="3200"/>
              <a:t>Imagine we have a SaaS app instead of an internal Kerberos app</a:t>
            </a:r>
          </a:p>
          <a:p>
            <a:pPr>
              <a:buFont typeface="Arial" panose="020B0604020202020204" pitchFamily="34" charset="0"/>
              <a:buChar char="•"/>
            </a:pPr>
            <a:r>
              <a:rPr lang="en-US" sz="3200"/>
              <a:t>Kerberos doesn’t make sense for the SaaS app, because devices on the internet shouldn’t be able to find a DC</a:t>
            </a:r>
          </a:p>
          <a:p>
            <a:pPr marL="514350" indent="-514350">
              <a:buFont typeface="+mj-lt"/>
              <a:buAutoNum type="arabicParenR"/>
            </a:pPr>
            <a:r>
              <a:rPr lang="en-US" sz="3200"/>
              <a:t>User provides device with their enterprise username and password</a:t>
            </a:r>
          </a:p>
          <a:p>
            <a:pPr marL="514350" indent="-514350">
              <a:buFont typeface="+mj-lt"/>
              <a:buAutoNum type="arabicParenR"/>
            </a:pPr>
            <a:r>
              <a:rPr lang="en-US" sz="3200"/>
              <a:t>Should the device still want to send the creds to AD and ask for a Kerberos Ticket-Granting Ticket (TGT)?</a:t>
            </a:r>
          </a:p>
          <a:p>
            <a:pPr marL="514350" indent="-514350">
              <a:buFont typeface="+mj-lt"/>
              <a:buAutoNum type="arabicParenR"/>
            </a:pPr>
            <a:r>
              <a:rPr lang="en-US" sz="3200"/>
              <a:t>No, this won’t work without a VPN</a:t>
            </a:r>
          </a:p>
          <a:p>
            <a:pPr marL="514350" indent="-514350">
              <a:buFont typeface="+mj-lt"/>
              <a:buAutoNum type="arabicParenR"/>
            </a:pPr>
            <a:endParaRPr lang="en-US" sz="3200"/>
          </a:p>
        </p:txBody>
      </p:sp>
      <p:sp>
        <p:nvSpPr>
          <p:cNvPr id="21" name="TextBox 20">
            <a:extLst>
              <a:ext uri="{FF2B5EF4-FFF2-40B4-BE49-F238E27FC236}">
                <a16:creationId xmlns:a16="http://schemas.microsoft.com/office/drawing/2014/main" id="{395FD62E-A664-A05C-30B9-D8CD40854F43}"/>
              </a:ext>
            </a:extLst>
          </p:cNvPr>
          <p:cNvSpPr txBox="1"/>
          <p:nvPr/>
        </p:nvSpPr>
        <p:spPr>
          <a:xfrm>
            <a:off x="18684541" y="5213116"/>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929292"/>
              </a:solidFill>
              <a:effectLst/>
              <a:uFillTx/>
              <a:latin typeface="Graphik"/>
              <a:ea typeface="Graphik"/>
              <a:cs typeface="Graphik"/>
              <a:sym typeface="Graphik"/>
            </a:endParaRPr>
          </a:p>
        </p:txBody>
      </p:sp>
      <p:grpSp>
        <p:nvGrpSpPr>
          <p:cNvPr id="23" name="Group 22">
            <a:extLst>
              <a:ext uri="{FF2B5EF4-FFF2-40B4-BE49-F238E27FC236}">
                <a16:creationId xmlns:a16="http://schemas.microsoft.com/office/drawing/2014/main" id="{1907D7E8-A22A-A07B-DFDB-A96DAFC7A646}"/>
              </a:ext>
            </a:extLst>
          </p:cNvPr>
          <p:cNvGrpSpPr/>
          <p:nvPr/>
        </p:nvGrpSpPr>
        <p:grpSpPr>
          <a:xfrm>
            <a:off x="18684541" y="3396343"/>
            <a:ext cx="2071397" cy="2593910"/>
            <a:chOff x="17448245" y="3993502"/>
            <a:chExt cx="2071397" cy="2593910"/>
          </a:xfrm>
        </p:grpSpPr>
        <p:pic>
          <p:nvPicPr>
            <p:cNvPr id="17" name="Graphic 16" descr="Web design with solid fill">
              <a:extLst>
                <a:ext uri="{FF2B5EF4-FFF2-40B4-BE49-F238E27FC236}">
                  <a16:creationId xmlns:a16="http://schemas.microsoft.com/office/drawing/2014/main" id="{89C7F32C-DF47-FE7C-E68B-03695A823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2820" y="4086013"/>
              <a:ext cx="1842243" cy="1842243"/>
            </a:xfrm>
            <a:prstGeom prst="rect">
              <a:avLst/>
            </a:prstGeom>
            <a:effectLst/>
          </p:spPr>
        </p:pic>
        <p:sp>
          <p:nvSpPr>
            <p:cNvPr id="18" name="Rounded Rectangle 17">
              <a:extLst>
                <a:ext uri="{FF2B5EF4-FFF2-40B4-BE49-F238E27FC236}">
                  <a16:creationId xmlns:a16="http://schemas.microsoft.com/office/drawing/2014/main" id="{04E2572B-A8C2-B250-48D3-58EEF5FEE47C}"/>
                </a:ext>
              </a:extLst>
            </p:cNvPr>
            <p:cNvSpPr/>
            <p:nvPr/>
          </p:nvSpPr>
          <p:spPr>
            <a:xfrm>
              <a:off x="17448245" y="3993502"/>
              <a:ext cx="2071397" cy="2593910"/>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sp>
          <p:nvSpPr>
            <p:cNvPr id="22" name="TextBox 21">
              <a:extLst>
                <a:ext uri="{FF2B5EF4-FFF2-40B4-BE49-F238E27FC236}">
                  <a16:creationId xmlns:a16="http://schemas.microsoft.com/office/drawing/2014/main" id="{5BBE1587-FC7A-61C8-7E96-36AF6F3561D0}"/>
                </a:ext>
              </a:extLst>
            </p:cNvPr>
            <p:cNvSpPr txBox="1"/>
            <p:nvPr/>
          </p:nvSpPr>
          <p:spPr>
            <a:xfrm>
              <a:off x="17744158" y="5743590"/>
              <a:ext cx="147957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Kerberos </a:t>
              </a:r>
            </a:p>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App</a:t>
              </a:r>
              <a:endParaRPr kumimoji="0" lang="en-US" sz="2400" b="0" i="0" u="none" strike="noStrike" cap="none" spc="0" normalizeH="0" baseline="0">
                <a:ln>
                  <a:noFill/>
                </a:ln>
                <a:solidFill>
                  <a:schemeClr val="accent2"/>
                </a:solidFill>
                <a:effectLst/>
                <a:uFillTx/>
                <a:latin typeface="Graphik"/>
                <a:ea typeface="Graphik"/>
                <a:cs typeface="Graphik"/>
                <a:sym typeface="Graphik"/>
              </a:endParaRPr>
            </a:p>
          </p:txBody>
        </p:sp>
      </p:grpSp>
      <p:sp>
        <p:nvSpPr>
          <p:cNvPr id="11" name="Title 1">
            <a:extLst>
              <a:ext uri="{FF2B5EF4-FFF2-40B4-BE49-F238E27FC236}">
                <a16:creationId xmlns:a16="http://schemas.microsoft.com/office/drawing/2014/main" id="{BD576D79-0F06-CBFB-4431-E5A21394FCED}"/>
              </a:ext>
            </a:extLst>
          </p:cNvPr>
          <p:cNvSpPr>
            <a:spLocks noGrp="1"/>
          </p:cNvSpPr>
          <p:nvPr>
            <p:ph type="title"/>
          </p:nvPr>
        </p:nvSpPr>
        <p:spPr>
          <a:xfrm>
            <a:off x="1270000" y="704585"/>
            <a:ext cx="21844000" cy="1557437"/>
          </a:xfrm>
        </p:spPr>
        <p:txBody>
          <a:bodyPr>
            <a:normAutofit/>
          </a:bodyPr>
          <a:lstStyle/>
          <a:p>
            <a:r>
              <a:rPr lang="en-US" sz="8800"/>
              <a:t>Recommendation</a:t>
            </a:r>
            <a:r>
              <a:rPr lang="en-US"/>
              <a:t> 3: SSO - Let’s Start with Kerberos</a:t>
            </a:r>
          </a:p>
        </p:txBody>
      </p:sp>
      <p:grpSp>
        <p:nvGrpSpPr>
          <p:cNvPr id="8" name="Group 7">
            <a:extLst>
              <a:ext uri="{FF2B5EF4-FFF2-40B4-BE49-F238E27FC236}">
                <a16:creationId xmlns:a16="http://schemas.microsoft.com/office/drawing/2014/main" id="{368D08E8-1944-2C3D-CA58-EFED0337E5DD}"/>
              </a:ext>
            </a:extLst>
          </p:cNvPr>
          <p:cNvGrpSpPr/>
          <p:nvPr/>
        </p:nvGrpSpPr>
        <p:grpSpPr>
          <a:xfrm>
            <a:off x="16155944" y="2791159"/>
            <a:ext cx="914400" cy="9162661"/>
            <a:chOff x="16057776" y="3184031"/>
            <a:chExt cx="914400" cy="9162661"/>
          </a:xfrm>
        </p:grpSpPr>
        <p:sp>
          <p:nvSpPr>
            <p:cNvPr id="7" name="Rectangle 6">
              <a:extLst>
                <a:ext uri="{FF2B5EF4-FFF2-40B4-BE49-F238E27FC236}">
                  <a16:creationId xmlns:a16="http://schemas.microsoft.com/office/drawing/2014/main" id="{E2202C90-8B8D-AA7C-933E-6D2D9E178B2D}"/>
                </a:ext>
              </a:extLst>
            </p:cNvPr>
            <p:cNvSpPr/>
            <p:nvPr/>
          </p:nvSpPr>
          <p:spPr>
            <a:xfrm>
              <a:off x="16432915" y="3184031"/>
              <a:ext cx="164123" cy="9162661"/>
            </a:xfrm>
            <a:prstGeom prst="rect">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pic>
          <p:nvPicPr>
            <p:cNvPr id="3" name="Graphic 2" descr="Building Brick Wall with solid fill">
              <a:extLst>
                <a:ext uri="{FF2B5EF4-FFF2-40B4-BE49-F238E27FC236}">
                  <a16:creationId xmlns:a16="http://schemas.microsoft.com/office/drawing/2014/main" id="{CDEB91C2-F66A-B9AE-F101-6B4E4FC458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057776" y="6915290"/>
              <a:ext cx="914400" cy="914400"/>
            </a:xfrm>
            <a:prstGeom prst="rect">
              <a:avLst/>
            </a:prstGeom>
          </p:spPr>
        </p:pic>
      </p:grpSp>
      <p:grpSp>
        <p:nvGrpSpPr>
          <p:cNvPr id="9" name="Group 8">
            <a:extLst>
              <a:ext uri="{FF2B5EF4-FFF2-40B4-BE49-F238E27FC236}">
                <a16:creationId xmlns:a16="http://schemas.microsoft.com/office/drawing/2014/main" id="{63C9670A-4433-2333-A847-8B78BD1FE10B}"/>
              </a:ext>
            </a:extLst>
          </p:cNvPr>
          <p:cNvGrpSpPr/>
          <p:nvPr/>
        </p:nvGrpSpPr>
        <p:grpSpPr>
          <a:xfrm>
            <a:off x="11252721" y="10106090"/>
            <a:ext cx="2071397" cy="2593910"/>
            <a:chOff x="17448245" y="3993502"/>
            <a:chExt cx="2071397" cy="2593910"/>
          </a:xfrm>
        </p:grpSpPr>
        <p:pic>
          <p:nvPicPr>
            <p:cNvPr id="14" name="Graphic 13" descr="Web design with solid fill">
              <a:extLst>
                <a:ext uri="{FF2B5EF4-FFF2-40B4-BE49-F238E27FC236}">
                  <a16:creationId xmlns:a16="http://schemas.microsoft.com/office/drawing/2014/main" id="{4574CE6C-0205-3A9C-D863-8BC33E7231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562820" y="4086013"/>
              <a:ext cx="1842243" cy="1842243"/>
            </a:xfrm>
            <a:prstGeom prst="rect">
              <a:avLst/>
            </a:prstGeom>
          </p:spPr>
        </p:pic>
        <p:sp>
          <p:nvSpPr>
            <p:cNvPr id="16" name="Rounded Rectangle 15">
              <a:extLst>
                <a:ext uri="{FF2B5EF4-FFF2-40B4-BE49-F238E27FC236}">
                  <a16:creationId xmlns:a16="http://schemas.microsoft.com/office/drawing/2014/main" id="{BFFE0AC5-22B9-9DCA-1E2E-C1C0367598DF}"/>
                </a:ext>
              </a:extLst>
            </p:cNvPr>
            <p:cNvSpPr/>
            <p:nvPr/>
          </p:nvSpPr>
          <p:spPr>
            <a:xfrm>
              <a:off x="17448245" y="3993502"/>
              <a:ext cx="2071397" cy="2593910"/>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sp>
          <p:nvSpPr>
            <p:cNvPr id="19" name="TextBox 18">
              <a:extLst>
                <a:ext uri="{FF2B5EF4-FFF2-40B4-BE49-F238E27FC236}">
                  <a16:creationId xmlns:a16="http://schemas.microsoft.com/office/drawing/2014/main" id="{A0A51B79-0A50-B1CF-78ED-0B1874BEE187}"/>
                </a:ext>
              </a:extLst>
            </p:cNvPr>
            <p:cNvSpPr txBox="1"/>
            <p:nvPr/>
          </p:nvSpPr>
          <p:spPr>
            <a:xfrm>
              <a:off x="18073576" y="5743590"/>
              <a:ext cx="82073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SaaS</a:t>
              </a:r>
            </a:p>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App</a:t>
              </a:r>
              <a:endParaRPr kumimoji="0" lang="en-US" sz="2400" b="0" i="0" u="none" strike="noStrike" cap="none" spc="0" normalizeH="0" baseline="0">
                <a:ln>
                  <a:noFill/>
                </a:ln>
                <a:solidFill>
                  <a:schemeClr val="accent2"/>
                </a:solidFill>
                <a:effectLst/>
                <a:uFillTx/>
                <a:latin typeface="Graphik"/>
                <a:ea typeface="Graphik"/>
                <a:cs typeface="Graphik"/>
                <a:sym typeface="Graphik"/>
              </a:endParaRPr>
            </a:p>
          </p:txBody>
        </p:sp>
      </p:grpSp>
      <p:cxnSp>
        <p:nvCxnSpPr>
          <p:cNvPr id="12" name="Straight Arrow Connector 11">
            <a:extLst>
              <a:ext uri="{FF2B5EF4-FFF2-40B4-BE49-F238E27FC236}">
                <a16:creationId xmlns:a16="http://schemas.microsoft.com/office/drawing/2014/main" id="{111191D7-4B15-699B-3DA0-3F1032E3DBE3}"/>
              </a:ext>
            </a:extLst>
          </p:cNvPr>
          <p:cNvCxnSpPr>
            <a:cxnSpLocks/>
            <a:endCxn id="16" idx="0"/>
          </p:cNvCxnSpPr>
          <p:nvPr/>
        </p:nvCxnSpPr>
        <p:spPr>
          <a:xfrm flipH="1">
            <a:off x="12288420" y="8896656"/>
            <a:ext cx="451246" cy="1209434"/>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27731" y="6612708"/>
            <a:ext cx="2936163" cy="2936163"/>
          </a:xfrm>
          <a:prstGeom prst="rect">
            <a:avLst/>
          </a:prstGeom>
        </p:spPr>
      </p:pic>
      <p:sp>
        <p:nvSpPr>
          <p:cNvPr id="25" name="TextBox 24">
            <a:extLst>
              <a:ext uri="{FF2B5EF4-FFF2-40B4-BE49-F238E27FC236}">
                <a16:creationId xmlns:a16="http://schemas.microsoft.com/office/drawing/2014/main" id="{D7A856A3-7CD0-B08F-A37D-3E395B9727AE}"/>
              </a:ext>
            </a:extLst>
          </p:cNvPr>
          <p:cNvSpPr txBox="1"/>
          <p:nvPr/>
        </p:nvSpPr>
        <p:spPr>
          <a:xfrm>
            <a:off x="11366050" y="6260091"/>
            <a:ext cx="39161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solidFill>
                  <a:srgbClr val="FFFFFF"/>
                </a:solidFill>
              </a:rPr>
              <a:t>U: </a:t>
            </a:r>
            <a:r>
              <a:rPr lang="en-US" err="1">
                <a:solidFill>
                  <a:srgbClr val="FFFFFF"/>
                </a:solidFill>
              </a:rPr>
              <a:t>jane.doe@contoso.com</a:t>
            </a:r>
            <a:endParaRPr lang="en-US">
              <a:solidFill>
                <a:srgbClr val="FFFFFF"/>
              </a:solidFill>
            </a:endParaRPr>
          </a:p>
          <a:p>
            <a:pPr marL="0" marR="0" indent="0" algn="l"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FFFFFF"/>
                </a:solidFill>
                <a:effectLst/>
                <a:uFillTx/>
                <a:latin typeface="Graphik"/>
                <a:ea typeface="Graphik"/>
                <a:cs typeface="Graphik"/>
                <a:sym typeface="Graphik"/>
              </a:rPr>
              <a:t>P: Summer2022!</a:t>
            </a:r>
          </a:p>
        </p:txBody>
      </p:sp>
      <p:sp>
        <p:nvSpPr>
          <p:cNvPr id="29" name="Multiply 28">
            <a:extLst>
              <a:ext uri="{FF2B5EF4-FFF2-40B4-BE49-F238E27FC236}">
                <a16:creationId xmlns:a16="http://schemas.microsoft.com/office/drawing/2014/main" id="{954A057B-870F-E0DD-BAA1-203833FC49A7}"/>
              </a:ext>
            </a:extLst>
          </p:cNvPr>
          <p:cNvSpPr/>
          <p:nvPr/>
        </p:nvSpPr>
        <p:spPr>
          <a:xfrm>
            <a:off x="15908281" y="7581921"/>
            <a:ext cx="1245604" cy="1314735"/>
          </a:xfrm>
          <a:prstGeom prst="mathMultiply">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sp>
        <p:nvSpPr>
          <p:cNvPr id="30" name="Multiply 29">
            <a:extLst>
              <a:ext uri="{FF2B5EF4-FFF2-40B4-BE49-F238E27FC236}">
                <a16:creationId xmlns:a16="http://schemas.microsoft.com/office/drawing/2014/main" id="{431F8163-A52B-9DE9-A75B-C61BA99E2FEF}"/>
              </a:ext>
            </a:extLst>
          </p:cNvPr>
          <p:cNvSpPr/>
          <p:nvPr/>
        </p:nvSpPr>
        <p:spPr>
          <a:xfrm>
            <a:off x="11764859" y="9348574"/>
            <a:ext cx="1245604" cy="1314735"/>
          </a:xfrm>
          <a:prstGeom prst="mathMultiply">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grpSp>
        <p:nvGrpSpPr>
          <p:cNvPr id="2" name="Group 1">
            <a:extLst>
              <a:ext uri="{FF2B5EF4-FFF2-40B4-BE49-F238E27FC236}">
                <a16:creationId xmlns:a16="http://schemas.microsoft.com/office/drawing/2014/main" id="{AEDF169B-187D-CB4B-B2E9-12A05808F78D}"/>
              </a:ext>
            </a:extLst>
          </p:cNvPr>
          <p:cNvGrpSpPr>
            <a:grpSpLocks noChangeAspect="1"/>
          </p:cNvGrpSpPr>
          <p:nvPr/>
        </p:nvGrpSpPr>
        <p:grpSpPr>
          <a:xfrm>
            <a:off x="18684541" y="10530689"/>
            <a:ext cx="1834506" cy="1178065"/>
            <a:chOff x="1840648" y="4818296"/>
            <a:chExt cx="966162" cy="691914"/>
          </a:xfrm>
        </p:grpSpPr>
        <p:sp>
          <p:nvSpPr>
            <p:cNvPr id="5" name="Freeform 133">
              <a:extLst>
                <a:ext uri="{FF2B5EF4-FFF2-40B4-BE49-F238E27FC236}">
                  <a16:creationId xmlns:a16="http://schemas.microsoft.com/office/drawing/2014/main" id="{DF5C48C3-2FBF-5112-F17D-040AD56023FA}"/>
                </a:ext>
              </a:extLst>
            </p:cNvPr>
            <p:cNvSpPr>
              <a:spLocks noChangeAspect="1"/>
            </p:cNvSpPr>
            <p:nvPr/>
          </p:nvSpPr>
          <p:spPr bwMode="auto">
            <a:xfrm>
              <a:off x="1840648"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6" name="Freeform 134">
              <a:extLst>
                <a:ext uri="{FF2B5EF4-FFF2-40B4-BE49-F238E27FC236}">
                  <a16:creationId xmlns:a16="http://schemas.microsoft.com/office/drawing/2014/main" id="{B1D30C2A-A037-4AC0-8E91-D18E4FC23EE2}"/>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D9D9D9"/>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F83FD534-D123-D063-6AF0-3A9957F5AC43}"/>
                </a:ext>
              </a:extLst>
            </p:cNvPr>
            <p:cNvSpPr>
              <a:spLocks noChangeAspect="1" noChangeArrowheads="1"/>
            </p:cNvSpPr>
            <p:nvPr/>
          </p:nvSpPr>
          <p:spPr bwMode="auto">
            <a:xfrm>
              <a:off x="2201709" y="4985896"/>
              <a:ext cx="91441" cy="91439"/>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694AD640-23D6-69A2-843C-6C6298D2C76A}"/>
                </a:ext>
              </a:extLst>
            </p:cNvPr>
            <p:cNvSpPr>
              <a:spLocks noChangeAspect="1" noChangeArrowheads="1"/>
            </p:cNvSpPr>
            <p:nvPr/>
          </p:nvSpPr>
          <p:spPr bwMode="auto">
            <a:xfrm flipH="1">
              <a:off x="2351276" y="4985914"/>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62808E7C-AD72-7C99-A487-EBDD4C9DD12B}"/>
                </a:ext>
              </a:extLst>
            </p:cNvPr>
            <p:cNvSpPr>
              <a:spLocks noChangeAspect="1" noChangeArrowheads="1"/>
            </p:cNvSpPr>
            <p:nvPr/>
          </p:nvSpPr>
          <p:spPr bwMode="auto">
            <a:xfrm>
              <a:off x="2201709" y="531709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48FCBECA-48E2-6FC2-C52A-4B1717356485}"/>
                </a:ext>
              </a:extLst>
            </p:cNvPr>
            <p:cNvSpPr>
              <a:spLocks noChangeAspect="1" noChangeArrowheads="1"/>
            </p:cNvSpPr>
            <p:nvPr/>
          </p:nvSpPr>
          <p:spPr bwMode="auto">
            <a:xfrm flipH="1">
              <a:off x="2351276" y="5317110"/>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45A1E910-DBDD-955D-3E30-805890D02590}"/>
                </a:ext>
              </a:extLst>
            </p:cNvPr>
            <p:cNvSpPr>
              <a:spLocks noChangeAspect="1" noChangeArrowheads="1"/>
            </p:cNvSpPr>
            <p:nvPr/>
          </p:nvSpPr>
          <p:spPr bwMode="auto">
            <a:xfrm flipH="1">
              <a:off x="2477440"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EFB73179-935B-9A5C-A8B8-AE462B167DC5}"/>
                </a:ext>
              </a:extLst>
            </p:cNvPr>
            <p:cNvSpPr>
              <a:spLocks noChangeAspect="1" noChangeArrowheads="1"/>
            </p:cNvSpPr>
            <p:nvPr/>
          </p:nvSpPr>
          <p:spPr bwMode="auto">
            <a:xfrm>
              <a:off x="2077441"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86CEEC0F-AFD7-E199-E2D5-5BA1C41F17B9}"/>
                </a:ext>
              </a:extLst>
            </p:cNvPr>
            <p:cNvSpPr>
              <a:spLocks noChangeAspect="1" noChangeArrowheads="1"/>
            </p:cNvSpPr>
            <p:nvPr/>
          </p:nvSpPr>
          <p:spPr bwMode="auto">
            <a:xfrm flipH="1">
              <a:off x="2603604"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82B0C5DF-09E3-EB51-0D49-FCC67D5BB668}"/>
                </a:ext>
              </a:extLst>
            </p:cNvPr>
            <p:cNvSpPr>
              <a:spLocks noChangeAspect="1" noChangeArrowheads="1"/>
            </p:cNvSpPr>
            <p:nvPr/>
          </p:nvSpPr>
          <p:spPr bwMode="auto">
            <a:xfrm flipH="1">
              <a:off x="1953173"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33" name="Arc 32">
              <a:extLst>
                <a:ext uri="{FF2B5EF4-FFF2-40B4-BE49-F238E27FC236}">
                  <a16:creationId xmlns:a16="http://schemas.microsoft.com/office/drawing/2014/main" id="{4E52425F-F2BC-608B-7289-473AD489A2A1}"/>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34" name="Arc 33">
              <a:extLst>
                <a:ext uri="{FF2B5EF4-FFF2-40B4-BE49-F238E27FC236}">
                  <a16:creationId xmlns:a16="http://schemas.microsoft.com/office/drawing/2014/main" id="{6A48F7B4-0B63-2858-66CE-CA99AE524D0F}"/>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35" name="Arc 34">
              <a:extLst>
                <a:ext uri="{FF2B5EF4-FFF2-40B4-BE49-F238E27FC236}">
                  <a16:creationId xmlns:a16="http://schemas.microsoft.com/office/drawing/2014/main" id="{31873BD3-6BE7-9DCC-D0E2-4983C3F0B816}"/>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6" name="Straight Connector 35">
              <a:extLst>
                <a:ext uri="{FF2B5EF4-FFF2-40B4-BE49-F238E27FC236}">
                  <a16:creationId xmlns:a16="http://schemas.microsoft.com/office/drawing/2014/main" id="{C3675462-314D-26F5-8577-0D009CBD31EA}"/>
                </a:ext>
              </a:extLst>
            </p:cNvPr>
            <p:cNvCxnSpPr>
              <a:stCxn id="15" idx="4"/>
              <a:endCxn id="24" idx="0"/>
            </p:cNvCxnSpPr>
            <p:nvPr/>
          </p:nvCxnSpPr>
          <p:spPr>
            <a:xfrm>
              <a:off x="2247429" y="5077336"/>
              <a:ext cx="0" cy="239756"/>
            </a:xfrm>
            <a:prstGeom prst="line">
              <a:avLst/>
            </a:prstGeom>
            <a:noFill/>
            <a:ln w="9525" cap="flat" cmpd="sng" algn="ctr">
              <a:solidFill>
                <a:srgbClr val="0070C0"/>
              </a:solidFill>
              <a:prstDash val="solid"/>
            </a:ln>
            <a:effectLst/>
          </p:spPr>
        </p:cxnSp>
        <p:sp>
          <p:nvSpPr>
            <p:cNvPr id="37" name="Oval 36">
              <a:extLst>
                <a:ext uri="{FF2B5EF4-FFF2-40B4-BE49-F238E27FC236}">
                  <a16:creationId xmlns:a16="http://schemas.microsoft.com/office/drawing/2014/main" id="{49EE6511-B89F-446F-7E84-D3CADD1BE4C8}"/>
                </a:ext>
              </a:extLst>
            </p:cNvPr>
            <p:cNvSpPr>
              <a:spLocks noChangeAspect="1" noChangeArrowheads="1"/>
            </p:cNvSpPr>
            <p:nvPr/>
          </p:nvSpPr>
          <p:spPr bwMode="auto">
            <a:xfrm>
              <a:off x="2201709" y="513992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8" name="Straight Connector 37">
              <a:extLst>
                <a:ext uri="{FF2B5EF4-FFF2-40B4-BE49-F238E27FC236}">
                  <a16:creationId xmlns:a16="http://schemas.microsoft.com/office/drawing/2014/main" id="{A5CB1134-9D6A-F9F8-BFFF-335044B14FDE}"/>
                </a:ext>
              </a:extLst>
            </p:cNvPr>
            <p:cNvCxnSpPr>
              <a:stCxn id="20" idx="4"/>
              <a:endCxn id="26" idx="0"/>
            </p:cNvCxnSpPr>
            <p:nvPr/>
          </p:nvCxnSpPr>
          <p:spPr>
            <a:xfrm>
              <a:off x="2396995" y="5077352"/>
              <a:ext cx="0" cy="239756"/>
            </a:xfrm>
            <a:prstGeom prst="line">
              <a:avLst/>
            </a:prstGeom>
            <a:noFill/>
            <a:ln w="9525" cap="flat" cmpd="sng" algn="ctr">
              <a:solidFill>
                <a:srgbClr val="0070C0"/>
              </a:solidFill>
              <a:prstDash val="solid"/>
            </a:ln>
            <a:effectLst/>
          </p:spPr>
        </p:cxnSp>
        <p:sp>
          <p:nvSpPr>
            <p:cNvPr id="39" name="Oval 38">
              <a:extLst>
                <a:ext uri="{FF2B5EF4-FFF2-40B4-BE49-F238E27FC236}">
                  <a16:creationId xmlns:a16="http://schemas.microsoft.com/office/drawing/2014/main" id="{481EF70A-CAF5-A564-D196-586AF6A6666C}"/>
                </a:ext>
              </a:extLst>
            </p:cNvPr>
            <p:cNvSpPr>
              <a:spLocks noChangeAspect="1" noChangeArrowheads="1"/>
            </p:cNvSpPr>
            <p:nvPr/>
          </p:nvSpPr>
          <p:spPr bwMode="auto">
            <a:xfrm flipH="1">
              <a:off x="2351275" y="5139945"/>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40" name="Straight Connector 39">
              <a:extLst>
                <a:ext uri="{FF2B5EF4-FFF2-40B4-BE49-F238E27FC236}">
                  <a16:creationId xmlns:a16="http://schemas.microsoft.com/office/drawing/2014/main" id="{E6166C3D-CAA0-5403-54B9-E1472366D73F}"/>
                </a:ext>
              </a:extLst>
            </p:cNvPr>
            <p:cNvCxnSpPr>
              <a:stCxn id="20" idx="3"/>
              <a:endCxn id="31" idx="7"/>
            </p:cNvCxnSpPr>
            <p:nvPr/>
          </p:nvCxnSpPr>
          <p:spPr>
            <a:xfrm>
              <a:off x="2429325" y="5063963"/>
              <a:ext cx="187670" cy="227227"/>
            </a:xfrm>
            <a:prstGeom prst="line">
              <a:avLst/>
            </a:prstGeom>
            <a:noFill/>
            <a:ln w="9525" cap="flat" cmpd="sng" algn="ctr">
              <a:solidFill>
                <a:srgbClr val="0070C0"/>
              </a:solidFill>
              <a:prstDash val="solid"/>
            </a:ln>
            <a:effectLst/>
          </p:spPr>
        </p:cxnSp>
        <p:sp>
          <p:nvSpPr>
            <p:cNvPr id="41" name="Oval 40">
              <a:extLst>
                <a:ext uri="{FF2B5EF4-FFF2-40B4-BE49-F238E27FC236}">
                  <a16:creationId xmlns:a16="http://schemas.microsoft.com/office/drawing/2014/main" id="{3186E524-DF66-2617-9D84-09F3E3F11C5D}"/>
                </a:ext>
              </a:extLst>
            </p:cNvPr>
            <p:cNvSpPr>
              <a:spLocks noChangeAspect="1" noChangeArrowheads="1"/>
            </p:cNvSpPr>
            <p:nvPr/>
          </p:nvSpPr>
          <p:spPr bwMode="auto">
            <a:xfrm flipH="1">
              <a:off x="2477440" y="513185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42" name="Straight Connector 41">
              <a:extLst>
                <a:ext uri="{FF2B5EF4-FFF2-40B4-BE49-F238E27FC236}">
                  <a16:creationId xmlns:a16="http://schemas.microsoft.com/office/drawing/2014/main" id="{1D829358-8B01-583D-A7EC-481BE1B3D711}"/>
                </a:ext>
              </a:extLst>
            </p:cNvPr>
            <p:cNvCxnSpPr>
              <a:stCxn id="15" idx="3"/>
              <a:endCxn id="32" idx="1"/>
            </p:cNvCxnSpPr>
            <p:nvPr/>
          </p:nvCxnSpPr>
          <p:spPr>
            <a:xfrm flipH="1">
              <a:off x="2031222" y="5063945"/>
              <a:ext cx="183878" cy="227245"/>
            </a:xfrm>
            <a:prstGeom prst="line">
              <a:avLst/>
            </a:prstGeom>
            <a:noFill/>
            <a:ln w="9525" cap="flat" cmpd="sng" algn="ctr">
              <a:solidFill>
                <a:srgbClr val="0070C0"/>
              </a:solidFill>
              <a:prstDash val="solid"/>
            </a:ln>
            <a:effectLst/>
          </p:spPr>
        </p:cxnSp>
        <p:sp>
          <p:nvSpPr>
            <p:cNvPr id="43" name="Oval 42">
              <a:extLst>
                <a:ext uri="{FF2B5EF4-FFF2-40B4-BE49-F238E27FC236}">
                  <a16:creationId xmlns:a16="http://schemas.microsoft.com/office/drawing/2014/main" id="{791CB6C2-624A-3651-38B6-594A2C5D67C4}"/>
                </a:ext>
              </a:extLst>
            </p:cNvPr>
            <p:cNvSpPr>
              <a:spLocks noChangeAspect="1" noChangeArrowheads="1"/>
            </p:cNvSpPr>
            <p:nvPr/>
          </p:nvSpPr>
          <p:spPr bwMode="auto">
            <a:xfrm>
              <a:off x="2082174" y="5131848"/>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267CB8C-4177-189A-743A-3F6E39336814}"/>
                </a:ext>
              </a:extLst>
            </p:cNvPr>
            <p:cNvCxnSpPr>
              <a:stCxn id="37" idx="3"/>
              <a:endCxn id="28" idx="7"/>
            </p:cNvCxnSpPr>
            <p:nvPr/>
          </p:nvCxnSpPr>
          <p:spPr>
            <a:xfrm flipH="1">
              <a:off x="2155491" y="5217976"/>
              <a:ext cx="59609" cy="88697"/>
            </a:xfrm>
            <a:prstGeom prst="line">
              <a:avLst/>
            </a:prstGeom>
            <a:noFill/>
            <a:ln w="9525" cap="flat" cmpd="sng" algn="ctr">
              <a:solidFill>
                <a:srgbClr val="0070C0"/>
              </a:solidFill>
              <a:prstDash val="solid"/>
            </a:ln>
            <a:effectLst/>
          </p:spPr>
        </p:cxnSp>
        <p:cxnSp>
          <p:nvCxnSpPr>
            <p:cNvPr id="45" name="Straight Connector 44">
              <a:extLst>
                <a:ext uri="{FF2B5EF4-FFF2-40B4-BE49-F238E27FC236}">
                  <a16:creationId xmlns:a16="http://schemas.microsoft.com/office/drawing/2014/main" id="{AA55D53A-A353-52A8-6235-0CFDBF8102DD}"/>
                </a:ext>
              </a:extLst>
            </p:cNvPr>
            <p:cNvCxnSpPr>
              <a:stCxn id="39" idx="3"/>
              <a:endCxn id="27" idx="7"/>
            </p:cNvCxnSpPr>
            <p:nvPr/>
          </p:nvCxnSpPr>
          <p:spPr>
            <a:xfrm>
              <a:off x="2429325" y="5217994"/>
              <a:ext cx="61506" cy="88679"/>
            </a:xfrm>
            <a:prstGeom prst="line">
              <a:avLst/>
            </a:prstGeom>
            <a:noFill/>
            <a:ln w="9525" cap="flat" cmpd="sng" algn="ctr">
              <a:solidFill>
                <a:srgbClr val="0070C0"/>
              </a:solidFill>
              <a:prstDash val="solid"/>
            </a:ln>
            <a:effectLst/>
          </p:spPr>
        </p:cxnSp>
      </p:grpSp>
      <p:sp>
        <p:nvSpPr>
          <p:cNvPr id="47" name="TextBox 46">
            <a:extLst>
              <a:ext uri="{FF2B5EF4-FFF2-40B4-BE49-F238E27FC236}">
                <a16:creationId xmlns:a16="http://schemas.microsoft.com/office/drawing/2014/main" id="{4B13BBDC-18DD-C7F1-DCD0-C87E64828089}"/>
              </a:ext>
            </a:extLst>
          </p:cNvPr>
          <p:cNvSpPr txBox="1"/>
          <p:nvPr/>
        </p:nvSpPr>
        <p:spPr>
          <a:xfrm>
            <a:off x="18441425" y="11870578"/>
            <a:ext cx="242534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chemeClr val="tx2"/>
                </a:solidFill>
                <a:effectLst/>
                <a:uFillTx/>
                <a:latin typeface="Graphik"/>
                <a:ea typeface="Graphik"/>
                <a:cs typeface="Graphik"/>
                <a:sym typeface="Graphik"/>
              </a:rPr>
              <a:t>Active Directory</a:t>
            </a:r>
          </a:p>
        </p:txBody>
      </p:sp>
    </p:spTree>
    <p:extLst>
      <p:ext uri="{BB962C8B-B14F-4D97-AF65-F5344CB8AC3E}">
        <p14:creationId xmlns:p14="http://schemas.microsoft.com/office/powerpoint/2010/main" val="38953109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xit" presetSubtype="0" fill="hold" nodeType="withEffect">
                                  <p:stCondLst>
                                    <p:cond delay="0"/>
                                  </p:stCondLst>
                                  <p:childTnLst>
                                    <p:animEffect transition="out" filter="fade">
                                      <p:cBhvr>
                                        <p:cTn id="20" dur="500"/>
                                        <p:tgtEl>
                                          <p:spTgt spid="23"/>
                                        </p:tgtEl>
                                      </p:cBhvr>
                                    </p:animEffect>
                                    <p:set>
                                      <p:cBhvr>
                                        <p:cTn id="21" dur="1" fill="hold">
                                          <p:stCondLst>
                                            <p:cond delay="499"/>
                                          </p:stCondLst>
                                        </p:cTn>
                                        <p:tgtEl>
                                          <p:spTgt spid="2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500"/>
                                        <p:tgtEl>
                                          <p:spTgt spid="4">
                                            <p:txEl>
                                              <p:pRg st="5" end="5"/>
                                            </p:txEl>
                                          </p:spTgt>
                                        </p:tgtEl>
                                      </p:cBhvr>
                                    </p:animEffect>
                                  </p:childTnLst>
                                </p:cTn>
                              </p:par>
                            </p:childTnLst>
                          </p:cTn>
                        </p:par>
                        <p:par>
                          <p:cTn id="40" fill="hold">
                            <p:stCondLst>
                              <p:cond delay="500"/>
                            </p:stCondLst>
                            <p:childTnLst>
                              <p:par>
                                <p:cTn id="41" presetID="0" presetClass="path" presetSubtype="0" accel="50000" decel="50000" fill="hold" grpId="1" nodeType="afterEffect">
                                  <p:stCondLst>
                                    <p:cond delay="0"/>
                                  </p:stCondLst>
                                  <p:childTnLst>
                                    <p:animMotion origin="layout" path="M 7.29167E-7 2.96296E-6 C 0.05853 0.04583 0.11719 0.09166 0.13151 0.11354 " pathEditMode="relative" rAng="0" ptsTypes="AA">
                                      <p:cBhvr>
                                        <p:cTn id="42" dur="2000" fill="hold"/>
                                        <p:tgtEl>
                                          <p:spTgt spid="25"/>
                                        </p:tgtEl>
                                        <p:attrNameLst>
                                          <p:attrName>ppt_x</p:attrName>
                                          <p:attrName>ppt_y</p:attrName>
                                        </p:attrNameLst>
                                      </p:cBhvr>
                                      <p:rCtr x="6576" y="5671"/>
                                    </p:animMotion>
                                  </p:childTnLst>
                                </p:cTn>
                              </p:par>
                            </p:childTnLst>
                          </p:cTn>
                        </p:par>
                        <p:par>
                          <p:cTn id="43" fill="hold">
                            <p:stCondLst>
                              <p:cond delay="2500"/>
                            </p:stCondLst>
                            <p:childTnLst>
                              <p:par>
                                <p:cTn id="44" presetID="49" presetClass="entr" presetSubtype="0" decel="10000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p:cTn id="46" dur="500" fill="hold"/>
                                        <p:tgtEl>
                                          <p:spTgt spid="29"/>
                                        </p:tgtEl>
                                        <p:attrNameLst>
                                          <p:attrName>ppt_w</p:attrName>
                                        </p:attrNameLst>
                                      </p:cBhvr>
                                      <p:tavLst>
                                        <p:tav tm="0">
                                          <p:val>
                                            <p:fltVal val="0"/>
                                          </p:val>
                                        </p:tav>
                                        <p:tav tm="100000">
                                          <p:val>
                                            <p:strVal val="#ppt_w"/>
                                          </p:val>
                                        </p:tav>
                                      </p:tavLst>
                                    </p:anim>
                                    <p:anim calcmode="lin" valueType="num">
                                      <p:cBhvr>
                                        <p:cTn id="47" dur="500" fill="hold"/>
                                        <p:tgtEl>
                                          <p:spTgt spid="29"/>
                                        </p:tgtEl>
                                        <p:attrNameLst>
                                          <p:attrName>ppt_h</p:attrName>
                                        </p:attrNameLst>
                                      </p:cBhvr>
                                      <p:tavLst>
                                        <p:tav tm="0">
                                          <p:val>
                                            <p:fltVal val="0"/>
                                          </p:val>
                                        </p:tav>
                                        <p:tav tm="100000">
                                          <p:val>
                                            <p:strVal val="#ppt_h"/>
                                          </p:val>
                                        </p:tav>
                                      </p:tavLst>
                                    </p:anim>
                                    <p:anim calcmode="lin" valueType="num">
                                      <p:cBhvr>
                                        <p:cTn id="48" dur="500" fill="hold"/>
                                        <p:tgtEl>
                                          <p:spTgt spid="29"/>
                                        </p:tgtEl>
                                        <p:attrNameLst>
                                          <p:attrName>style.rotation</p:attrName>
                                        </p:attrNameLst>
                                      </p:cBhvr>
                                      <p:tavLst>
                                        <p:tav tm="0">
                                          <p:val>
                                            <p:fltVal val="360"/>
                                          </p:val>
                                        </p:tav>
                                        <p:tav tm="100000">
                                          <p:val>
                                            <p:fltVal val="0"/>
                                          </p:val>
                                        </p:tav>
                                      </p:tavLst>
                                    </p:anim>
                                    <p:animEffect transition="in" filter="fade">
                                      <p:cBhvr>
                                        <p:cTn id="49" dur="500"/>
                                        <p:tgtEl>
                                          <p:spTgt spid="29"/>
                                        </p:tgtEl>
                                      </p:cBhvr>
                                    </p:animEffect>
                                  </p:childTnLst>
                                </p:cTn>
                              </p:par>
                            </p:childTnLst>
                          </p:cTn>
                        </p:par>
                        <p:par>
                          <p:cTn id="50" fill="hold">
                            <p:stCondLst>
                              <p:cond delay="3000"/>
                            </p:stCondLst>
                            <p:childTnLst>
                              <p:par>
                                <p:cTn id="51" presetID="10" presetClass="exit" presetSubtype="0" fill="hold" grpId="2" nodeType="afterEffect">
                                  <p:stCondLst>
                                    <p:cond delay="0"/>
                                  </p:stCondLst>
                                  <p:childTnLst>
                                    <p:animEffect transition="out" filter="fade">
                                      <p:cBhvr>
                                        <p:cTn id="52" dur="500"/>
                                        <p:tgtEl>
                                          <p:spTgt spid="25"/>
                                        </p:tgtEl>
                                      </p:cBhvr>
                                    </p:animEffect>
                                    <p:set>
                                      <p:cBhvr>
                                        <p:cTn id="53" dur="1" fill="hold">
                                          <p:stCondLst>
                                            <p:cond delay="499"/>
                                          </p:stCondLst>
                                        </p:cTn>
                                        <p:tgtEl>
                                          <p:spTgt spid="2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6" end="6"/>
                                            </p:txEl>
                                          </p:spTgt>
                                        </p:tgtEl>
                                        <p:attrNameLst>
                                          <p:attrName>style.visibility</p:attrName>
                                        </p:attrNameLst>
                                      </p:cBhvr>
                                      <p:to>
                                        <p:strVal val="visible"/>
                                      </p:to>
                                    </p:set>
                                    <p:animEffect transition="in" filter="fade">
                                      <p:cBhvr>
                                        <p:cTn id="58" dur="500"/>
                                        <p:tgtEl>
                                          <p:spTgt spid="4">
                                            <p:txEl>
                                              <p:pRg st="6" end="6"/>
                                            </p:txEl>
                                          </p:spTgt>
                                        </p:tgtEl>
                                      </p:cBhvr>
                                    </p:animEffect>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up)">
                                      <p:cBhvr>
                                        <p:cTn id="62" dur="500"/>
                                        <p:tgtEl>
                                          <p:spTgt spid="12"/>
                                        </p:tgtEl>
                                      </p:cBhvr>
                                    </p:animEffect>
                                  </p:childTnLst>
                                </p:cTn>
                              </p:par>
                            </p:childTnLst>
                          </p:cTn>
                        </p:par>
                        <p:par>
                          <p:cTn id="63" fill="hold">
                            <p:stCondLst>
                              <p:cond delay="1000"/>
                            </p:stCondLst>
                            <p:childTnLst>
                              <p:par>
                                <p:cTn id="64" presetID="49" presetClass="entr" presetSubtype="0" decel="100000"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p:cTn id="66" dur="500" fill="hold"/>
                                        <p:tgtEl>
                                          <p:spTgt spid="30"/>
                                        </p:tgtEl>
                                        <p:attrNameLst>
                                          <p:attrName>ppt_w</p:attrName>
                                        </p:attrNameLst>
                                      </p:cBhvr>
                                      <p:tavLst>
                                        <p:tav tm="0">
                                          <p:val>
                                            <p:fltVal val="0"/>
                                          </p:val>
                                        </p:tav>
                                        <p:tav tm="100000">
                                          <p:val>
                                            <p:strVal val="#ppt_w"/>
                                          </p:val>
                                        </p:tav>
                                      </p:tavLst>
                                    </p:anim>
                                    <p:anim calcmode="lin" valueType="num">
                                      <p:cBhvr>
                                        <p:cTn id="67" dur="500" fill="hold"/>
                                        <p:tgtEl>
                                          <p:spTgt spid="30"/>
                                        </p:tgtEl>
                                        <p:attrNameLst>
                                          <p:attrName>ppt_h</p:attrName>
                                        </p:attrNameLst>
                                      </p:cBhvr>
                                      <p:tavLst>
                                        <p:tav tm="0">
                                          <p:val>
                                            <p:fltVal val="0"/>
                                          </p:val>
                                        </p:tav>
                                        <p:tav tm="100000">
                                          <p:val>
                                            <p:strVal val="#ppt_h"/>
                                          </p:val>
                                        </p:tav>
                                      </p:tavLst>
                                    </p:anim>
                                    <p:anim calcmode="lin" valueType="num">
                                      <p:cBhvr>
                                        <p:cTn id="68" dur="500" fill="hold"/>
                                        <p:tgtEl>
                                          <p:spTgt spid="30"/>
                                        </p:tgtEl>
                                        <p:attrNameLst>
                                          <p:attrName>style.rotation</p:attrName>
                                        </p:attrNameLst>
                                      </p:cBhvr>
                                      <p:tavLst>
                                        <p:tav tm="0">
                                          <p:val>
                                            <p:fltVal val="360"/>
                                          </p:val>
                                        </p:tav>
                                        <p:tav tm="100000">
                                          <p:val>
                                            <p:fltVal val="0"/>
                                          </p:val>
                                        </p:tav>
                                      </p:tavLst>
                                    </p:anim>
                                    <p:animEffect transition="in" filter="fade">
                                      <p:cBhvr>
                                        <p:cTn id="6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5" grpId="2"/>
      <p:bldP spid="29" grpId="0" animBg="1"/>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7C0848-DDFD-51BC-4CB9-2E3BFCF77F30}"/>
              </a:ext>
            </a:extLst>
          </p:cNvPr>
          <p:cNvSpPr>
            <a:spLocks noGrp="1"/>
          </p:cNvSpPr>
          <p:nvPr>
            <p:ph type="title"/>
          </p:nvPr>
        </p:nvSpPr>
        <p:spPr>
          <a:xfrm>
            <a:off x="1270000" y="322729"/>
            <a:ext cx="9652000" cy="2259105"/>
          </a:xfrm>
        </p:spPr>
        <p:txBody>
          <a:bodyPr>
            <a:noAutofit/>
          </a:bodyPr>
          <a:lstStyle/>
          <a:p>
            <a:r>
              <a:rPr lang="en-US" sz="5400"/>
              <a:t>Recommendation 3: SSO – Modernize w/ Modern Auth</a:t>
            </a:r>
          </a:p>
        </p:txBody>
      </p:sp>
      <p:sp>
        <p:nvSpPr>
          <p:cNvPr id="4" name="Text Placeholder 3">
            <a:extLst>
              <a:ext uri="{FF2B5EF4-FFF2-40B4-BE49-F238E27FC236}">
                <a16:creationId xmlns:a16="http://schemas.microsoft.com/office/drawing/2014/main" id="{23A6EE2C-7044-3886-1D16-EFC0459522D5}"/>
              </a:ext>
            </a:extLst>
          </p:cNvPr>
          <p:cNvSpPr>
            <a:spLocks noGrp="1"/>
          </p:cNvSpPr>
          <p:nvPr>
            <p:ph type="body" sz="half" idx="1"/>
          </p:nvPr>
        </p:nvSpPr>
        <p:spPr>
          <a:xfrm>
            <a:off x="1270000" y="3030071"/>
            <a:ext cx="9652000" cy="9669929"/>
          </a:xfrm>
        </p:spPr>
        <p:txBody>
          <a:bodyPr>
            <a:normAutofit fontScale="85000" lnSpcReduction="20000"/>
          </a:bodyPr>
          <a:lstStyle/>
          <a:p>
            <a:r>
              <a:rPr lang="en-US"/>
              <a:t>The solution is Modern Auth!</a:t>
            </a:r>
          </a:p>
          <a:p>
            <a:pPr lvl="1"/>
            <a:r>
              <a:rPr lang="en-US"/>
              <a:t>SAML – good</a:t>
            </a:r>
          </a:p>
          <a:p>
            <a:pPr lvl="1"/>
            <a:r>
              <a:rPr lang="en-US"/>
              <a:t>OpenID Connect and OAuth 2 - better!</a:t>
            </a:r>
          </a:p>
          <a:p>
            <a:r>
              <a:rPr lang="en-US"/>
              <a:t>The key advantage of Modern Auth is that it is web-based</a:t>
            </a:r>
          </a:p>
          <a:p>
            <a:pPr lvl="1"/>
            <a:r>
              <a:rPr lang="en-US"/>
              <a:t>The flexibility of web technology gives us many security options:</a:t>
            </a:r>
          </a:p>
          <a:p>
            <a:pPr lvl="2"/>
            <a:r>
              <a:rPr lang="en-US"/>
              <a:t>Challenge for certificates</a:t>
            </a:r>
          </a:p>
          <a:p>
            <a:pPr lvl="2"/>
            <a:r>
              <a:rPr lang="en-US"/>
              <a:t>Many forms of MFA (FIDO, Auth apps, Smartcards, SMS codes, etc.)</a:t>
            </a:r>
          </a:p>
          <a:p>
            <a:pPr lvl="2"/>
            <a:r>
              <a:rPr lang="en-US"/>
              <a:t>Direct traffic through proxied sessions to block downloads</a:t>
            </a:r>
          </a:p>
          <a:p>
            <a:pPr lvl="2"/>
            <a:r>
              <a:rPr lang="en-US"/>
              <a:t>And much more!</a:t>
            </a:r>
          </a:p>
          <a:p>
            <a:endParaRPr lang="en-US"/>
          </a:p>
        </p:txBody>
      </p:sp>
      <p:pic>
        <p:nvPicPr>
          <p:cNvPr id="1026" name="Picture 2" descr="See the source image">
            <a:extLst>
              <a:ext uri="{FF2B5EF4-FFF2-40B4-BE49-F238E27FC236}">
                <a16:creationId xmlns:a16="http://schemas.microsoft.com/office/drawing/2014/main" id="{332E2D04-C0EA-BCE6-B6AA-8E195D8B5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681" y="545726"/>
            <a:ext cx="12235629" cy="80245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A6DDE4A0-60A7-2B42-7532-C6AB5BC15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9811" y="5012018"/>
            <a:ext cx="4588510" cy="81582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740CD7-0D7C-9924-CB52-D7C7F1019EAE}"/>
              </a:ext>
            </a:extLst>
          </p:cNvPr>
          <p:cNvPicPr>
            <a:picLocks noChangeAspect="1"/>
          </p:cNvPicPr>
          <p:nvPr/>
        </p:nvPicPr>
        <p:blipFill>
          <a:blip r:embed="rId4"/>
          <a:stretch>
            <a:fillRect/>
          </a:stretch>
        </p:blipFill>
        <p:spPr>
          <a:xfrm>
            <a:off x="17365715" y="5613774"/>
            <a:ext cx="6426200" cy="7556500"/>
          </a:xfrm>
          <a:prstGeom prst="rect">
            <a:avLst/>
          </a:prstGeom>
        </p:spPr>
      </p:pic>
    </p:spTree>
    <p:extLst>
      <p:ext uri="{BB962C8B-B14F-4D97-AF65-F5344CB8AC3E}">
        <p14:creationId xmlns:p14="http://schemas.microsoft.com/office/powerpoint/2010/main" val="3511188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par>
                                <p:cTn id="12" presetID="10" presetClass="entr" presetSubtype="0" fill="hold" nodeType="withEffect">
                                  <p:stCondLst>
                                    <p:cond delay="50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fade">
                                      <p:cBhvr>
                                        <p:cTn id="42" dur="500"/>
                                        <p:tgtEl>
                                          <p:spTgt spid="1028"/>
                                        </p:tgtEl>
                                      </p:cBhvr>
                                    </p:animEffect>
                                  </p:childTnLst>
                                </p:cTn>
                              </p:par>
                              <p:par>
                                <p:cTn id="43" presetID="10"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DCC5A-E759-B757-4E93-244513509C98}"/>
              </a:ext>
            </a:extLst>
          </p:cNvPr>
          <p:cNvSpPr>
            <a:spLocks noGrp="1"/>
          </p:cNvSpPr>
          <p:nvPr>
            <p:ph type="title"/>
          </p:nvPr>
        </p:nvSpPr>
        <p:spPr/>
        <p:txBody>
          <a:bodyPr>
            <a:normAutofit fontScale="90000"/>
          </a:bodyPr>
          <a:lstStyle/>
          <a:p>
            <a:r>
              <a:rPr lang="en-US" sz="8800"/>
              <a:t>Recommendation 3: SSO – Modernize w/ Modern Auth</a:t>
            </a:r>
            <a:endParaRPr lang="en-US">
              <a:latin typeface="+mj-lt"/>
            </a:endParaRPr>
          </a:p>
        </p:txBody>
      </p:sp>
      <p:sp>
        <p:nvSpPr>
          <p:cNvPr id="216" name="Rectangle 215">
            <a:extLst>
              <a:ext uri="{FF2B5EF4-FFF2-40B4-BE49-F238E27FC236}">
                <a16:creationId xmlns:a16="http://schemas.microsoft.com/office/drawing/2014/main" id="{72FF2547-1A53-D35D-BB23-41972E9F61F1}"/>
              </a:ext>
            </a:extLst>
          </p:cNvPr>
          <p:cNvSpPr/>
          <p:nvPr/>
        </p:nvSpPr>
        <p:spPr bwMode="auto">
          <a:xfrm>
            <a:off x="1170435" y="3003836"/>
            <a:ext cx="22458014" cy="3624060"/>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365760" tIns="182880" rIns="365760" bIns="182880" numCol="1" spcCol="0" rtlCol="0" fromWordArt="0" anchor="t" anchorCtr="0" forceAA="0" compatLnSpc="1">
            <a:prstTxWarp prst="textNoShape">
              <a:avLst/>
            </a:prstTxWarp>
            <a:noAutofit/>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err="1">
              <a:ln>
                <a:noFill/>
              </a:ln>
              <a:solidFill>
                <a:srgbClr val="0078D4">
                  <a:lumMod val="75000"/>
                </a:srgbClr>
              </a:solidFill>
              <a:effectLst/>
              <a:uLnTx/>
              <a:uFillTx/>
              <a:latin typeface="Graphik" panose="020B0503030202060203" pitchFamily="34" charset="77"/>
              <a:ea typeface="+mn-ea"/>
              <a:cs typeface="+mn-cs"/>
            </a:endParaRPr>
          </a:p>
        </p:txBody>
      </p:sp>
      <p:sp>
        <p:nvSpPr>
          <p:cNvPr id="217" name="Rectangle 216">
            <a:extLst>
              <a:ext uri="{FF2B5EF4-FFF2-40B4-BE49-F238E27FC236}">
                <a16:creationId xmlns:a16="http://schemas.microsoft.com/office/drawing/2014/main" id="{49CD95B8-10A1-BB8C-2C8A-13A4795D9A42}"/>
              </a:ext>
            </a:extLst>
          </p:cNvPr>
          <p:cNvSpPr/>
          <p:nvPr/>
        </p:nvSpPr>
        <p:spPr bwMode="auto">
          <a:xfrm>
            <a:off x="5798914" y="3003836"/>
            <a:ext cx="2834640" cy="3624060"/>
          </a:xfrm>
          <a:prstGeom prst="rect">
            <a:avLst/>
          </a:prstGeom>
          <a:solidFill>
            <a:srgbClr val="107C10">
              <a:lumMod val="20000"/>
              <a:lumOff val="80000"/>
              <a:alpha val="50000"/>
            </a:srgbClr>
          </a:solidFill>
          <a:ln w="25400" cap="flat" cmpd="sng" algn="ctr">
            <a:solidFill>
              <a:srgbClr val="737373">
                <a:lumMod val="75000"/>
              </a:srgbClr>
            </a:solidFill>
            <a:prstDash val="sysDash"/>
          </a:ln>
          <a:effectLst/>
        </p:spPr>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marL="0" marR="0" lvl="0" indent="0" defTabSz="18288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737373">
                        <a:lumMod val="75000"/>
                      </a:srgbClr>
                    </a:gs>
                    <a:gs pos="100000">
                      <a:srgbClr val="737373">
                        <a:lumMod val="75000"/>
                      </a:srgbClr>
                    </a:gs>
                  </a:gsLst>
                  <a:lin ang="5400000" scaled="1"/>
                </a:gradFill>
                <a:effectLst/>
                <a:uLnTx/>
                <a:uFillTx/>
                <a:latin typeface="Graphik" panose="020B0503030202060203" pitchFamily="34" charset="77"/>
                <a:ea typeface="+mn-ea"/>
                <a:cs typeface="Segoe UI Semibold" panose="020B0702040204020203" pitchFamily="34" charset="0"/>
              </a:rPr>
              <a:t>Per User/Device</a:t>
            </a:r>
          </a:p>
        </p:txBody>
      </p:sp>
      <p:sp>
        <p:nvSpPr>
          <p:cNvPr id="218" name="Rectangle 217">
            <a:extLst>
              <a:ext uri="{FF2B5EF4-FFF2-40B4-BE49-F238E27FC236}">
                <a16:creationId xmlns:a16="http://schemas.microsoft.com/office/drawing/2014/main" id="{7A260BBF-5DCE-B955-BA0E-CEB20F430477}"/>
              </a:ext>
            </a:extLst>
          </p:cNvPr>
          <p:cNvSpPr/>
          <p:nvPr/>
        </p:nvSpPr>
        <p:spPr bwMode="auto">
          <a:xfrm>
            <a:off x="9887737" y="3000172"/>
            <a:ext cx="9157210" cy="3624060"/>
          </a:xfrm>
          <a:prstGeom prst="rect">
            <a:avLst/>
          </a:prstGeom>
          <a:solidFill>
            <a:srgbClr val="0078D4">
              <a:lumMod val="20000"/>
              <a:lumOff val="80000"/>
              <a:alpha val="34000"/>
            </a:srgbClr>
          </a:solidFill>
          <a:ln w="25400" cap="flat" cmpd="sng" algn="ctr">
            <a:solidFill>
              <a:srgbClr val="1A1A1A"/>
            </a:solidFill>
            <a:prstDash val="sysDot"/>
          </a:ln>
          <a:effectLst/>
        </p:spPr>
        <p:txBody>
          <a:bodyPr rot="0" spcFirstLastPara="0" vertOverflow="overflow" horzOverflow="overflow" vert="horz" wrap="square" lIns="365760" tIns="182880" rIns="365760" bIns="182880" numCol="1" spcCol="0" rtlCol="0" fromWordArt="0" anchor="t" anchorCtr="0" forceAA="0" compatLnSpc="1">
            <a:prstTxWarp prst="textNoShape">
              <a:avLst/>
            </a:prstTxWarp>
            <a:noAutofit/>
          </a:bodyPr>
          <a:lstStyle/>
          <a:p>
            <a:pPr marL="0" marR="0" lvl="0" indent="0" defTabSz="18288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1A1A1A"/>
                    </a:gs>
                    <a:gs pos="100000">
                      <a:srgbClr val="0D0D0D"/>
                    </a:gs>
                  </a:gsLst>
                  <a:lin ang="5400000" scaled="1"/>
                </a:gradFill>
                <a:effectLst/>
                <a:uLnTx/>
                <a:uFillTx/>
                <a:latin typeface="Graphik" panose="020B0503030202060203" pitchFamily="34" charset="77"/>
                <a:ea typeface="+mn-ea"/>
                <a:cs typeface="Segoe UI Semibold" panose="020B0702040204020203" pitchFamily="34" charset="0"/>
              </a:rPr>
              <a:t>Per Application</a:t>
            </a:r>
          </a:p>
        </p:txBody>
      </p:sp>
      <p:cxnSp>
        <p:nvCxnSpPr>
          <p:cNvPr id="220" name="Connector: Elbow 128">
            <a:extLst>
              <a:ext uri="{FF2B5EF4-FFF2-40B4-BE49-F238E27FC236}">
                <a16:creationId xmlns:a16="http://schemas.microsoft.com/office/drawing/2014/main" id="{0C753393-3729-97F5-79FF-45B715A252D5}"/>
              </a:ext>
            </a:extLst>
          </p:cNvPr>
          <p:cNvCxnSpPr>
            <a:cxnSpLocks/>
          </p:cNvCxnSpPr>
          <p:nvPr/>
        </p:nvCxnSpPr>
        <p:spPr>
          <a:xfrm rot="10800000">
            <a:off x="14250122" y="4823300"/>
            <a:ext cx="1463040" cy="517880"/>
          </a:xfrm>
          <a:prstGeom prst="bentConnector3">
            <a:avLst>
              <a:gd name="adj1" fmla="val 50000"/>
            </a:avLst>
          </a:prstGeom>
          <a:noFill/>
          <a:ln w="25400" cap="flat" cmpd="sng" algn="ctr">
            <a:solidFill>
              <a:srgbClr val="1A1A1A"/>
            </a:solidFill>
            <a:prstDash val="solid"/>
            <a:headEnd type="arrow" w="med" len="med"/>
            <a:tailEnd type="none" w="med" len="med"/>
          </a:ln>
          <a:effectLst/>
        </p:spPr>
      </p:cxnSp>
      <p:cxnSp>
        <p:nvCxnSpPr>
          <p:cNvPr id="221" name="Connector: Elbow 125">
            <a:extLst>
              <a:ext uri="{FF2B5EF4-FFF2-40B4-BE49-F238E27FC236}">
                <a16:creationId xmlns:a16="http://schemas.microsoft.com/office/drawing/2014/main" id="{794B6936-7CB3-6780-359C-4EA29CAB9E44}"/>
              </a:ext>
            </a:extLst>
          </p:cNvPr>
          <p:cNvCxnSpPr>
            <a:cxnSpLocks/>
          </p:cNvCxnSpPr>
          <p:nvPr/>
        </p:nvCxnSpPr>
        <p:spPr>
          <a:xfrm rot="10800000" flipV="1">
            <a:off x="14268964" y="4196645"/>
            <a:ext cx="1463040" cy="626654"/>
          </a:xfrm>
          <a:prstGeom prst="bentConnector3">
            <a:avLst>
              <a:gd name="adj1" fmla="val 51220"/>
            </a:avLst>
          </a:prstGeom>
          <a:noFill/>
          <a:ln w="25400" cap="flat" cmpd="sng" algn="ctr">
            <a:solidFill>
              <a:srgbClr val="1A1A1A"/>
            </a:solidFill>
            <a:prstDash val="solid"/>
            <a:headEnd type="arrow" w="med" len="med"/>
            <a:tailEnd type="none" w="med" len="med"/>
          </a:ln>
          <a:effectLst/>
        </p:spPr>
      </p:cxnSp>
      <p:sp>
        <p:nvSpPr>
          <p:cNvPr id="222" name="Speech Bubble: Rectangle 130">
            <a:extLst>
              <a:ext uri="{FF2B5EF4-FFF2-40B4-BE49-F238E27FC236}">
                <a16:creationId xmlns:a16="http://schemas.microsoft.com/office/drawing/2014/main" id="{7C090CF0-7FE6-6124-FCF2-21F5FB7CE2BA}"/>
              </a:ext>
            </a:extLst>
          </p:cNvPr>
          <p:cNvSpPr/>
          <p:nvPr/>
        </p:nvSpPr>
        <p:spPr bwMode="auto">
          <a:xfrm>
            <a:off x="19276802" y="3033057"/>
            <a:ext cx="4248376" cy="3586990"/>
          </a:xfrm>
          <a:prstGeom prst="wedgeRectCallout">
            <a:avLst>
              <a:gd name="adj1" fmla="val -11184"/>
              <a:gd name="adj2" fmla="val 5548"/>
            </a:avLst>
          </a:prstGeom>
          <a:solidFill>
            <a:srgbClr val="FFFFFF"/>
          </a:solidFill>
          <a:ln w="9525" cap="flat" cmpd="sng" algn="ctr">
            <a:noFill/>
            <a:prstDash val="solid"/>
          </a:ln>
          <a:effectLst/>
        </p:spPr>
        <p:txBody>
          <a:bodyPr rot="0" spcFirstLastPara="0" vertOverflow="overflow" horzOverflow="overflow" vert="horz" wrap="square" lIns="182880" tIns="292608" rIns="18288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ts val="1200"/>
              </a:spcAft>
              <a:buClrTx/>
              <a:buSzTx/>
              <a:buFontTx/>
              <a:buNone/>
              <a:tabLst/>
              <a:defRPr/>
            </a:pPr>
            <a:r>
              <a:rPr kumimoji="0" lang="en-US" sz="2800" b="1" i="0"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Semibold" panose="020B0702040204020203" pitchFamily="34" charset="0"/>
              </a:rPr>
              <a:t>Our Goal: Prompt </a:t>
            </a:r>
            <a:r>
              <a:rPr kumimoji="0" lang="en-US" sz="2800" b="1" i="1"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Semibold" panose="020B0702040204020203" pitchFamily="34" charset="0"/>
              </a:rPr>
              <a:t>Once</a:t>
            </a:r>
          </a:p>
          <a:p>
            <a:pPr marL="342900" marR="0" lvl="0" indent="-342900" algn="l" defTabSz="1864944"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1"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Semibold" panose="020B0702040204020203" pitchFamily="34" charset="0"/>
              </a:rPr>
              <a:t>per user</a:t>
            </a:r>
          </a:p>
          <a:p>
            <a:pPr marL="342900" marR="0" lvl="0" indent="-342900" algn="l" defTabSz="1864944"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1"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Semibold" panose="020B0702040204020203" pitchFamily="34" charset="0"/>
              </a:rPr>
              <a:t>per device </a:t>
            </a:r>
          </a:p>
          <a:p>
            <a:pPr marL="342900" marR="0" lvl="0" indent="-342900" algn="l" defTabSz="1864944"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1"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Semibold" panose="020B0702040204020203" pitchFamily="34" charset="0"/>
              </a:rPr>
              <a:t>per password change</a:t>
            </a:r>
          </a:p>
          <a:p>
            <a:pPr marL="0" marR="0" lvl="0" indent="0" algn="l" defTabSz="1864944"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Semibold" panose="020B0702040204020203" pitchFamily="34" charset="0"/>
              </a:rPr>
              <a:t>Don’t bother user unless these change</a:t>
            </a:r>
          </a:p>
        </p:txBody>
      </p:sp>
      <p:cxnSp>
        <p:nvCxnSpPr>
          <p:cNvPr id="223" name="Connector: Elbow 142">
            <a:extLst>
              <a:ext uri="{FF2B5EF4-FFF2-40B4-BE49-F238E27FC236}">
                <a16:creationId xmlns:a16="http://schemas.microsoft.com/office/drawing/2014/main" id="{4BCCC502-76C2-932D-6B5D-A0DA849BE430}"/>
              </a:ext>
            </a:extLst>
          </p:cNvPr>
          <p:cNvCxnSpPr>
            <a:cxnSpLocks/>
          </p:cNvCxnSpPr>
          <p:nvPr/>
        </p:nvCxnSpPr>
        <p:spPr>
          <a:xfrm rot="10800000" flipV="1">
            <a:off x="3461147" y="4285718"/>
            <a:ext cx="3259434" cy="548640"/>
          </a:xfrm>
          <a:prstGeom prst="bentConnector3">
            <a:avLst>
              <a:gd name="adj1" fmla="val 91177"/>
            </a:avLst>
          </a:prstGeom>
          <a:noFill/>
          <a:ln w="25400" cap="flat" cmpd="sng" algn="ctr">
            <a:solidFill>
              <a:srgbClr val="1A1A1A"/>
            </a:solidFill>
            <a:prstDash val="solid"/>
            <a:headEnd type="arrow" w="med" len="med"/>
            <a:tailEnd type="none" w="med" len="med"/>
          </a:ln>
          <a:effectLst/>
        </p:spPr>
      </p:cxnSp>
      <p:grpSp>
        <p:nvGrpSpPr>
          <p:cNvPr id="224" name="Group 223">
            <a:extLst>
              <a:ext uri="{FF2B5EF4-FFF2-40B4-BE49-F238E27FC236}">
                <a16:creationId xmlns:a16="http://schemas.microsoft.com/office/drawing/2014/main" id="{0226D1FC-4AC0-47C2-3650-0FA14F013302}"/>
              </a:ext>
            </a:extLst>
          </p:cNvPr>
          <p:cNvGrpSpPr/>
          <p:nvPr/>
        </p:nvGrpSpPr>
        <p:grpSpPr>
          <a:xfrm>
            <a:off x="4246798" y="3972229"/>
            <a:ext cx="883624" cy="595510"/>
            <a:chOff x="2069032" y="1044961"/>
            <a:chExt cx="243072" cy="163816"/>
          </a:xfrm>
        </p:grpSpPr>
        <p:grpSp>
          <p:nvGrpSpPr>
            <p:cNvPr id="225" name="Group 224">
              <a:extLst>
                <a:ext uri="{FF2B5EF4-FFF2-40B4-BE49-F238E27FC236}">
                  <a16:creationId xmlns:a16="http://schemas.microsoft.com/office/drawing/2014/main" id="{3C79DD83-6F82-1C21-D64F-B9FD7DD25F2C}"/>
                </a:ext>
              </a:extLst>
            </p:cNvPr>
            <p:cNvGrpSpPr/>
            <p:nvPr/>
          </p:nvGrpSpPr>
          <p:grpSpPr>
            <a:xfrm>
              <a:off x="2213429" y="1044961"/>
              <a:ext cx="98675" cy="163816"/>
              <a:chOff x="7084723" y="1610486"/>
              <a:chExt cx="212660" cy="353049"/>
            </a:xfrm>
          </p:grpSpPr>
          <p:sp>
            <p:nvSpPr>
              <p:cNvPr id="239" name="Rectangle 238">
                <a:extLst>
                  <a:ext uri="{FF2B5EF4-FFF2-40B4-BE49-F238E27FC236}">
                    <a16:creationId xmlns:a16="http://schemas.microsoft.com/office/drawing/2014/main" id="{18B55482-B238-84B5-928D-C4AA14B4948B}"/>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hangingPunct="1">
                  <a:lnSpc>
                    <a:spcPct val="90000"/>
                  </a:lnSpc>
                  <a:spcBef>
                    <a:spcPct val="0"/>
                  </a:spcBef>
                  <a:spcAft>
                    <a:spcPct val="0"/>
                  </a:spcAft>
                  <a:defRPr/>
                </a:pPr>
                <a:endParaRPr lang="en-US" sz="48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nvGrpSpPr>
              <p:cNvPr id="240" name="Group 239">
                <a:extLst>
                  <a:ext uri="{FF2B5EF4-FFF2-40B4-BE49-F238E27FC236}">
                    <a16:creationId xmlns:a16="http://schemas.microsoft.com/office/drawing/2014/main" id="{F426C183-9F48-E279-7505-33E193F9FF36}"/>
                  </a:ext>
                </a:extLst>
              </p:cNvPr>
              <p:cNvGrpSpPr/>
              <p:nvPr/>
            </p:nvGrpSpPr>
            <p:grpSpPr>
              <a:xfrm>
                <a:off x="7138556" y="1706457"/>
                <a:ext cx="104198" cy="130248"/>
                <a:chOff x="9444088" y="2885171"/>
                <a:chExt cx="107950" cy="134938"/>
              </a:xfrm>
              <a:solidFill>
                <a:srgbClr val="FFFFFF"/>
              </a:solidFill>
            </p:grpSpPr>
            <p:sp>
              <p:nvSpPr>
                <p:cNvPr id="243" name="Freeform 26">
                  <a:extLst>
                    <a:ext uri="{FF2B5EF4-FFF2-40B4-BE49-F238E27FC236}">
                      <a16:creationId xmlns:a16="http://schemas.microsoft.com/office/drawing/2014/main" id="{EC1859C6-3CDF-A8E9-73C5-76F1A8154E9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44" name="Freeform 27">
                  <a:extLst>
                    <a:ext uri="{FF2B5EF4-FFF2-40B4-BE49-F238E27FC236}">
                      <a16:creationId xmlns:a16="http://schemas.microsoft.com/office/drawing/2014/main" id="{7BEF5C1E-D28E-CB8F-627D-7915DABF0904}"/>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grpSp>
          <p:sp>
            <p:nvSpPr>
              <p:cNvPr id="241" name="CellPhone_E8EA">
                <a:extLst>
                  <a:ext uri="{FF2B5EF4-FFF2-40B4-BE49-F238E27FC236}">
                    <a16:creationId xmlns:a16="http://schemas.microsoft.com/office/drawing/2014/main" id="{489C4331-E5A2-C2EA-3F4E-F84A1080E646}"/>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1800">
                  <a:gradFill>
                    <a:gsLst>
                      <a:gs pos="0">
                        <a:srgbClr val="505050"/>
                      </a:gs>
                      <a:gs pos="100000">
                        <a:srgbClr val="505050"/>
                      </a:gs>
                    </a:gsLst>
                  </a:gradFill>
                  <a:latin typeface="Graphik" panose="020B0503030202060203" pitchFamily="34" charset="77"/>
                  <a:ea typeface="+mn-ea"/>
                  <a:cs typeface="+mn-cs"/>
                </a:endParaRPr>
              </a:p>
            </p:txBody>
          </p:sp>
          <p:cxnSp>
            <p:nvCxnSpPr>
              <p:cNvPr id="242" name="Straight Connector 241">
                <a:extLst>
                  <a:ext uri="{FF2B5EF4-FFF2-40B4-BE49-F238E27FC236}">
                    <a16:creationId xmlns:a16="http://schemas.microsoft.com/office/drawing/2014/main" id="{65FA2FA1-0058-AC84-38F0-B4D6153926AF}"/>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226" name="Group 225">
              <a:extLst>
                <a:ext uri="{FF2B5EF4-FFF2-40B4-BE49-F238E27FC236}">
                  <a16:creationId xmlns:a16="http://schemas.microsoft.com/office/drawing/2014/main" id="{07A96A66-541F-5EA7-A29E-94E29A72EF95}"/>
                </a:ext>
              </a:extLst>
            </p:cNvPr>
            <p:cNvGrpSpPr/>
            <p:nvPr/>
          </p:nvGrpSpPr>
          <p:grpSpPr>
            <a:xfrm>
              <a:off x="2069032" y="1044961"/>
              <a:ext cx="98306" cy="163816"/>
              <a:chOff x="6490922" y="1610486"/>
              <a:chExt cx="211865" cy="353049"/>
            </a:xfrm>
          </p:grpSpPr>
          <p:sp>
            <p:nvSpPr>
              <p:cNvPr id="227" name="Rectangle 226">
                <a:extLst>
                  <a:ext uri="{FF2B5EF4-FFF2-40B4-BE49-F238E27FC236}">
                    <a16:creationId xmlns:a16="http://schemas.microsoft.com/office/drawing/2014/main" id="{5EFAAAAD-CB9F-BE37-B5DF-C335688822AD}"/>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hangingPunct="1">
                  <a:lnSpc>
                    <a:spcPct val="90000"/>
                  </a:lnSpc>
                  <a:spcBef>
                    <a:spcPct val="0"/>
                  </a:spcBef>
                  <a:spcAft>
                    <a:spcPct val="0"/>
                  </a:spcAft>
                  <a:defRPr/>
                </a:pPr>
                <a:endParaRPr lang="en-US" sz="48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nvGrpSpPr>
              <p:cNvPr id="228" name="Group 30">
                <a:extLst>
                  <a:ext uri="{FF2B5EF4-FFF2-40B4-BE49-F238E27FC236}">
                    <a16:creationId xmlns:a16="http://schemas.microsoft.com/office/drawing/2014/main" id="{32112856-670E-E625-9791-C733A9E75D2E}"/>
                  </a:ext>
                </a:extLst>
              </p:cNvPr>
              <p:cNvGrpSpPr>
                <a:grpSpLocks noChangeAspect="1"/>
              </p:cNvGrpSpPr>
              <p:nvPr/>
            </p:nvGrpSpPr>
            <p:grpSpPr bwMode="auto">
              <a:xfrm>
                <a:off x="6545792" y="1729376"/>
                <a:ext cx="111361" cy="115269"/>
                <a:chOff x="5049" y="1841"/>
                <a:chExt cx="57" cy="59"/>
              </a:xfrm>
              <a:solidFill>
                <a:srgbClr val="FFFFFF"/>
              </a:solidFill>
            </p:grpSpPr>
            <p:sp>
              <p:nvSpPr>
                <p:cNvPr id="231" name="Freeform 31">
                  <a:extLst>
                    <a:ext uri="{FF2B5EF4-FFF2-40B4-BE49-F238E27FC236}">
                      <a16:creationId xmlns:a16="http://schemas.microsoft.com/office/drawing/2014/main" id="{4A3A54B8-7EFA-CB3F-9973-7F1F537B67C1}"/>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32" name="Freeform 32">
                  <a:extLst>
                    <a:ext uri="{FF2B5EF4-FFF2-40B4-BE49-F238E27FC236}">
                      <a16:creationId xmlns:a16="http://schemas.microsoft.com/office/drawing/2014/main" id="{47CA19E4-C35D-C25A-046E-0F0275AAD313}"/>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33" name="Freeform 33">
                  <a:extLst>
                    <a:ext uri="{FF2B5EF4-FFF2-40B4-BE49-F238E27FC236}">
                      <a16:creationId xmlns:a16="http://schemas.microsoft.com/office/drawing/2014/main" id="{CF816A5F-738A-665B-BFFB-B5DD78DCCB30}"/>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34" name="Freeform 34">
                  <a:extLst>
                    <a:ext uri="{FF2B5EF4-FFF2-40B4-BE49-F238E27FC236}">
                      <a16:creationId xmlns:a16="http://schemas.microsoft.com/office/drawing/2014/main" id="{148FE764-4BE3-5D4C-BF49-9807ED1F17F1}"/>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35" name="Freeform 35">
                  <a:extLst>
                    <a:ext uri="{FF2B5EF4-FFF2-40B4-BE49-F238E27FC236}">
                      <a16:creationId xmlns:a16="http://schemas.microsoft.com/office/drawing/2014/main" id="{0ED75416-4EAE-C57F-DE72-37CD7844DE2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36" name="Freeform 36">
                  <a:extLst>
                    <a:ext uri="{FF2B5EF4-FFF2-40B4-BE49-F238E27FC236}">
                      <a16:creationId xmlns:a16="http://schemas.microsoft.com/office/drawing/2014/main" id="{C3262590-02AA-BA22-CFF2-1267F71FBD5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37" name="Freeform 37">
                  <a:extLst>
                    <a:ext uri="{FF2B5EF4-FFF2-40B4-BE49-F238E27FC236}">
                      <a16:creationId xmlns:a16="http://schemas.microsoft.com/office/drawing/2014/main" id="{C61A27D1-4784-FA78-BD45-CEF6007AA94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38" name="Freeform 38">
                  <a:extLst>
                    <a:ext uri="{FF2B5EF4-FFF2-40B4-BE49-F238E27FC236}">
                      <a16:creationId xmlns:a16="http://schemas.microsoft.com/office/drawing/2014/main" id="{242315CE-AA89-62C4-341C-5F3D679B240C}"/>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grpSp>
          <p:sp>
            <p:nvSpPr>
              <p:cNvPr id="229" name="CellPhone_E8EA">
                <a:extLst>
                  <a:ext uri="{FF2B5EF4-FFF2-40B4-BE49-F238E27FC236}">
                    <a16:creationId xmlns:a16="http://schemas.microsoft.com/office/drawing/2014/main" id="{F24BA488-9462-FEF2-DF41-EA1448BEEB59}"/>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1800">
                  <a:gradFill>
                    <a:gsLst>
                      <a:gs pos="0">
                        <a:srgbClr val="505050"/>
                      </a:gs>
                      <a:gs pos="100000">
                        <a:srgbClr val="505050"/>
                      </a:gs>
                    </a:gsLst>
                  </a:gradFill>
                  <a:latin typeface="Graphik" panose="020B0503030202060203" pitchFamily="34" charset="77"/>
                  <a:ea typeface="+mn-ea"/>
                  <a:cs typeface="+mn-cs"/>
                </a:endParaRPr>
              </a:p>
            </p:txBody>
          </p:sp>
          <p:cxnSp>
            <p:nvCxnSpPr>
              <p:cNvPr id="230" name="Straight Connector 229">
                <a:extLst>
                  <a:ext uri="{FF2B5EF4-FFF2-40B4-BE49-F238E27FC236}">
                    <a16:creationId xmlns:a16="http://schemas.microsoft.com/office/drawing/2014/main" id="{9A62B2CE-9003-A2DE-D08E-C0CF8ED78BEC}"/>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cxnSp>
        <p:nvCxnSpPr>
          <p:cNvPr id="245" name="Connector: Elbow 271">
            <a:extLst>
              <a:ext uri="{FF2B5EF4-FFF2-40B4-BE49-F238E27FC236}">
                <a16:creationId xmlns:a16="http://schemas.microsoft.com/office/drawing/2014/main" id="{2F1D960D-0A01-21FB-5AC9-451ACCBCEB0A}"/>
              </a:ext>
            </a:extLst>
          </p:cNvPr>
          <p:cNvCxnSpPr>
            <a:cxnSpLocks/>
          </p:cNvCxnSpPr>
          <p:nvPr/>
        </p:nvCxnSpPr>
        <p:spPr>
          <a:xfrm rot="10800000">
            <a:off x="6911348" y="4285718"/>
            <a:ext cx="3602736" cy="548640"/>
          </a:xfrm>
          <a:prstGeom prst="bentConnector3">
            <a:avLst>
              <a:gd name="adj1" fmla="val 33121"/>
            </a:avLst>
          </a:prstGeom>
          <a:noFill/>
          <a:ln w="25400" cap="flat" cmpd="sng" algn="ctr">
            <a:solidFill>
              <a:srgbClr val="1A1A1A"/>
            </a:solidFill>
            <a:prstDash val="solid"/>
            <a:headEnd type="arrow" w="med" len="med"/>
            <a:tailEnd type="none" w="med" len="med"/>
          </a:ln>
          <a:effectLst/>
        </p:spPr>
      </p:cxnSp>
      <p:cxnSp>
        <p:nvCxnSpPr>
          <p:cNvPr id="246" name="Connector: Elbow 282">
            <a:extLst>
              <a:ext uri="{FF2B5EF4-FFF2-40B4-BE49-F238E27FC236}">
                <a16:creationId xmlns:a16="http://schemas.microsoft.com/office/drawing/2014/main" id="{AA2CA43C-9BC2-6253-187B-09FB7FF4012B}"/>
              </a:ext>
            </a:extLst>
          </p:cNvPr>
          <p:cNvCxnSpPr>
            <a:cxnSpLocks/>
          </p:cNvCxnSpPr>
          <p:nvPr/>
        </p:nvCxnSpPr>
        <p:spPr>
          <a:xfrm rot="10800000">
            <a:off x="3461147" y="4834362"/>
            <a:ext cx="3278278" cy="457200"/>
          </a:xfrm>
          <a:prstGeom prst="bentConnector3">
            <a:avLst>
              <a:gd name="adj1" fmla="val 90833"/>
            </a:avLst>
          </a:prstGeom>
          <a:noFill/>
          <a:ln w="25400" cap="flat" cmpd="sng" algn="ctr">
            <a:solidFill>
              <a:srgbClr val="1A1A1A"/>
            </a:solidFill>
            <a:prstDash val="solid"/>
            <a:headEnd type="arrow" w="med" len="med"/>
            <a:tailEnd type="none" w="med" len="med"/>
          </a:ln>
          <a:effectLst/>
        </p:spPr>
      </p:cxnSp>
      <p:cxnSp>
        <p:nvCxnSpPr>
          <p:cNvPr id="247" name="Connector: Elbow 285">
            <a:extLst>
              <a:ext uri="{FF2B5EF4-FFF2-40B4-BE49-F238E27FC236}">
                <a16:creationId xmlns:a16="http://schemas.microsoft.com/office/drawing/2014/main" id="{4140E58F-0180-13B3-CF7A-B33CEC6D8001}"/>
              </a:ext>
            </a:extLst>
          </p:cNvPr>
          <p:cNvCxnSpPr>
            <a:cxnSpLocks/>
          </p:cNvCxnSpPr>
          <p:nvPr/>
        </p:nvCxnSpPr>
        <p:spPr>
          <a:xfrm rot="10800000" flipV="1">
            <a:off x="6911348" y="4834362"/>
            <a:ext cx="3602736" cy="457200"/>
          </a:xfrm>
          <a:prstGeom prst="bentConnector3">
            <a:avLst>
              <a:gd name="adj1" fmla="val 33172"/>
            </a:avLst>
          </a:prstGeom>
          <a:noFill/>
          <a:ln w="25400" cap="flat" cmpd="sng" algn="ctr">
            <a:solidFill>
              <a:srgbClr val="1A1A1A"/>
            </a:solidFill>
            <a:prstDash val="solid"/>
            <a:headEnd type="arrow" w="med" len="med"/>
            <a:tailEnd type="none" w="med" len="med"/>
          </a:ln>
          <a:effectLst/>
        </p:spPr>
      </p:cxnSp>
      <p:grpSp>
        <p:nvGrpSpPr>
          <p:cNvPr id="248" name="Group 247">
            <a:extLst>
              <a:ext uri="{FF2B5EF4-FFF2-40B4-BE49-F238E27FC236}">
                <a16:creationId xmlns:a16="http://schemas.microsoft.com/office/drawing/2014/main" id="{DBC162C8-422D-395A-A868-56D751B04AD3}"/>
              </a:ext>
            </a:extLst>
          </p:cNvPr>
          <p:cNvGrpSpPr/>
          <p:nvPr/>
        </p:nvGrpSpPr>
        <p:grpSpPr>
          <a:xfrm>
            <a:off x="3461144" y="4834362"/>
            <a:ext cx="7762892" cy="1310500"/>
            <a:chOff x="1730572" y="2417181"/>
            <a:chExt cx="3881446" cy="655250"/>
          </a:xfrm>
        </p:grpSpPr>
        <p:cxnSp>
          <p:nvCxnSpPr>
            <p:cNvPr id="249" name="Connector: Elbow 124">
              <a:extLst>
                <a:ext uri="{FF2B5EF4-FFF2-40B4-BE49-F238E27FC236}">
                  <a16:creationId xmlns:a16="http://schemas.microsoft.com/office/drawing/2014/main" id="{FBEA9262-183B-AF96-99EB-38CFD1F54D34}"/>
                </a:ext>
              </a:extLst>
            </p:cNvPr>
            <p:cNvCxnSpPr>
              <a:cxnSpLocks/>
            </p:cNvCxnSpPr>
            <p:nvPr/>
          </p:nvCxnSpPr>
          <p:spPr>
            <a:xfrm rot="5400000">
              <a:off x="3626733" y="1066380"/>
              <a:ext cx="312969" cy="3657600"/>
            </a:xfrm>
            <a:prstGeom prst="bentConnector2">
              <a:avLst/>
            </a:prstGeom>
            <a:noFill/>
            <a:ln w="25400" cap="flat" cmpd="sng" algn="ctr">
              <a:solidFill>
                <a:srgbClr val="1A1A1A"/>
              </a:solidFill>
              <a:prstDash val="solid"/>
              <a:headEnd type="arrow" w="med" len="med"/>
              <a:tailEnd type="none" w="med" len="med"/>
            </a:ln>
            <a:effectLst/>
          </p:spPr>
        </p:cxnSp>
        <p:cxnSp>
          <p:nvCxnSpPr>
            <p:cNvPr id="250" name="Connector: Elbow 270">
              <a:extLst>
                <a:ext uri="{FF2B5EF4-FFF2-40B4-BE49-F238E27FC236}">
                  <a16:creationId xmlns:a16="http://schemas.microsoft.com/office/drawing/2014/main" id="{A07FC31F-D01C-7F06-CF0D-24EA71844A8D}"/>
                </a:ext>
              </a:extLst>
            </p:cNvPr>
            <p:cNvCxnSpPr>
              <a:cxnSpLocks/>
            </p:cNvCxnSpPr>
            <p:nvPr/>
          </p:nvCxnSpPr>
          <p:spPr>
            <a:xfrm rot="10800000">
              <a:off x="1730572" y="2417181"/>
              <a:ext cx="1873706" cy="634485"/>
            </a:xfrm>
            <a:prstGeom prst="bentConnector3">
              <a:avLst>
                <a:gd name="adj1" fmla="val 92198"/>
              </a:avLst>
            </a:prstGeom>
            <a:noFill/>
            <a:ln w="25400" cap="flat" cmpd="sng" algn="ctr">
              <a:solidFill>
                <a:srgbClr val="1A1A1A"/>
              </a:solidFill>
              <a:prstDash val="solid"/>
              <a:headEnd type="none" w="med" len="med"/>
              <a:tailEnd type="none" w="med" len="med"/>
            </a:ln>
            <a:effectLst/>
          </p:spPr>
        </p:cxnSp>
        <p:sp>
          <p:nvSpPr>
            <p:cNvPr id="251" name="TextBox 250">
              <a:extLst>
                <a:ext uri="{FF2B5EF4-FFF2-40B4-BE49-F238E27FC236}">
                  <a16:creationId xmlns:a16="http://schemas.microsoft.com/office/drawing/2014/main" id="{4D1885B6-97BC-424D-6026-351DB5A27565}"/>
                </a:ext>
              </a:extLst>
            </p:cNvPr>
            <p:cNvSpPr txBox="1"/>
            <p:nvPr/>
          </p:nvSpPr>
          <p:spPr>
            <a:xfrm>
              <a:off x="2035755" y="2933931"/>
              <a:ext cx="597279" cy="138500"/>
            </a:xfrm>
            <a:prstGeom prst="rect">
              <a:avLst/>
            </a:prstGeom>
            <a:solidFill>
              <a:srgbClr val="FFFFFF"/>
            </a:solidFill>
          </p:spPr>
          <p:txBody>
            <a:bodyPr wrap="none" lIns="91440" tIns="0" rIns="91440" bIns="0" rtlCol="0">
              <a:spAutoFit/>
            </a:bodyPr>
            <a:lstStyle/>
            <a:p>
              <a:pPr marL="0" marR="0" lvl="0" indent="0" algn="l" defTabSz="182880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gradFill>
                    <a:gsLst>
                      <a:gs pos="0">
                        <a:srgbClr val="1A1A1A"/>
                      </a:gs>
                      <a:gs pos="100000">
                        <a:srgbClr val="0D0D0D"/>
                      </a:gs>
                    </a:gsLst>
                    <a:lin ang="5400000" scaled="1"/>
                  </a:gradFill>
                  <a:effectLst/>
                  <a:uLnTx/>
                  <a:uFillTx/>
                  <a:latin typeface="Graphik" panose="020B0503030202060203" pitchFamily="34" charset="77"/>
                  <a:ea typeface="+mn-ea"/>
                  <a:cs typeface="+mn-cs"/>
                </a:rPr>
                <a:t>Web/App</a:t>
              </a:r>
            </a:p>
          </p:txBody>
        </p:sp>
      </p:grpSp>
      <p:grpSp>
        <p:nvGrpSpPr>
          <p:cNvPr id="252" name="Group 251">
            <a:extLst>
              <a:ext uri="{FF2B5EF4-FFF2-40B4-BE49-F238E27FC236}">
                <a16:creationId xmlns:a16="http://schemas.microsoft.com/office/drawing/2014/main" id="{9390C8A0-1B6C-2C38-038D-1B44FB6148D9}"/>
              </a:ext>
            </a:extLst>
          </p:cNvPr>
          <p:cNvGrpSpPr/>
          <p:nvPr/>
        </p:nvGrpSpPr>
        <p:grpSpPr>
          <a:xfrm>
            <a:off x="4329156" y="4998647"/>
            <a:ext cx="708984" cy="543362"/>
            <a:chOff x="7398246" y="1610486"/>
            <a:chExt cx="498447" cy="382007"/>
          </a:xfrm>
        </p:grpSpPr>
        <p:sp>
          <p:nvSpPr>
            <p:cNvPr id="253" name="Rectangle 252">
              <a:extLst>
                <a:ext uri="{FF2B5EF4-FFF2-40B4-BE49-F238E27FC236}">
                  <a16:creationId xmlns:a16="http://schemas.microsoft.com/office/drawing/2014/main" id="{FB784C29-C7E2-7CF6-391E-AAE467A82B7F}"/>
                </a:ext>
              </a:extLst>
            </p:cNvPr>
            <p:cNvSpPr/>
            <p:nvPr/>
          </p:nvSpPr>
          <p:spPr bwMode="auto">
            <a:xfrm>
              <a:off x="7398246" y="1610486"/>
              <a:ext cx="498447" cy="30271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sp>
          <p:nvSpPr>
            <p:cNvPr id="254" name="monitor">
              <a:extLst>
                <a:ext uri="{FF2B5EF4-FFF2-40B4-BE49-F238E27FC236}">
                  <a16:creationId xmlns:a16="http://schemas.microsoft.com/office/drawing/2014/main" id="{4B65D79A-D393-287E-26BB-04565CB9A171}"/>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Graphik" panose="020B0503030202060203" pitchFamily="34" charset="77"/>
                <a:ea typeface="+mn-ea"/>
                <a:cs typeface="+mn-cs"/>
              </a:endParaRPr>
            </a:p>
          </p:txBody>
        </p:sp>
      </p:grpSp>
      <p:grpSp>
        <p:nvGrpSpPr>
          <p:cNvPr id="260" name="Group 259">
            <a:extLst>
              <a:ext uri="{FF2B5EF4-FFF2-40B4-BE49-F238E27FC236}">
                <a16:creationId xmlns:a16="http://schemas.microsoft.com/office/drawing/2014/main" id="{13189E82-4C90-3E7D-1BB3-31BE8A3AB65A}"/>
              </a:ext>
            </a:extLst>
          </p:cNvPr>
          <p:cNvGrpSpPr/>
          <p:nvPr/>
        </p:nvGrpSpPr>
        <p:grpSpPr>
          <a:xfrm>
            <a:off x="6782526" y="3888718"/>
            <a:ext cx="762484" cy="762484"/>
            <a:chOff x="-865934" y="4513040"/>
            <a:chExt cx="852604" cy="852604"/>
          </a:xfrm>
        </p:grpSpPr>
        <p:sp>
          <p:nvSpPr>
            <p:cNvPr id="261" name="Oval 260">
              <a:extLst>
                <a:ext uri="{FF2B5EF4-FFF2-40B4-BE49-F238E27FC236}">
                  <a16:creationId xmlns:a16="http://schemas.microsoft.com/office/drawing/2014/main" id="{6C8E9351-939C-6016-D194-D349EEB24E99}"/>
                </a:ext>
              </a:extLst>
            </p:cNvPr>
            <p:cNvSpPr/>
            <p:nvPr/>
          </p:nvSpPr>
          <p:spPr bwMode="auto">
            <a:xfrm>
              <a:off x="-865934" y="4513040"/>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grpSp>
          <p:nvGrpSpPr>
            <p:cNvPr id="262" name="Group 261">
              <a:extLst>
                <a:ext uri="{FF2B5EF4-FFF2-40B4-BE49-F238E27FC236}">
                  <a16:creationId xmlns:a16="http://schemas.microsoft.com/office/drawing/2014/main" id="{6FFC1FB9-5DCE-923F-1166-D5558F0F3429}"/>
                </a:ext>
              </a:extLst>
            </p:cNvPr>
            <p:cNvGrpSpPr/>
            <p:nvPr/>
          </p:nvGrpSpPr>
          <p:grpSpPr>
            <a:xfrm>
              <a:off x="-626221" y="4698932"/>
              <a:ext cx="373178" cy="480820"/>
              <a:chOff x="-876095" y="5300670"/>
              <a:chExt cx="373178" cy="480820"/>
            </a:xfrm>
          </p:grpSpPr>
          <p:grpSp>
            <p:nvGrpSpPr>
              <p:cNvPr id="263" name="Group 262">
                <a:extLst>
                  <a:ext uri="{FF2B5EF4-FFF2-40B4-BE49-F238E27FC236}">
                    <a16:creationId xmlns:a16="http://schemas.microsoft.com/office/drawing/2014/main" id="{1F659EBF-D3FE-0CBB-E0E2-254E9844655B}"/>
                  </a:ext>
                </a:extLst>
              </p:cNvPr>
              <p:cNvGrpSpPr/>
              <p:nvPr/>
            </p:nvGrpSpPr>
            <p:grpSpPr>
              <a:xfrm rot="19800000">
                <a:off x="-876095" y="5300670"/>
                <a:ext cx="373178" cy="480820"/>
                <a:chOff x="-1526053" y="3761710"/>
                <a:chExt cx="1006697" cy="960440"/>
              </a:xfrm>
            </p:grpSpPr>
            <p:grpSp>
              <p:nvGrpSpPr>
                <p:cNvPr id="265" name="Graphic 3">
                  <a:extLst>
                    <a:ext uri="{FF2B5EF4-FFF2-40B4-BE49-F238E27FC236}">
                      <a16:creationId xmlns:a16="http://schemas.microsoft.com/office/drawing/2014/main" id="{B4429FB1-3AD3-C3AE-B405-38CC5D032C5E}"/>
                    </a:ext>
                  </a:extLst>
                </p:cNvPr>
                <p:cNvGrpSpPr/>
                <p:nvPr/>
              </p:nvGrpSpPr>
              <p:grpSpPr>
                <a:xfrm>
                  <a:off x="-1526051" y="3761710"/>
                  <a:ext cx="1006695" cy="960440"/>
                  <a:chOff x="-1526051" y="3761710"/>
                  <a:chExt cx="1006695" cy="960440"/>
                </a:xfrm>
              </p:grpSpPr>
              <p:sp>
                <p:nvSpPr>
                  <p:cNvPr id="271" name="Freeform: Shape 256">
                    <a:extLst>
                      <a:ext uri="{FF2B5EF4-FFF2-40B4-BE49-F238E27FC236}">
                        <a16:creationId xmlns:a16="http://schemas.microsoft.com/office/drawing/2014/main" id="{33626C1B-5280-891F-884A-DF09B7A5503C}"/>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9525"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272" name="Freeform: Shape 257">
                    <a:extLst>
                      <a:ext uri="{FF2B5EF4-FFF2-40B4-BE49-F238E27FC236}">
                        <a16:creationId xmlns:a16="http://schemas.microsoft.com/office/drawing/2014/main" id="{7FABAD38-29CF-3138-A75F-1DCF4373B585}"/>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9525"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266" name="Straight Connector 265">
                  <a:extLst>
                    <a:ext uri="{FF2B5EF4-FFF2-40B4-BE49-F238E27FC236}">
                      <a16:creationId xmlns:a16="http://schemas.microsoft.com/office/drawing/2014/main" id="{16D98DF9-5781-2877-58FA-B373DCE55E16}"/>
                    </a:ext>
                  </a:extLst>
                </p:cNvPr>
                <p:cNvCxnSpPr>
                  <a:cxnSpLocks/>
                </p:cNvCxnSpPr>
                <p:nvPr/>
              </p:nvCxnSpPr>
              <p:spPr>
                <a:xfrm rot="5400000" flipV="1">
                  <a:off x="-1297314" y="3782416"/>
                  <a:ext cx="0" cy="202651"/>
                </a:xfrm>
                <a:prstGeom prst="line">
                  <a:avLst/>
                </a:prstGeom>
                <a:noFill/>
                <a:ln w="9525" cap="flat" cmpd="sng" algn="ctr">
                  <a:solidFill>
                    <a:srgbClr val="1A1A1A"/>
                  </a:solidFill>
                  <a:prstDash val="solid"/>
                  <a:headEnd type="none" w="lg" len="med"/>
                  <a:tailEnd type="none" w="lg" len="med"/>
                </a:ln>
                <a:effectLst/>
              </p:spPr>
            </p:cxnSp>
            <p:cxnSp>
              <p:nvCxnSpPr>
                <p:cNvPr id="267" name="Straight Connector 266">
                  <a:extLst>
                    <a:ext uri="{FF2B5EF4-FFF2-40B4-BE49-F238E27FC236}">
                      <a16:creationId xmlns:a16="http://schemas.microsoft.com/office/drawing/2014/main" id="{A1554988-66F2-243E-0D85-5DB2A9F102DB}"/>
                    </a:ext>
                  </a:extLst>
                </p:cNvPr>
                <p:cNvCxnSpPr>
                  <a:cxnSpLocks/>
                </p:cNvCxnSpPr>
                <p:nvPr/>
              </p:nvCxnSpPr>
              <p:spPr>
                <a:xfrm rot="5400000" flipV="1">
                  <a:off x="-1394921" y="3953946"/>
                  <a:ext cx="0" cy="220106"/>
                </a:xfrm>
                <a:prstGeom prst="line">
                  <a:avLst/>
                </a:prstGeom>
                <a:noFill/>
                <a:ln w="9525" cap="flat" cmpd="sng" algn="ctr">
                  <a:solidFill>
                    <a:srgbClr val="1A1A1A"/>
                  </a:solidFill>
                  <a:prstDash val="solid"/>
                  <a:headEnd type="none" w="lg" len="med"/>
                  <a:tailEnd type="none" w="lg" len="med"/>
                </a:ln>
                <a:effectLst/>
              </p:spPr>
            </p:cxnSp>
            <p:cxnSp>
              <p:nvCxnSpPr>
                <p:cNvPr id="268" name="Straight Connector 267">
                  <a:extLst>
                    <a:ext uri="{FF2B5EF4-FFF2-40B4-BE49-F238E27FC236}">
                      <a16:creationId xmlns:a16="http://schemas.microsoft.com/office/drawing/2014/main" id="{9F92A4A4-F42D-C33B-7BBA-DC88CD01C546}"/>
                    </a:ext>
                  </a:extLst>
                </p:cNvPr>
                <p:cNvCxnSpPr>
                  <a:cxnSpLocks/>
                  <a:endCxn id="272" idx="1"/>
                </p:cNvCxnSpPr>
                <p:nvPr/>
              </p:nvCxnSpPr>
              <p:spPr>
                <a:xfrm rot="5400000" flipH="1" flipV="1">
                  <a:off x="-1429385" y="4143184"/>
                  <a:ext cx="0" cy="193335"/>
                </a:xfrm>
                <a:prstGeom prst="line">
                  <a:avLst/>
                </a:prstGeom>
                <a:noFill/>
                <a:ln w="9525" cap="flat" cmpd="sng" algn="ctr">
                  <a:solidFill>
                    <a:srgbClr val="1A1A1A"/>
                  </a:solidFill>
                  <a:prstDash val="solid"/>
                  <a:headEnd type="none" w="lg" len="med"/>
                  <a:tailEnd type="none" w="lg" len="med"/>
                </a:ln>
                <a:effectLst/>
              </p:spPr>
            </p:cxnSp>
            <p:cxnSp>
              <p:nvCxnSpPr>
                <p:cNvPr id="269" name="Straight Connector 268">
                  <a:extLst>
                    <a:ext uri="{FF2B5EF4-FFF2-40B4-BE49-F238E27FC236}">
                      <a16:creationId xmlns:a16="http://schemas.microsoft.com/office/drawing/2014/main" id="{10177EA5-D784-DB6C-EA89-562B68F1D444}"/>
                    </a:ext>
                  </a:extLst>
                </p:cNvPr>
                <p:cNvCxnSpPr>
                  <a:cxnSpLocks/>
                </p:cNvCxnSpPr>
                <p:nvPr/>
              </p:nvCxnSpPr>
              <p:spPr>
                <a:xfrm rot="5400000" flipV="1">
                  <a:off x="-1386455" y="4359801"/>
                  <a:ext cx="0" cy="203175"/>
                </a:xfrm>
                <a:prstGeom prst="line">
                  <a:avLst/>
                </a:prstGeom>
                <a:noFill/>
                <a:ln w="9525" cap="flat" cmpd="sng" algn="ctr">
                  <a:solidFill>
                    <a:srgbClr val="1A1A1A"/>
                  </a:solidFill>
                  <a:prstDash val="solid"/>
                  <a:headEnd type="none" w="lg" len="med"/>
                  <a:tailEnd type="none" w="lg" len="med"/>
                </a:ln>
                <a:effectLst/>
              </p:spPr>
            </p:cxnSp>
            <p:cxnSp>
              <p:nvCxnSpPr>
                <p:cNvPr id="270" name="Straight Connector 269">
                  <a:extLst>
                    <a:ext uri="{FF2B5EF4-FFF2-40B4-BE49-F238E27FC236}">
                      <a16:creationId xmlns:a16="http://schemas.microsoft.com/office/drawing/2014/main" id="{94B3FBCD-3177-81A0-1E0A-ED7C589DB421}"/>
                    </a:ext>
                  </a:extLst>
                </p:cNvPr>
                <p:cNvCxnSpPr>
                  <a:cxnSpLocks/>
                </p:cNvCxnSpPr>
                <p:nvPr/>
              </p:nvCxnSpPr>
              <p:spPr>
                <a:xfrm rot="5400000" flipV="1">
                  <a:off x="-1288606" y="4519613"/>
                  <a:ext cx="0" cy="185235"/>
                </a:xfrm>
                <a:prstGeom prst="line">
                  <a:avLst/>
                </a:prstGeom>
                <a:noFill/>
                <a:ln w="9525" cap="flat" cmpd="sng" algn="ctr">
                  <a:solidFill>
                    <a:srgbClr val="1A1A1A"/>
                  </a:solidFill>
                  <a:prstDash val="solid"/>
                  <a:headEnd type="none" w="lg" len="med"/>
                  <a:tailEnd type="none" w="lg" len="med"/>
                </a:ln>
                <a:effectLst/>
              </p:spPr>
            </p:cxnSp>
          </p:grpSp>
          <p:sp>
            <p:nvSpPr>
              <p:cNvPr id="264" name="people_4" title="Icon of a person">
                <a:extLst>
                  <a:ext uri="{FF2B5EF4-FFF2-40B4-BE49-F238E27FC236}">
                    <a16:creationId xmlns:a16="http://schemas.microsoft.com/office/drawing/2014/main" id="{042F85CB-E004-55D0-D617-C1F23FF03140}"/>
                  </a:ext>
                </a:extLst>
              </p:cNvPr>
              <p:cNvSpPr>
                <a:spLocks noChangeAspect="1" noEditPoints="1"/>
              </p:cNvSpPr>
              <p:nvPr/>
            </p:nvSpPr>
            <p:spPr bwMode="auto">
              <a:xfrm rot="19811724">
                <a:off x="-728743" y="5401016"/>
                <a:ext cx="141032" cy="20793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grpSp>
      <p:grpSp>
        <p:nvGrpSpPr>
          <p:cNvPr id="273" name="Group 272">
            <a:extLst>
              <a:ext uri="{FF2B5EF4-FFF2-40B4-BE49-F238E27FC236}">
                <a16:creationId xmlns:a16="http://schemas.microsoft.com/office/drawing/2014/main" id="{081DE420-2143-5E1F-D4A1-52E4FEA3C2FA}"/>
              </a:ext>
            </a:extLst>
          </p:cNvPr>
          <p:cNvGrpSpPr/>
          <p:nvPr/>
        </p:nvGrpSpPr>
        <p:grpSpPr>
          <a:xfrm>
            <a:off x="6803073" y="4862349"/>
            <a:ext cx="761698" cy="761698"/>
            <a:chOff x="579201" y="1311922"/>
            <a:chExt cx="852604" cy="852604"/>
          </a:xfrm>
        </p:grpSpPr>
        <p:sp>
          <p:nvSpPr>
            <p:cNvPr id="274" name="Oval 273">
              <a:extLst>
                <a:ext uri="{FF2B5EF4-FFF2-40B4-BE49-F238E27FC236}">
                  <a16:creationId xmlns:a16="http://schemas.microsoft.com/office/drawing/2014/main" id="{8AAC7BF4-95A0-BBC1-628F-53D1CEF50014}"/>
                </a:ext>
              </a:extLst>
            </p:cNvPr>
            <p:cNvSpPr/>
            <p:nvPr/>
          </p:nvSpPr>
          <p:spPr bwMode="auto">
            <a:xfrm>
              <a:off x="579201" y="1311922"/>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grpSp>
          <p:nvGrpSpPr>
            <p:cNvPr id="275" name="Group 274">
              <a:extLst>
                <a:ext uri="{FF2B5EF4-FFF2-40B4-BE49-F238E27FC236}">
                  <a16:creationId xmlns:a16="http://schemas.microsoft.com/office/drawing/2014/main" id="{E91B35D4-A5FD-3871-C895-2EBD5BB3A83C}"/>
                </a:ext>
              </a:extLst>
            </p:cNvPr>
            <p:cNvGrpSpPr/>
            <p:nvPr/>
          </p:nvGrpSpPr>
          <p:grpSpPr>
            <a:xfrm>
              <a:off x="818914" y="1497814"/>
              <a:ext cx="373178" cy="480820"/>
              <a:chOff x="-2405785" y="3954423"/>
              <a:chExt cx="745424" cy="960440"/>
            </a:xfrm>
          </p:grpSpPr>
          <p:grpSp>
            <p:nvGrpSpPr>
              <p:cNvPr id="276" name="Group 275">
                <a:extLst>
                  <a:ext uri="{FF2B5EF4-FFF2-40B4-BE49-F238E27FC236}">
                    <a16:creationId xmlns:a16="http://schemas.microsoft.com/office/drawing/2014/main" id="{A857F394-88FF-D4E6-266F-CCF223C018E0}"/>
                  </a:ext>
                </a:extLst>
              </p:cNvPr>
              <p:cNvGrpSpPr/>
              <p:nvPr/>
            </p:nvGrpSpPr>
            <p:grpSpPr>
              <a:xfrm rot="19800000">
                <a:off x="-2405785" y="3954423"/>
                <a:ext cx="745424" cy="960440"/>
                <a:chOff x="-1526053" y="3761710"/>
                <a:chExt cx="1006697" cy="960440"/>
              </a:xfrm>
            </p:grpSpPr>
            <p:grpSp>
              <p:nvGrpSpPr>
                <p:cNvPr id="280" name="Graphic 3">
                  <a:extLst>
                    <a:ext uri="{FF2B5EF4-FFF2-40B4-BE49-F238E27FC236}">
                      <a16:creationId xmlns:a16="http://schemas.microsoft.com/office/drawing/2014/main" id="{0252AEF9-1B8B-E892-68F1-E513EAE38148}"/>
                    </a:ext>
                  </a:extLst>
                </p:cNvPr>
                <p:cNvGrpSpPr/>
                <p:nvPr/>
              </p:nvGrpSpPr>
              <p:grpSpPr>
                <a:xfrm>
                  <a:off x="-1526051" y="3761710"/>
                  <a:ext cx="1006695" cy="960440"/>
                  <a:chOff x="-1526051" y="3761710"/>
                  <a:chExt cx="1006695" cy="960440"/>
                </a:xfrm>
              </p:grpSpPr>
              <p:sp>
                <p:nvSpPr>
                  <p:cNvPr id="286" name="Freeform: Shape 273">
                    <a:extLst>
                      <a:ext uri="{FF2B5EF4-FFF2-40B4-BE49-F238E27FC236}">
                        <a16:creationId xmlns:a16="http://schemas.microsoft.com/office/drawing/2014/main" id="{990F3B03-7F14-E30F-79AA-920EFF0188DE}"/>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9525"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287" name="Freeform: Shape 274">
                    <a:extLst>
                      <a:ext uri="{FF2B5EF4-FFF2-40B4-BE49-F238E27FC236}">
                        <a16:creationId xmlns:a16="http://schemas.microsoft.com/office/drawing/2014/main" id="{A7417069-0692-1EA7-5637-DEBAC6684794}"/>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9525"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281" name="Straight Connector 280">
                  <a:extLst>
                    <a:ext uri="{FF2B5EF4-FFF2-40B4-BE49-F238E27FC236}">
                      <a16:creationId xmlns:a16="http://schemas.microsoft.com/office/drawing/2014/main" id="{07C40CB4-259C-DA22-4A07-506CF5F4EDE4}"/>
                    </a:ext>
                  </a:extLst>
                </p:cNvPr>
                <p:cNvCxnSpPr>
                  <a:cxnSpLocks/>
                </p:cNvCxnSpPr>
                <p:nvPr/>
              </p:nvCxnSpPr>
              <p:spPr>
                <a:xfrm rot="5400000" flipV="1">
                  <a:off x="-1297314" y="3782416"/>
                  <a:ext cx="0" cy="202651"/>
                </a:xfrm>
                <a:prstGeom prst="line">
                  <a:avLst/>
                </a:prstGeom>
                <a:noFill/>
                <a:ln w="9525" cap="flat" cmpd="sng" algn="ctr">
                  <a:solidFill>
                    <a:srgbClr val="1A1A1A"/>
                  </a:solidFill>
                  <a:prstDash val="solid"/>
                  <a:headEnd type="none" w="lg" len="med"/>
                  <a:tailEnd type="none" w="lg" len="med"/>
                </a:ln>
                <a:effectLst/>
              </p:spPr>
            </p:cxnSp>
            <p:cxnSp>
              <p:nvCxnSpPr>
                <p:cNvPr id="282" name="Straight Connector 281">
                  <a:extLst>
                    <a:ext uri="{FF2B5EF4-FFF2-40B4-BE49-F238E27FC236}">
                      <a16:creationId xmlns:a16="http://schemas.microsoft.com/office/drawing/2014/main" id="{FD97DC2D-3EA9-B00A-AB91-4422A7060431}"/>
                    </a:ext>
                  </a:extLst>
                </p:cNvPr>
                <p:cNvCxnSpPr>
                  <a:cxnSpLocks/>
                </p:cNvCxnSpPr>
                <p:nvPr/>
              </p:nvCxnSpPr>
              <p:spPr>
                <a:xfrm rot="5400000" flipV="1">
                  <a:off x="-1394921" y="3953946"/>
                  <a:ext cx="0" cy="220106"/>
                </a:xfrm>
                <a:prstGeom prst="line">
                  <a:avLst/>
                </a:prstGeom>
                <a:noFill/>
                <a:ln w="9525" cap="flat" cmpd="sng" algn="ctr">
                  <a:solidFill>
                    <a:srgbClr val="1A1A1A"/>
                  </a:solidFill>
                  <a:prstDash val="solid"/>
                  <a:headEnd type="none" w="lg" len="med"/>
                  <a:tailEnd type="none" w="lg" len="med"/>
                </a:ln>
                <a:effectLst/>
              </p:spPr>
            </p:cxnSp>
            <p:cxnSp>
              <p:nvCxnSpPr>
                <p:cNvPr id="283" name="Straight Connector 282">
                  <a:extLst>
                    <a:ext uri="{FF2B5EF4-FFF2-40B4-BE49-F238E27FC236}">
                      <a16:creationId xmlns:a16="http://schemas.microsoft.com/office/drawing/2014/main" id="{C3F775D0-F43C-B2B8-28A6-732FE7B044F6}"/>
                    </a:ext>
                  </a:extLst>
                </p:cNvPr>
                <p:cNvCxnSpPr>
                  <a:cxnSpLocks/>
                  <a:endCxn id="287" idx="1"/>
                </p:cNvCxnSpPr>
                <p:nvPr/>
              </p:nvCxnSpPr>
              <p:spPr>
                <a:xfrm rot="5400000" flipH="1" flipV="1">
                  <a:off x="-1429385" y="4143184"/>
                  <a:ext cx="0" cy="193335"/>
                </a:xfrm>
                <a:prstGeom prst="line">
                  <a:avLst/>
                </a:prstGeom>
                <a:noFill/>
                <a:ln w="9525" cap="flat" cmpd="sng" algn="ctr">
                  <a:solidFill>
                    <a:srgbClr val="1A1A1A"/>
                  </a:solidFill>
                  <a:prstDash val="solid"/>
                  <a:headEnd type="none" w="lg" len="med"/>
                  <a:tailEnd type="none" w="lg" len="med"/>
                </a:ln>
                <a:effectLst/>
              </p:spPr>
            </p:cxnSp>
            <p:cxnSp>
              <p:nvCxnSpPr>
                <p:cNvPr id="284" name="Straight Connector 283">
                  <a:extLst>
                    <a:ext uri="{FF2B5EF4-FFF2-40B4-BE49-F238E27FC236}">
                      <a16:creationId xmlns:a16="http://schemas.microsoft.com/office/drawing/2014/main" id="{0C99F558-0010-E898-BC02-C1FB5D2C3723}"/>
                    </a:ext>
                  </a:extLst>
                </p:cNvPr>
                <p:cNvCxnSpPr>
                  <a:cxnSpLocks/>
                </p:cNvCxnSpPr>
                <p:nvPr/>
              </p:nvCxnSpPr>
              <p:spPr>
                <a:xfrm rot="5400000" flipV="1">
                  <a:off x="-1386455" y="4359801"/>
                  <a:ext cx="0" cy="203175"/>
                </a:xfrm>
                <a:prstGeom prst="line">
                  <a:avLst/>
                </a:prstGeom>
                <a:noFill/>
                <a:ln w="9525" cap="flat" cmpd="sng" algn="ctr">
                  <a:solidFill>
                    <a:srgbClr val="1A1A1A"/>
                  </a:solidFill>
                  <a:prstDash val="solid"/>
                  <a:headEnd type="none" w="lg" len="med"/>
                  <a:tailEnd type="none" w="lg" len="med"/>
                </a:ln>
                <a:effectLst/>
              </p:spPr>
            </p:cxnSp>
            <p:cxnSp>
              <p:nvCxnSpPr>
                <p:cNvPr id="285" name="Straight Connector 284">
                  <a:extLst>
                    <a:ext uri="{FF2B5EF4-FFF2-40B4-BE49-F238E27FC236}">
                      <a16:creationId xmlns:a16="http://schemas.microsoft.com/office/drawing/2014/main" id="{5A0D09AD-B459-9059-4B26-638E9B014E4E}"/>
                    </a:ext>
                  </a:extLst>
                </p:cNvPr>
                <p:cNvCxnSpPr>
                  <a:cxnSpLocks/>
                </p:cNvCxnSpPr>
                <p:nvPr/>
              </p:nvCxnSpPr>
              <p:spPr>
                <a:xfrm rot="5400000" flipV="1">
                  <a:off x="-1288606" y="4519613"/>
                  <a:ext cx="0" cy="185235"/>
                </a:xfrm>
                <a:prstGeom prst="line">
                  <a:avLst/>
                </a:prstGeom>
                <a:noFill/>
                <a:ln w="9525" cap="flat" cmpd="sng" algn="ctr">
                  <a:solidFill>
                    <a:srgbClr val="1A1A1A"/>
                  </a:solidFill>
                  <a:prstDash val="solid"/>
                  <a:headEnd type="none" w="lg" len="med"/>
                  <a:tailEnd type="none" w="lg" len="med"/>
                </a:ln>
                <a:effectLst/>
              </p:spPr>
            </p:cxnSp>
          </p:grpSp>
          <p:grpSp>
            <p:nvGrpSpPr>
              <p:cNvPr id="277" name="Group 276">
                <a:extLst>
                  <a:ext uri="{FF2B5EF4-FFF2-40B4-BE49-F238E27FC236}">
                    <a16:creationId xmlns:a16="http://schemas.microsoft.com/office/drawing/2014/main" id="{A4B48023-CC49-F33A-31CA-0ACE1A6BF44A}"/>
                  </a:ext>
                </a:extLst>
              </p:cNvPr>
              <p:cNvGrpSpPr/>
              <p:nvPr/>
            </p:nvGrpSpPr>
            <p:grpSpPr>
              <a:xfrm rot="19342864">
                <a:off x="-2160865" y="4084887"/>
                <a:ext cx="375904" cy="613541"/>
                <a:chOff x="-626553" y="3141055"/>
                <a:chExt cx="587321" cy="613541"/>
              </a:xfrm>
            </p:grpSpPr>
            <p:sp>
              <p:nvSpPr>
                <p:cNvPr id="278" name="Star: 5 Points 263">
                  <a:extLst>
                    <a:ext uri="{FF2B5EF4-FFF2-40B4-BE49-F238E27FC236}">
                      <a16:creationId xmlns:a16="http://schemas.microsoft.com/office/drawing/2014/main" id="{E1FBD85D-E576-9370-59CA-2C1E01AF10BC}"/>
                    </a:ext>
                  </a:extLst>
                </p:cNvPr>
                <p:cNvSpPr/>
                <p:nvPr/>
              </p:nvSpPr>
              <p:spPr bwMode="auto">
                <a:xfrm>
                  <a:off x="-476602" y="3286863"/>
                  <a:ext cx="291281" cy="291281"/>
                </a:xfrm>
                <a:prstGeom prst="star5">
                  <a:avLst>
                    <a:gd name="adj" fmla="val 26297"/>
                    <a:gd name="hf" fmla="val 105146"/>
                    <a:gd name="vf" fmla="val 11055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sp>
              <p:nvSpPr>
                <p:cNvPr id="279" name="arrow_11" title="Icon of a circle made of two curved arrows">
                  <a:extLst>
                    <a:ext uri="{FF2B5EF4-FFF2-40B4-BE49-F238E27FC236}">
                      <a16:creationId xmlns:a16="http://schemas.microsoft.com/office/drawing/2014/main" id="{5E2612E8-1068-B7EB-D6D1-7613F415A3AB}"/>
                    </a:ext>
                  </a:extLst>
                </p:cNvPr>
                <p:cNvSpPr>
                  <a:spLocks noChangeAspect="1" noEditPoints="1"/>
                </p:cNvSpPr>
                <p:nvPr/>
              </p:nvSpPr>
              <p:spPr bwMode="auto">
                <a:xfrm>
                  <a:off x="-626553" y="3141055"/>
                  <a:ext cx="587321"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9525" cap="sq">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Graphik" panose="020B0503030202060203" pitchFamily="34" charset="77"/>
                    <a:ea typeface="+mn-ea"/>
                    <a:cs typeface="+mn-cs"/>
                  </a:endParaRPr>
                </a:p>
              </p:txBody>
            </p:sp>
          </p:grpSp>
        </p:grpSp>
      </p:grpSp>
      <p:sp>
        <p:nvSpPr>
          <p:cNvPr id="288" name="Rectangle 287">
            <a:extLst>
              <a:ext uri="{FF2B5EF4-FFF2-40B4-BE49-F238E27FC236}">
                <a16:creationId xmlns:a16="http://schemas.microsoft.com/office/drawing/2014/main" id="{0E684B28-0A00-7A26-43DA-5F844464F946}"/>
              </a:ext>
            </a:extLst>
          </p:cNvPr>
          <p:cNvSpPr/>
          <p:nvPr/>
        </p:nvSpPr>
        <p:spPr bwMode="auto">
          <a:xfrm>
            <a:off x="3173421" y="8560738"/>
            <a:ext cx="8994414" cy="1898838"/>
          </a:xfrm>
          <a:prstGeom prst="rect">
            <a:avLst/>
          </a:prstGeom>
          <a:noFill/>
          <a:ln w="9525" cap="flat" cmpd="sng" algn="ctr">
            <a:noFill/>
            <a:prstDash val="solid"/>
          </a:ln>
          <a:effectLst/>
        </p:spPr>
        <p:txBody>
          <a:bodyPr rot="0" spcFirstLastPara="0" vertOverflow="overflow" horzOverflow="overflow" vert="horz" wrap="square" lIns="0" tIns="91440" rIns="365760" bIns="292608" numCol="1" spcCol="0" rtlCol="0" fromWordArt="0" anchor="t" anchorCtr="0" forceAA="0" compatLnSpc="1">
            <a:prstTxWarp prst="textNoShape">
              <a:avLst/>
            </a:prstTxWarp>
            <a:noAutofit/>
          </a:bodyPr>
          <a:lstStyle/>
          <a:p>
            <a:pPr marL="0" marR="0" lvl="1" indent="0" algn="l" defTabSz="1864944" eaLnBrk="1" fontAlgn="base" latinLnBrk="0" hangingPunct="1">
              <a:lnSpc>
                <a:spcPct val="100000"/>
              </a:lnSpc>
              <a:spcBef>
                <a:spcPct val="0"/>
              </a:spcBef>
              <a:spcAft>
                <a:spcPts val="600"/>
              </a:spcAft>
              <a:buClrTx/>
              <a:buSzTx/>
              <a:buFontTx/>
              <a:buNone/>
              <a:tabLst/>
              <a:defRPr/>
            </a:pPr>
            <a:r>
              <a:rPr kumimoji="0" lang="en-US" sz="2800" b="1"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Primary Refresh Token  </a:t>
            </a:r>
          </a:p>
          <a:p>
            <a:pPr marL="0" marR="0" lvl="1" indent="0" algn="l" defTabSz="1864944"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Long term authentication w/ SSO broker</a:t>
            </a:r>
            <a:r>
              <a:rPr kumimoji="0" lang="en-US" sz="1800" b="0" i="0" u="none" strike="noStrike" kern="1200" cap="none" spc="0" normalizeH="0" noProof="0">
                <a:ln>
                  <a:noFill/>
                </a:ln>
                <a:solidFill>
                  <a:schemeClr val="tx2"/>
                </a:solidFill>
                <a:effectLst/>
                <a:uLnTx/>
                <a:uFillTx/>
                <a:latin typeface="Graphik" panose="020B0503030202060203" pitchFamily="34" charset="77"/>
                <a:ea typeface="+mn-ea"/>
                <a:cs typeface="Segoe UI Semibold" panose="020B0702040204020203" pitchFamily="34" charset="0"/>
              </a:rPr>
              <a:t> on </a:t>
            </a:r>
            <a:r>
              <a:rPr lang="en-US" sz="1800" kern="1200" baseline="0">
                <a:solidFill>
                  <a:schemeClr val="tx2"/>
                </a:solidFill>
                <a:latin typeface="Graphik" panose="020B0503030202060203" pitchFamily="34" charset="77"/>
                <a:ea typeface="+mn-ea"/>
                <a:cs typeface="Segoe UI Semibold" panose="020B0702040204020203" pitchFamily="34" charset="0"/>
              </a:rPr>
              <a:t>Windows,</a:t>
            </a:r>
            <a:r>
              <a:rPr lang="en-US" sz="1800" kern="1200">
                <a:solidFill>
                  <a:schemeClr val="tx2"/>
                </a:solidFill>
                <a:latin typeface="Graphik" panose="020B0503030202060203" pitchFamily="34" charset="77"/>
                <a:ea typeface="+mn-ea"/>
                <a:cs typeface="Segoe UI Semibold" panose="020B0702040204020203" pitchFamily="34" charset="0"/>
              </a:rPr>
              <a:t> macOS, or iOS</a:t>
            </a:r>
            <a:br>
              <a:rPr kumimoji="0" lang="en-US" sz="1800" b="1" i="1"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br>
            <a:endPar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endParaRPr>
          </a:p>
        </p:txBody>
      </p:sp>
      <p:sp>
        <p:nvSpPr>
          <p:cNvPr id="289" name="Rectangle 288">
            <a:extLst>
              <a:ext uri="{FF2B5EF4-FFF2-40B4-BE49-F238E27FC236}">
                <a16:creationId xmlns:a16="http://schemas.microsoft.com/office/drawing/2014/main" id="{C6CB4040-EDEE-13DC-5430-B12E9D285199}"/>
              </a:ext>
            </a:extLst>
          </p:cNvPr>
          <p:cNvSpPr/>
          <p:nvPr/>
        </p:nvSpPr>
        <p:spPr bwMode="auto">
          <a:xfrm>
            <a:off x="3136602" y="10058996"/>
            <a:ext cx="9310576" cy="2141252"/>
          </a:xfrm>
          <a:prstGeom prst="rect">
            <a:avLst/>
          </a:prstGeom>
          <a:noFill/>
          <a:ln w="9525" cap="flat" cmpd="sng" algn="ctr">
            <a:noFill/>
            <a:prstDash val="solid"/>
          </a:ln>
          <a:effectLst/>
        </p:spPr>
        <p:txBody>
          <a:bodyPr rot="0" spcFirstLastPara="0" vertOverflow="overflow" horzOverflow="overflow" vert="horz" wrap="square" lIns="0" tIns="91440" rIns="365760" bIns="292608" numCol="1" spcCol="0" rtlCol="0" fromWordArt="0" anchor="t" anchorCtr="0" forceAA="0" compatLnSpc="1">
            <a:prstTxWarp prst="textNoShape">
              <a:avLst/>
            </a:prstTxWarp>
            <a:noAutofit/>
          </a:bodyPr>
          <a:lstStyle/>
          <a:p>
            <a:pPr marL="0" marR="0" lvl="1" indent="0" algn="l" defTabSz="1864944" eaLnBrk="1" fontAlgn="base" latinLnBrk="0" hangingPunct="1">
              <a:lnSpc>
                <a:spcPct val="100000"/>
              </a:lnSpc>
              <a:spcBef>
                <a:spcPct val="0"/>
              </a:spcBef>
              <a:spcAft>
                <a:spcPts val="600"/>
              </a:spcAft>
              <a:buClrTx/>
              <a:buSzTx/>
              <a:buFontTx/>
              <a:buNone/>
              <a:tabLst/>
              <a:defRPr/>
            </a:pPr>
            <a:r>
              <a:rPr kumimoji="0" lang="en-US" sz="2800" b="1"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ID Token  </a:t>
            </a:r>
          </a:p>
          <a:p>
            <a:pPr marL="0" marR="0" lvl="1" indent="0" algn="l" defTabSz="1864944"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Long term authentication on Mobile Device</a:t>
            </a:r>
            <a:b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br>
            <a:r>
              <a:rPr kumimoji="0" lang="en-US" sz="1800" b="0" i="1"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(used by authenticator app and/or company portal)</a:t>
            </a:r>
            <a:br>
              <a:rPr kumimoji="0" lang="en-US" sz="1800" b="1" i="1"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br>
            <a:r>
              <a:rPr kumimoji="0" lang="en-US" sz="1800" b="1"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Note: </a:t>
            </a:r>
            <a: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Authenticator App has two functions: brokering authentication locally + MFA validation</a:t>
            </a:r>
          </a:p>
        </p:txBody>
      </p:sp>
      <p:grpSp>
        <p:nvGrpSpPr>
          <p:cNvPr id="290" name="Group 289">
            <a:extLst>
              <a:ext uri="{FF2B5EF4-FFF2-40B4-BE49-F238E27FC236}">
                <a16:creationId xmlns:a16="http://schemas.microsoft.com/office/drawing/2014/main" id="{1986C813-D9F7-7A3E-0C52-A5157C588574}"/>
              </a:ext>
            </a:extLst>
          </p:cNvPr>
          <p:cNvGrpSpPr/>
          <p:nvPr/>
        </p:nvGrpSpPr>
        <p:grpSpPr>
          <a:xfrm>
            <a:off x="1412514" y="10328662"/>
            <a:ext cx="1371600" cy="1371600"/>
            <a:chOff x="-865934" y="4513040"/>
            <a:chExt cx="852604" cy="852604"/>
          </a:xfrm>
        </p:grpSpPr>
        <p:sp>
          <p:nvSpPr>
            <p:cNvPr id="291" name="Oval 290">
              <a:extLst>
                <a:ext uri="{FF2B5EF4-FFF2-40B4-BE49-F238E27FC236}">
                  <a16:creationId xmlns:a16="http://schemas.microsoft.com/office/drawing/2014/main" id="{85CC946B-527F-DF44-F9D9-FDE3808D2E1B}"/>
                </a:ext>
              </a:extLst>
            </p:cNvPr>
            <p:cNvSpPr/>
            <p:nvPr/>
          </p:nvSpPr>
          <p:spPr bwMode="auto">
            <a:xfrm>
              <a:off x="-865934" y="4513040"/>
              <a:ext cx="852604" cy="852604"/>
            </a:xfrm>
            <a:prstGeom prst="ellipse">
              <a:avLst/>
            </a:prstGeom>
            <a:solidFill>
              <a:srgbClr val="FFFFFF"/>
            </a:solidFill>
            <a:ln w="9525" cap="flat" cmpd="sng" algn="ctr">
              <a:solidFill>
                <a:srgbClr val="1A1A1A"/>
              </a:solid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grpSp>
          <p:nvGrpSpPr>
            <p:cNvPr id="292" name="Group 291">
              <a:extLst>
                <a:ext uri="{FF2B5EF4-FFF2-40B4-BE49-F238E27FC236}">
                  <a16:creationId xmlns:a16="http://schemas.microsoft.com/office/drawing/2014/main" id="{1C9B13A6-9A39-AED7-8D17-0806B4291591}"/>
                </a:ext>
              </a:extLst>
            </p:cNvPr>
            <p:cNvGrpSpPr/>
            <p:nvPr/>
          </p:nvGrpSpPr>
          <p:grpSpPr>
            <a:xfrm>
              <a:off x="-626221" y="4698932"/>
              <a:ext cx="373178" cy="480820"/>
              <a:chOff x="-876095" y="5300670"/>
              <a:chExt cx="373178" cy="480820"/>
            </a:xfrm>
          </p:grpSpPr>
          <p:grpSp>
            <p:nvGrpSpPr>
              <p:cNvPr id="293" name="Group 292">
                <a:extLst>
                  <a:ext uri="{FF2B5EF4-FFF2-40B4-BE49-F238E27FC236}">
                    <a16:creationId xmlns:a16="http://schemas.microsoft.com/office/drawing/2014/main" id="{3E1E9FF4-6563-13BE-A0E6-470D437ACD37}"/>
                  </a:ext>
                </a:extLst>
              </p:cNvPr>
              <p:cNvGrpSpPr/>
              <p:nvPr/>
            </p:nvGrpSpPr>
            <p:grpSpPr>
              <a:xfrm rot="19800000">
                <a:off x="-876095" y="5300670"/>
                <a:ext cx="373178" cy="480820"/>
                <a:chOff x="-1526053" y="3761710"/>
                <a:chExt cx="1006697" cy="960440"/>
              </a:xfrm>
            </p:grpSpPr>
            <p:grpSp>
              <p:nvGrpSpPr>
                <p:cNvPr id="295" name="Graphic 3">
                  <a:extLst>
                    <a:ext uri="{FF2B5EF4-FFF2-40B4-BE49-F238E27FC236}">
                      <a16:creationId xmlns:a16="http://schemas.microsoft.com/office/drawing/2014/main" id="{2DDC10F0-BD7E-CA7D-7744-D830BECBE1B9}"/>
                    </a:ext>
                  </a:extLst>
                </p:cNvPr>
                <p:cNvGrpSpPr/>
                <p:nvPr/>
              </p:nvGrpSpPr>
              <p:grpSpPr>
                <a:xfrm>
                  <a:off x="-1526051" y="3761710"/>
                  <a:ext cx="1006695" cy="960440"/>
                  <a:chOff x="-1526051" y="3761710"/>
                  <a:chExt cx="1006695" cy="960440"/>
                </a:xfrm>
              </p:grpSpPr>
              <p:sp>
                <p:nvSpPr>
                  <p:cNvPr id="301" name="Freeform: Shape 239">
                    <a:extLst>
                      <a:ext uri="{FF2B5EF4-FFF2-40B4-BE49-F238E27FC236}">
                        <a16:creationId xmlns:a16="http://schemas.microsoft.com/office/drawing/2014/main" id="{D95AFCEC-284D-E5D9-3E3F-889B5A0A536B}"/>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302" name="Freeform: Shape 240">
                    <a:extLst>
                      <a:ext uri="{FF2B5EF4-FFF2-40B4-BE49-F238E27FC236}">
                        <a16:creationId xmlns:a16="http://schemas.microsoft.com/office/drawing/2014/main" id="{DAA16D2A-F2D8-7FD5-C0F0-E963C5238915}"/>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296" name="Straight Connector 295">
                  <a:extLst>
                    <a:ext uri="{FF2B5EF4-FFF2-40B4-BE49-F238E27FC236}">
                      <a16:creationId xmlns:a16="http://schemas.microsoft.com/office/drawing/2014/main" id="{9F7C558F-57BF-7468-8AE2-43B2A5B6D548}"/>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297" name="Straight Connector 296">
                  <a:extLst>
                    <a:ext uri="{FF2B5EF4-FFF2-40B4-BE49-F238E27FC236}">
                      <a16:creationId xmlns:a16="http://schemas.microsoft.com/office/drawing/2014/main" id="{B9BFC43A-47D7-76B4-ABF5-813549D58311}"/>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298" name="Straight Connector 297">
                  <a:extLst>
                    <a:ext uri="{FF2B5EF4-FFF2-40B4-BE49-F238E27FC236}">
                      <a16:creationId xmlns:a16="http://schemas.microsoft.com/office/drawing/2014/main" id="{B575EA97-B38C-9FE1-3DFF-3A276460858D}"/>
                    </a:ext>
                  </a:extLst>
                </p:cNvPr>
                <p:cNvCxnSpPr>
                  <a:cxnSpLocks/>
                  <a:endCxn id="302"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299" name="Straight Connector 298">
                  <a:extLst>
                    <a:ext uri="{FF2B5EF4-FFF2-40B4-BE49-F238E27FC236}">
                      <a16:creationId xmlns:a16="http://schemas.microsoft.com/office/drawing/2014/main" id="{029771C2-E3E8-524A-C745-BF7C052E9D48}"/>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00" name="Straight Connector 299">
                  <a:extLst>
                    <a:ext uri="{FF2B5EF4-FFF2-40B4-BE49-F238E27FC236}">
                      <a16:creationId xmlns:a16="http://schemas.microsoft.com/office/drawing/2014/main" id="{FEE8F413-82D5-0B9E-17B1-059D04540973}"/>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294" name="people_4" title="Icon of a person">
                <a:extLst>
                  <a:ext uri="{FF2B5EF4-FFF2-40B4-BE49-F238E27FC236}">
                    <a16:creationId xmlns:a16="http://schemas.microsoft.com/office/drawing/2014/main" id="{AC3F7FF3-2DDF-D8BF-1E97-6F1C8D112C63}"/>
                  </a:ext>
                </a:extLst>
              </p:cNvPr>
              <p:cNvSpPr>
                <a:spLocks noChangeAspect="1" noEditPoints="1"/>
              </p:cNvSpPr>
              <p:nvPr/>
            </p:nvSpPr>
            <p:spPr bwMode="auto">
              <a:xfrm rot="19811724">
                <a:off x="-728743" y="5401016"/>
                <a:ext cx="141032" cy="20793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grpSp>
      <p:grpSp>
        <p:nvGrpSpPr>
          <p:cNvPr id="303" name="Group 302">
            <a:extLst>
              <a:ext uri="{FF2B5EF4-FFF2-40B4-BE49-F238E27FC236}">
                <a16:creationId xmlns:a16="http://schemas.microsoft.com/office/drawing/2014/main" id="{EF5A6E33-5DD4-5146-3638-9F9F3304645A}"/>
              </a:ext>
            </a:extLst>
          </p:cNvPr>
          <p:cNvGrpSpPr/>
          <p:nvPr/>
        </p:nvGrpSpPr>
        <p:grpSpPr>
          <a:xfrm>
            <a:off x="7241021" y="7579434"/>
            <a:ext cx="4687822" cy="1015664"/>
            <a:chOff x="4508868" y="3938625"/>
            <a:chExt cx="2343911" cy="507832"/>
          </a:xfrm>
        </p:grpSpPr>
        <p:sp>
          <p:nvSpPr>
            <p:cNvPr id="304" name="Rectangle 303">
              <a:extLst>
                <a:ext uri="{FF2B5EF4-FFF2-40B4-BE49-F238E27FC236}">
                  <a16:creationId xmlns:a16="http://schemas.microsoft.com/office/drawing/2014/main" id="{3B968AA1-94F1-0E47-AF3C-DE8891246D02}"/>
                </a:ext>
              </a:extLst>
            </p:cNvPr>
            <p:cNvSpPr/>
            <p:nvPr/>
          </p:nvSpPr>
          <p:spPr bwMode="auto">
            <a:xfrm>
              <a:off x="4508868" y="3938625"/>
              <a:ext cx="2343911" cy="507832"/>
            </a:xfrm>
            <a:prstGeom prst="rect">
              <a:avLst/>
            </a:prstGeom>
            <a:solidFill>
              <a:srgbClr val="FFFFFF"/>
            </a:solidFill>
            <a:ln w="10795" cap="flat" cmpd="sng" algn="ctr">
              <a:noFill/>
              <a:prstDash val="solid"/>
              <a:headEnd type="none" w="med" len="med"/>
              <a:tailEnd type="none" w="med" len="med"/>
            </a:ln>
            <a:effectLst>
              <a:outerShdw blurRad="101600" dist="25400" dir="2400000" algn="ctr" rotWithShape="0">
                <a:prstClr val="black">
                  <a:alpha val="40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spAutoFit/>
            </a:bodyPr>
            <a:lstStyle/>
            <a:p>
              <a:pPr marL="457200" marR="0" lvl="0" indent="0" algn="l" defTabSz="1864944"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83000">
                        <a:srgbClr val="1A1A1A"/>
                      </a:gs>
                      <a:gs pos="100000">
                        <a:srgbClr val="1A1A1A"/>
                      </a:gs>
                    </a:gsLst>
                    <a:lin ang="5400000" scaled="1"/>
                  </a:gradFill>
                  <a:effectLst/>
                  <a:uLnTx/>
                  <a:uFillTx/>
                  <a:latin typeface="Graphik" panose="020B0503030202060203" pitchFamily="34" charset="77"/>
                  <a:ea typeface="+mn-ea"/>
                  <a:cs typeface="Segoe UI" pitchFamily="34" charset="0"/>
                </a:rPr>
                <a:t>Until Revoked or Password Change (If actively used within 14 days)</a:t>
              </a:r>
            </a:p>
          </p:txBody>
        </p:sp>
        <p:grpSp>
          <p:nvGrpSpPr>
            <p:cNvPr id="305" name="Group 304">
              <a:extLst>
                <a:ext uri="{FF2B5EF4-FFF2-40B4-BE49-F238E27FC236}">
                  <a16:creationId xmlns:a16="http://schemas.microsoft.com/office/drawing/2014/main" id="{04FB4332-9BBC-3A8E-1627-0992F4FE434F}"/>
                </a:ext>
              </a:extLst>
            </p:cNvPr>
            <p:cNvGrpSpPr/>
            <p:nvPr/>
          </p:nvGrpSpPr>
          <p:grpSpPr>
            <a:xfrm>
              <a:off x="4586265" y="4101646"/>
              <a:ext cx="169163" cy="181785"/>
              <a:chOff x="4533289" y="4093130"/>
              <a:chExt cx="169163" cy="181785"/>
            </a:xfrm>
          </p:grpSpPr>
          <p:grpSp>
            <p:nvGrpSpPr>
              <p:cNvPr id="306" name="Group 305">
                <a:extLst>
                  <a:ext uri="{FF2B5EF4-FFF2-40B4-BE49-F238E27FC236}">
                    <a16:creationId xmlns:a16="http://schemas.microsoft.com/office/drawing/2014/main" id="{90A59856-69AE-25F8-04F6-BD1EA6E9B76B}"/>
                  </a:ext>
                </a:extLst>
              </p:cNvPr>
              <p:cNvGrpSpPr/>
              <p:nvPr/>
            </p:nvGrpSpPr>
            <p:grpSpPr>
              <a:xfrm>
                <a:off x="4533289" y="4111390"/>
                <a:ext cx="163525" cy="163525"/>
                <a:chOff x="4508869" y="4070541"/>
                <a:chExt cx="211004" cy="211004"/>
              </a:xfrm>
            </p:grpSpPr>
            <p:sp>
              <p:nvSpPr>
                <p:cNvPr id="310" name="Oval 309">
                  <a:extLst>
                    <a:ext uri="{FF2B5EF4-FFF2-40B4-BE49-F238E27FC236}">
                      <a16:creationId xmlns:a16="http://schemas.microsoft.com/office/drawing/2014/main" id="{89007B52-47CC-B00E-9F1B-7DF7E05D2E35}"/>
                    </a:ext>
                  </a:extLst>
                </p:cNvPr>
                <p:cNvSpPr/>
                <p:nvPr/>
              </p:nvSpPr>
              <p:spPr bwMode="auto">
                <a:xfrm>
                  <a:off x="4508869" y="4070541"/>
                  <a:ext cx="211004" cy="211004"/>
                </a:xfrm>
                <a:prstGeom prst="ellipse">
                  <a:avLst/>
                </a:pr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pic>
              <p:nvPicPr>
                <p:cNvPr id="311" name="Graphic 310">
                  <a:extLst>
                    <a:ext uri="{FF2B5EF4-FFF2-40B4-BE49-F238E27FC236}">
                      <a16:creationId xmlns:a16="http://schemas.microsoft.com/office/drawing/2014/main" id="{85EBFE21-A97C-C7A2-1AE0-D1E0DC5C7D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3215" y="4118145"/>
                  <a:ext cx="45719" cy="97153"/>
                </a:xfrm>
                <a:prstGeom prst="rect">
                  <a:avLst/>
                </a:prstGeom>
              </p:spPr>
            </p:pic>
          </p:grpSp>
          <p:cxnSp>
            <p:nvCxnSpPr>
              <p:cNvPr id="307" name="Straight Connector 306">
                <a:extLst>
                  <a:ext uri="{FF2B5EF4-FFF2-40B4-BE49-F238E27FC236}">
                    <a16:creationId xmlns:a16="http://schemas.microsoft.com/office/drawing/2014/main" id="{66D0A08B-19CC-6BE0-F51A-69438C06DCA7}"/>
                  </a:ext>
                </a:extLst>
              </p:cNvPr>
              <p:cNvCxnSpPr>
                <a:cxnSpLocks/>
              </p:cNvCxnSpPr>
              <p:nvPr/>
            </p:nvCxnSpPr>
            <p:spPr>
              <a:xfrm>
                <a:off x="4615051" y="4093130"/>
                <a:ext cx="0" cy="45720"/>
              </a:xfrm>
              <a:prstGeom prst="line">
                <a:avLst/>
              </a:prstGeom>
              <a:noFill/>
              <a:ln w="9525" cap="flat" cmpd="sng" algn="ctr">
                <a:solidFill>
                  <a:srgbClr val="1A1A1A"/>
                </a:solidFill>
                <a:prstDash val="solid"/>
                <a:headEnd type="none" w="lg" len="med"/>
                <a:tailEnd type="none" w="lg" len="med"/>
              </a:ln>
              <a:effectLst/>
            </p:spPr>
          </p:cxnSp>
          <p:cxnSp>
            <p:nvCxnSpPr>
              <p:cNvPr id="308" name="Straight Connector 307">
                <a:extLst>
                  <a:ext uri="{FF2B5EF4-FFF2-40B4-BE49-F238E27FC236}">
                    <a16:creationId xmlns:a16="http://schemas.microsoft.com/office/drawing/2014/main" id="{53EEBA1D-2660-C89A-1228-D5809C884642}"/>
                  </a:ext>
                </a:extLst>
              </p:cNvPr>
              <p:cNvCxnSpPr>
                <a:cxnSpLocks/>
              </p:cNvCxnSpPr>
              <p:nvPr/>
            </p:nvCxnSpPr>
            <p:spPr>
              <a:xfrm flipH="1">
                <a:off x="4587900" y="4093878"/>
                <a:ext cx="54864" cy="0"/>
              </a:xfrm>
              <a:prstGeom prst="line">
                <a:avLst/>
              </a:prstGeom>
              <a:noFill/>
              <a:ln w="9525" cap="flat" cmpd="sng" algn="ctr">
                <a:solidFill>
                  <a:srgbClr val="1A1A1A"/>
                </a:solidFill>
                <a:prstDash val="solid"/>
                <a:headEnd type="none" w="lg" len="med"/>
                <a:tailEnd type="none" w="lg" len="med"/>
              </a:ln>
              <a:effectLst/>
            </p:spPr>
          </p:cxnSp>
          <p:cxnSp>
            <p:nvCxnSpPr>
              <p:cNvPr id="309" name="Straight Connector 308">
                <a:extLst>
                  <a:ext uri="{FF2B5EF4-FFF2-40B4-BE49-F238E27FC236}">
                    <a16:creationId xmlns:a16="http://schemas.microsoft.com/office/drawing/2014/main" id="{BCC54DAD-A352-A5E7-B86E-6560E1EC6CF5}"/>
                  </a:ext>
                </a:extLst>
              </p:cNvPr>
              <p:cNvCxnSpPr>
                <a:cxnSpLocks/>
              </p:cNvCxnSpPr>
              <p:nvPr/>
            </p:nvCxnSpPr>
            <p:spPr>
              <a:xfrm rot="-2400000" flipH="1">
                <a:off x="4621020" y="4143563"/>
                <a:ext cx="81432" cy="0"/>
              </a:xfrm>
              <a:prstGeom prst="line">
                <a:avLst/>
              </a:prstGeom>
              <a:noFill/>
              <a:ln w="9525" cap="flat" cmpd="sng" algn="ctr">
                <a:solidFill>
                  <a:srgbClr val="1A1A1A"/>
                </a:solidFill>
                <a:prstDash val="solid"/>
                <a:headEnd type="none" w="lg" len="med"/>
                <a:tailEnd type="none" w="lg" len="med"/>
              </a:ln>
              <a:effectLst/>
            </p:spPr>
          </p:cxnSp>
        </p:grpSp>
      </p:grpSp>
      <p:grpSp>
        <p:nvGrpSpPr>
          <p:cNvPr id="312" name="Group 311">
            <a:extLst>
              <a:ext uri="{FF2B5EF4-FFF2-40B4-BE49-F238E27FC236}">
                <a16:creationId xmlns:a16="http://schemas.microsoft.com/office/drawing/2014/main" id="{8114C54B-E40E-6650-3E5D-6FAC9A4E25C2}"/>
              </a:ext>
            </a:extLst>
          </p:cNvPr>
          <p:cNvGrpSpPr/>
          <p:nvPr/>
        </p:nvGrpSpPr>
        <p:grpSpPr>
          <a:xfrm>
            <a:off x="1176526" y="6627896"/>
            <a:ext cx="10972800" cy="6269520"/>
            <a:chOff x="588263" y="3313948"/>
            <a:chExt cx="5486400" cy="3134760"/>
          </a:xfrm>
        </p:grpSpPr>
        <p:sp>
          <p:nvSpPr>
            <p:cNvPr id="313" name="Rectangle 312">
              <a:extLst>
                <a:ext uri="{FF2B5EF4-FFF2-40B4-BE49-F238E27FC236}">
                  <a16:creationId xmlns:a16="http://schemas.microsoft.com/office/drawing/2014/main" id="{28AF949D-5786-E18C-83E2-F9DC706F52C4}"/>
                </a:ext>
              </a:extLst>
            </p:cNvPr>
            <p:cNvSpPr/>
            <p:nvPr/>
          </p:nvSpPr>
          <p:spPr bwMode="auto">
            <a:xfrm>
              <a:off x="588263" y="3744365"/>
              <a:ext cx="5486400" cy="2704343"/>
            </a:xfrm>
            <a:prstGeom prst="rect">
              <a:avLst/>
            </a:prstGeom>
            <a:noFill/>
            <a:ln w="25400" cap="flat" cmpd="sng" algn="ctr">
              <a:solidFill>
                <a:schemeClr val="tx2"/>
              </a:solidFill>
              <a:prstDash val="dash"/>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sp>
          <p:nvSpPr>
            <p:cNvPr id="314" name="Rectangle 313">
              <a:extLst>
                <a:ext uri="{FF2B5EF4-FFF2-40B4-BE49-F238E27FC236}">
                  <a16:creationId xmlns:a16="http://schemas.microsoft.com/office/drawing/2014/main" id="{3DBBBE74-746A-A9AB-A294-EFB1F340BB5E}"/>
                </a:ext>
              </a:extLst>
            </p:cNvPr>
            <p:cNvSpPr/>
            <p:nvPr/>
          </p:nvSpPr>
          <p:spPr>
            <a:xfrm>
              <a:off x="764251" y="3550857"/>
              <a:ext cx="2249174" cy="323166"/>
            </a:xfrm>
            <a:prstGeom prst="rect">
              <a:avLst/>
            </a:prstGeom>
            <a:solidFill>
              <a:srgbClr val="EAEAEA"/>
            </a:solidFill>
          </p:spPr>
          <p:txBody>
            <a:bodyPr wrap="none">
              <a:spAutoFit/>
            </a:bodyPr>
            <a:lstStyle/>
            <a:p>
              <a:pPr marL="0" marR="0" lvl="0" indent="0" algn="l" defTabSz="1828800" eaLnBrk="1" fontAlgn="auto" latinLnBrk="0" hangingPunct="1">
                <a:lnSpc>
                  <a:spcPct val="100000"/>
                </a:lnSpc>
                <a:spcBef>
                  <a:spcPts val="0"/>
                </a:spcBef>
                <a:spcAft>
                  <a:spcPts val="800"/>
                </a:spcAft>
                <a:buClrTx/>
                <a:buSzTx/>
                <a:buFontTx/>
                <a:buNone/>
                <a:tabLst/>
                <a:defRPr/>
              </a:pPr>
              <a:r>
                <a:rPr kumimoji="0" lang="en-US" sz="3600" b="1" i="0" u="none" strike="noStrike" kern="1200" cap="all" spc="0" normalizeH="0" baseline="0" noProof="0">
                  <a:ln>
                    <a:noFill/>
                  </a:ln>
                  <a:gradFill>
                    <a:gsLst>
                      <a:gs pos="0">
                        <a:srgbClr val="1A1A1A"/>
                      </a:gs>
                      <a:gs pos="100000">
                        <a:srgbClr val="1A1A1A"/>
                      </a:gs>
                    </a:gsLst>
                    <a:lin ang="5400000" scaled="1"/>
                  </a:gradFill>
                  <a:effectLst/>
                  <a:uLnTx/>
                  <a:uFillTx/>
                  <a:latin typeface="Graphik" panose="020B0503030202060203" pitchFamily="34" charset="77"/>
                  <a:ea typeface="+mn-ea"/>
                  <a:cs typeface="+mn-cs"/>
                </a:rPr>
                <a:t>Authentication</a:t>
              </a:r>
            </a:p>
          </p:txBody>
        </p:sp>
        <p:cxnSp>
          <p:nvCxnSpPr>
            <p:cNvPr id="315" name="Straight Connector 314">
              <a:extLst>
                <a:ext uri="{FF2B5EF4-FFF2-40B4-BE49-F238E27FC236}">
                  <a16:creationId xmlns:a16="http://schemas.microsoft.com/office/drawing/2014/main" id="{994A92B2-7CAD-1465-BA90-A586ED020AD6}"/>
                </a:ext>
              </a:extLst>
            </p:cNvPr>
            <p:cNvCxnSpPr>
              <a:stCxn id="217" idx="2"/>
            </p:cNvCxnSpPr>
            <p:nvPr/>
          </p:nvCxnSpPr>
          <p:spPr>
            <a:xfrm>
              <a:off x="3608117" y="3313948"/>
              <a:ext cx="0" cy="421575"/>
            </a:xfrm>
            <a:prstGeom prst="line">
              <a:avLst/>
            </a:prstGeom>
            <a:solidFill>
              <a:srgbClr val="FFFFFF">
                <a:lumMod val="95000"/>
                <a:alpha val="50000"/>
              </a:srgbClr>
            </a:solidFill>
            <a:ln w="25400" cap="flat" cmpd="sng" algn="ctr">
              <a:solidFill>
                <a:schemeClr val="tx2"/>
              </a:solidFill>
              <a:prstDash val="sysDash"/>
            </a:ln>
            <a:effectLst/>
          </p:spPr>
        </p:cxnSp>
      </p:grpSp>
      <p:grpSp>
        <p:nvGrpSpPr>
          <p:cNvPr id="316" name="Group 315">
            <a:extLst>
              <a:ext uri="{FF2B5EF4-FFF2-40B4-BE49-F238E27FC236}">
                <a16:creationId xmlns:a16="http://schemas.microsoft.com/office/drawing/2014/main" id="{9A22DBA1-0C1C-3FCF-9F0D-48AF1F2F83C4}"/>
              </a:ext>
            </a:extLst>
          </p:cNvPr>
          <p:cNvGrpSpPr/>
          <p:nvPr/>
        </p:nvGrpSpPr>
        <p:grpSpPr>
          <a:xfrm>
            <a:off x="10542422" y="4097536"/>
            <a:ext cx="1371600" cy="1371600"/>
            <a:chOff x="731601" y="2693318"/>
            <a:chExt cx="852604" cy="852604"/>
          </a:xfrm>
        </p:grpSpPr>
        <p:sp>
          <p:nvSpPr>
            <p:cNvPr id="317" name="Oval 316">
              <a:extLst>
                <a:ext uri="{FF2B5EF4-FFF2-40B4-BE49-F238E27FC236}">
                  <a16:creationId xmlns:a16="http://schemas.microsoft.com/office/drawing/2014/main" id="{A4066D7A-5DF3-D371-0181-561A846211B1}"/>
                </a:ext>
              </a:extLst>
            </p:cNvPr>
            <p:cNvSpPr/>
            <p:nvPr/>
          </p:nvSpPr>
          <p:spPr bwMode="auto">
            <a:xfrm>
              <a:off x="731601" y="269331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grpSp>
          <p:nvGrpSpPr>
            <p:cNvPr id="318" name="Group 317">
              <a:extLst>
                <a:ext uri="{FF2B5EF4-FFF2-40B4-BE49-F238E27FC236}">
                  <a16:creationId xmlns:a16="http://schemas.microsoft.com/office/drawing/2014/main" id="{F667239A-3CEB-32AF-D1FD-3622ABFD2BD0}"/>
                </a:ext>
              </a:extLst>
            </p:cNvPr>
            <p:cNvGrpSpPr/>
            <p:nvPr/>
          </p:nvGrpSpPr>
          <p:grpSpPr>
            <a:xfrm>
              <a:off x="971314" y="2879210"/>
              <a:ext cx="373178" cy="480820"/>
              <a:chOff x="-1380586" y="3625332"/>
              <a:chExt cx="745424" cy="960440"/>
            </a:xfrm>
          </p:grpSpPr>
          <p:grpSp>
            <p:nvGrpSpPr>
              <p:cNvPr id="319" name="Group 318">
                <a:extLst>
                  <a:ext uri="{FF2B5EF4-FFF2-40B4-BE49-F238E27FC236}">
                    <a16:creationId xmlns:a16="http://schemas.microsoft.com/office/drawing/2014/main" id="{B34DA9D2-86B3-9BE3-804B-BAF51779BFEA}"/>
                  </a:ext>
                </a:extLst>
              </p:cNvPr>
              <p:cNvGrpSpPr/>
              <p:nvPr/>
            </p:nvGrpSpPr>
            <p:grpSpPr>
              <a:xfrm rot="19800000">
                <a:off x="-1380586" y="3625332"/>
                <a:ext cx="745424" cy="960440"/>
                <a:chOff x="-1526053" y="3761710"/>
                <a:chExt cx="1006697" cy="960440"/>
              </a:xfrm>
            </p:grpSpPr>
            <p:grpSp>
              <p:nvGrpSpPr>
                <p:cNvPr id="321" name="Graphic 3">
                  <a:extLst>
                    <a:ext uri="{FF2B5EF4-FFF2-40B4-BE49-F238E27FC236}">
                      <a16:creationId xmlns:a16="http://schemas.microsoft.com/office/drawing/2014/main" id="{1B8FF157-693A-7A10-F87F-58383F8A7F41}"/>
                    </a:ext>
                  </a:extLst>
                </p:cNvPr>
                <p:cNvGrpSpPr/>
                <p:nvPr/>
              </p:nvGrpSpPr>
              <p:grpSpPr>
                <a:xfrm>
                  <a:off x="-1526051" y="3761710"/>
                  <a:ext cx="1006695" cy="960440"/>
                  <a:chOff x="-1526051" y="3761710"/>
                  <a:chExt cx="1006695" cy="960440"/>
                </a:xfrm>
              </p:grpSpPr>
              <p:sp>
                <p:nvSpPr>
                  <p:cNvPr id="327" name="Freeform: Shape 319">
                    <a:extLst>
                      <a:ext uri="{FF2B5EF4-FFF2-40B4-BE49-F238E27FC236}">
                        <a16:creationId xmlns:a16="http://schemas.microsoft.com/office/drawing/2014/main" id="{4EE453D8-45A8-DBBB-109F-373C9DB6FF60}"/>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328" name="Freeform: Shape 320">
                    <a:extLst>
                      <a:ext uri="{FF2B5EF4-FFF2-40B4-BE49-F238E27FC236}">
                        <a16:creationId xmlns:a16="http://schemas.microsoft.com/office/drawing/2014/main" id="{38D68316-69EA-B410-274B-7BBD31911C04}"/>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322" name="Straight Connector 321">
                  <a:extLst>
                    <a:ext uri="{FF2B5EF4-FFF2-40B4-BE49-F238E27FC236}">
                      <a16:creationId xmlns:a16="http://schemas.microsoft.com/office/drawing/2014/main" id="{2A7D75EB-FC9C-2714-8D0B-9E033A8CF0FC}"/>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23" name="Straight Connector 322">
                  <a:extLst>
                    <a:ext uri="{FF2B5EF4-FFF2-40B4-BE49-F238E27FC236}">
                      <a16:creationId xmlns:a16="http://schemas.microsoft.com/office/drawing/2014/main" id="{A322FFAA-87BE-9A56-1F56-65D05FFABBC3}"/>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24" name="Straight Connector 323">
                  <a:extLst>
                    <a:ext uri="{FF2B5EF4-FFF2-40B4-BE49-F238E27FC236}">
                      <a16:creationId xmlns:a16="http://schemas.microsoft.com/office/drawing/2014/main" id="{455AE7F2-98C2-B893-28A2-3995DF05DEF8}"/>
                    </a:ext>
                  </a:extLst>
                </p:cNvPr>
                <p:cNvCxnSpPr>
                  <a:cxnSpLocks/>
                  <a:endCxn id="328"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25" name="Straight Connector 324">
                  <a:extLst>
                    <a:ext uri="{FF2B5EF4-FFF2-40B4-BE49-F238E27FC236}">
                      <a16:creationId xmlns:a16="http://schemas.microsoft.com/office/drawing/2014/main" id="{BA671675-E0D6-8E71-151D-51E87751DDDC}"/>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26" name="Straight Connector 325">
                  <a:extLst>
                    <a:ext uri="{FF2B5EF4-FFF2-40B4-BE49-F238E27FC236}">
                      <a16:creationId xmlns:a16="http://schemas.microsoft.com/office/drawing/2014/main" id="{CF12588F-9BF2-ABAF-5163-FDA0E43331CD}"/>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20" name="arrow_11" title="Icon of a circle made of two curved arrows">
                <a:extLst>
                  <a:ext uri="{FF2B5EF4-FFF2-40B4-BE49-F238E27FC236}">
                    <a16:creationId xmlns:a16="http://schemas.microsoft.com/office/drawing/2014/main" id="{B968DC71-F629-75CB-0F3D-E99ABD4B62EA}"/>
                  </a:ext>
                </a:extLst>
              </p:cNvPr>
              <p:cNvSpPr>
                <a:spLocks noChangeAspect="1" noEditPoints="1"/>
              </p:cNvSpPr>
              <p:nvPr/>
            </p:nvSpPr>
            <p:spPr bwMode="auto">
              <a:xfrm rot="19342864">
                <a:off x="-1127798" y="3751117"/>
                <a:ext cx="375904"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Graphik" panose="020B0503030202060203" pitchFamily="34" charset="77"/>
                  <a:ea typeface="+mn-ea"/>
                  <a:cs typeface="+mn-cs"/>
                </a:endParaRPr>
              </a:p>
            </p:txBody>
          </p:sp>
        </p:grpSp>
      </p:grpSp>
      <p:cxnSp>
        <p:nvCxnSpPr>
          <p:cNvPr id="329" name="Straight Arrow Connector 328">
            <a:extLst>
              <a:ext uri="{FF2B5EF4-FFF2-40B4-BE49-F238E27FC236}">
                <a16:creationId xmlns:a16="http://schemas.microsoft.com/office/drawing/2014/main" id="{BB905245-81F8-745A-0338-3DF9EBFD8AF4}"/>
              </a:ext>
            </a:extLst>
          </p:cNvPr>
          <p:cNvCxnSpPr>
            <a:cxnSpLocks/>
          </p:cNvCxnSpPr>
          <p:nvPr/>
        </p:nvCxnSpPr>
        <p:spPr>
          <a:xfrm flipH="1">
            <a:off x="11914022" y="4846362"/>
            <a:ext cx="987308" cy="0"/>
          </a:xfrm>
          <a:prstGeom prst="straightConnector1">
            <a:avLst/>
          </a:prstGeom>
          <a:noFill/>
          <a:ln w="25400" cap="flat" cmpd="sng" algn="ctr">
            <a:solidFill>
              <a:srgbClr val="1A1A1A"/>
            </a:solidFill>
            <a:prstDash val="sysDot"/>
            <a:headEnd type="arrow" w="lg" len="med"/>
            <a:tailEnd type="none" w="lg" len="med"/>
          </a:ln>
          <a:effectLst/>
        </p:spPr>
      </p:cxnSp>
      <p:grpSp>
        <p:nvGrpSpPr>
          <p:cNvPr id="330" name="Group 329">
            <a:extLst>
              <a:ext uri="{FF2B5EF4-FFF2-40B4-BE49-F238E27FC236}">
                <a16:creationId xmlns:a16="http://schemas.microsoft.com/office/drawing/2014/main" id="{AD9CC97C-D3AC-55EF-BF32-11DCA99908FF}"/>
              </a:ext>
            </a:extLst>
          </p:cNvPr>
          <p:cNvGrpSpPr/>
          <p:nvPr/>
        </p:nvGrpSpPr>
        <p:grpSpPr>
          <a:xfrm>
            <a:off x="12901330" y="4097536"/>
            <a:ext cx="1371600" cy="1371600"/>
            <a:chOff x="588263" y="3756508"/>
            <a:chExt cx="852604" cy="852604"/>
          </a:xfrm>
        </p:grpSpPr>
        <p:sp>
          <p:nvSpPr>
            <p:cNvPr id="331" name="Oval 330">
              <a:extLst>
                <a:ext uri="{FF2B5EF4-FFF2-40B4-BE49-F238E27FC236}">
                  <a16:creationId xmlns:a16="http://schemas.microsoft.com/office/drawing/2014/main" id="{F380E1C6-4CB4-47CC-EFB6-FB3949950E5A}"/>
                </a:ext>
              </a:extLst>
            </p:cNvPr>
            <p:cNvSpPr/>
            <p:nvPr/>
          </p:nvSpPr>
          <p:spPr bwMode="auto">
            <a:xfrm>
              <a:off x="588263" y="375650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grpSp>
          <p:nvGrpSpPr>
            <p:cNvPr id="332" name="Group 331">
              <a:extLst>
                <a:ext uri="{FF2B5EF4-FFF2-40B4-BE49-F238E27FC236}">
                  <a16:creationId xmlns:a16="http://schemas.microsoft.com/office/drawing/2014/main" id="{CC83D6FB-00BA-59EB-166C-97A8C694660D}"/>
                </a:ext>
              </a:extLst>
            </p:cNvPr>
            <p:cNvGrpSpPr/>
            <p:nvPr/>
          </p:nvGrpSpPr>
          <p:grpSpPr>
            <a:xfrm>
              <a:off x="827976" y="3942400"/>
              <a:ext cx="373178" cy="480820"/>
              <a:chOff x="-764990" y="4532798"/>
              <a:chExt cx="373178" cy="480820"/>
            </a:xfrm>
          </p:grpSpPr>
          <p:grpSp>
            <p:nvGrpSpPr>
              <p:cNvPr id="333" name="Group 332">
                <a:extLst>
                  <a:ext uri="{FF2B5EF4-FFF2-40B4-BE49-F238E27FC236}">
                    <a16:creationId xmlns:a16="http://schemas.microsoft.com/office/drawing/2014/main" id="{F8D5EE62-2BA6-1591-BE98-D0E52D366029}"/>
                  </a:ext>
                </a:extLst>
              </p:cNvPr>
              <p:cNvGrpSpPr/>
              <p:nvPr/>
            </p:nvGrpSpPr>
            <p:grpSpPr>
              <a:xfrm rot="19800000">
                <a:off x="-764990" y="4532798"/>
                <a:ext cx="373178" cy="480820"/>
                <a:chOff x="-1526053" y="3761710"/>
                <a:chExt cx="1006697" cy="960440"/>
              </a:xfrm>
            </p:grpSpPr>
            <p:grpSp>
              <p:nvGrpSpPr>
                <p:cNvPr id="335" name="Graphic 3">
                  <a:extLst>
                    <a:ext uri="{FF2B5EF4-FFF2-40B4-BE49-F238E27FC236}">
                      <a16:creationId xmlns:a16="http://schemas.microsoft.com/office/drawing/2014/main" id="{DF7C4FE3-4B93-F31A-2B10-67F533FC564F}"/>
                    </a:ext>
                  </a:extLst>
                </p:cNvPr>
                <p:cNvGrpSpPr/>
                <p:nvPr/>
              </p:nvGrpSpPr>
              <p:grpSpPr>
                <a:xfrm>
                  <a:off x="-1526051" y="3761710"/>
                  <a:ext cx="1006695" cy="960440"/>
                  <a:chOff x="-1526051" y="3761710"/>
                  <a:chExt cx="1006695" cy="960440"/>
                </a:xfrm>
              </p:grpSpPr>
              <p:sp>
                <p:nvSpPr>
                  <p:cNvPr id="341" name="Freeform: Shape 345">
                    <a:extLst>
                      <a:ext uri="{FF2B5EF4-FFF2-40B4-BE49-F238E27FC236}">
                        <a16:creationId xmlns:a16="http://schemas.microsoft.com/office/drawing/2014/main" id="{8C9CD31B-680E-728B-CCB1-5C3DD36A600F}"/>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342" name="Freeform: Shape 346">
                    <a:extLst>
                      <a:ext uri="{FF2B5EF4-FFF2-40B4-BE49-F238E27FC236}">
                        <a16:creationId xmlns:a16="http://schemas.microsoft.com/office/drawing/2014/main" id="{DFB7624F-0A86-5521-81D1-69ABB64C7786}"/>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336" name="Straight Connector 335">
                  <a:extLst>
                    <a:ext uri="{FF2B5EF4-FFF2-40B4-BE49-F238E27FC236}">
                      <a16:creationId xmlns:a16="http://schemas.microsoft.com/office/drawing/2014/main" id="{123404AE-1E8D-8E42-90E7-978275346F1C}"/>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37" name="Straight Connector 336">
                  <a:extLst>
                    <a:ext uri="{FF2B5EF4-FFF2-40B4-BE49-F238E27FC236}">
                      <a16:creationId xmlns:a16="http://schemas.microsoft.com/office/drawing/2014/main" id="{51A17E74-4141-C2FA-B2E6-84B8B9A7C4B3}"/>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38" name="Straight Connector 337">
                  <a:extLst>
                    <a:ext uri="{FF2B5EF4-FFF2-40B4-BE49-F238E27FC236}">
                      <a16:creationId xmlns:a16="http://schemas.microsoft.com/office/drawing/2014/main" id="{64FF7DD7-0733-0D1E-64D0-15ABD862B6B4}"/>
                    </a:ext>
                  </a:extLst>
                </p:cNvPr>
                <p:cNvCxnSpPr>
                  <a:cxnSpLocks/>
                  <a:endCxn id="342"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39" name="Straight Connector 338">
                  <a:extLst>
                    <a:ext uri="{FF2B5EF4-FFF2-40B4-BE49-F238E27FC236}">
                      <a16:creationId xmlns:a16="http://schemas.microsoft.com/office/drawing/2014/main" id="{F5CD5AAF-8C0E-D98F-7CE5-052A226A0191}"/>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40" name="Straight Connector 339">
                  <a:extLst>
                    <a:ext uri="{FF2B5EF4-FFF2-40B4-BE49-F238E27FC236}">
                      <a16:creationId xmlns:a16="http://schemas.microsoft.com/office/drawing/2014/main" id="{194F0B41-EA21-AF49-F64F-1D924DC97CC3}"/>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34" name="Rectangle 29">
                <a:extLst>
                  <a:ext uri="{FF2B5EF4-FFF2-40B4-BE49-F238E27FC236}">
                    <a16:creationId xmlns:a16="http://schemas.microsoft.com/office/drawing/2014/main" id="{1DB45E6F-8A02-DBB3-B3A7-83D4E23706FD}"/>
                  </a:ext>
                </a:extLst>
              </p:cNvPr>
              <p:cNvSpPr/>
              <p:nvPr/>
            </p:nvSpPr>
            <p:spPr bwMode="auto">
              <a:xfrm rot="19635991" flipH="1">
                <a:off x="-577392" y="4606355"/>
                <a:ext cx="84412" cy="162477"/>
              </a:xfrm>
              <a:custGeom>
                <a:avLst/>
                <a:gdLst>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0 w 248134"/>
                  <a:gd name="connsiteY4" fmla="*/ 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91440 w 248134"/>
                  <a:gd name="connsiteY4" fmla="*/ 9144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0" fmla="*/ 248134 w 248134"/>
                  <a:gd name="connsiteY0" fmla="*/ 0 h 248134"/>
                  <a:gd name="connsiteX1" fmla="*/ 248134 w 248134"/>
                  <a:gd name="connsiteY1" fmla="*/ 248134 h 248134"/>
                  <a:gd name="connsiteX2" fmla="*/ 0 w 248134"/>
                  <a:gd name="connsiteY2" fmla="*/ 248134 h 248134"/>
                </a:gdLst>
                <a:ahLst/>
                <a:cxnLst>
                  <a:cxn ang="0">
                    <a:pos x="connsiteX0" y="connsiteY0"/>
                  </a:cxn>
                  <a:cxn ang="0">
                    <a:pos x="connsiteX1" y="connsiteY1"/>
                  </a:cxn>
                  <a:cxn ang="0">
                    <a:pos x="connsiteX2" y="connsiteY2"/>
                  </a:cxn>
                </a:cxnLst>
                <a:rect l="l" t="t" r="r" b="b"/>
                <a:pathLst>
                  <a:path w="248134" h="248134">
                    <a:moveTo>
                      <a:pt x="248134" y="0"/>
                    </a:moveTo>
                    <a:lnTo>
                      <a:pt x="248134" y="248134"/>
                    </a:lnTo>
                    <a:lnTo>
                      <a:pt x="0" y="248134"/>
                    </a:lnTo>
                  </a:path>
                </a:pathLst>
              </a:custGeom>
              <a:noFill/>
              <a:ln w="19050" cap="flat" cmpd="sng" algn="ctr">
                <a:solidFill>
                  <a:srgbClr val="FFFFFF"/>
                </a:solidFill>
                <a:prstDash val="solid"/>
                <a:headEnd type="none" w="sm" len="sm"/>
                <a:tailEnd type="none" w="sm" len="sm"/>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grpSp>
      </p:grpSp>
      <p:grpSp>
        <p:nvGrpSpPr>
          <p:cNvPr id="343" name="Group 342">
            <a:extLst>
              <a:ext uri="{FF2B5EF4-FFF2-40B4-BE49-F238E27FC236}">
                <a16:creationId xmlns:a16="http://schemas.microsoft.com/office/drawing/2014/main" id="{640FC816-E2E0-83B2-EB8B-4D5BA81F92A2}"/>
              </a:ext>
            </a:extLst>
          </p:cNvPr>
          <p:cNvGrpSpPr/>
          <p:nvPr/>
        </p:nvGrpSpPr>
        <p:grpSpPr>
          <a:xfrm>
            <a:off x="15760314" y="3738280"/>
            <a:ext cx="2742810" cy="2063528"/>
            <a:chOff x="8187930" y="1745570"/>
            <a:chExt cx="1371405" cy="1031764"/>
          </a:xfrm>
        </p:grpSpPr>
        <p:grpSp>
          <p:nvGrpSpPr>
            <p:cNvPr id="344" name="Group 343">
              <a:extLst>
                <a:ext uri="{FF2B5EF4-FFF2-40B4-BE49-F238E27FC236}">
                  <a16:creationId xmlns:a16="http://schemas.microsoft.com/office/drawing/2014/main" id="{09686BD0-F292-EDE5-F891-268291909813}"/>
                </a:ext>
              </a:extLst>
            </p:cNvPr>
            <p:cNvGrpSpPr/>
            <p:nvPr/>
          </p:nvGrpSpPr>
          <p:grpSpPr>
            <a:xfrm>
              <a:off x="8187930" y="1745570"/>
              <a:ext cx="1371405" cy="1031764"/>
              <a:chOff x="227451" y="4127473"/>
              <a:chExt cx="1371600" cy="1031910"/>
            </a:xfrm>
          </p:grpSpPr>
          <p:sp>
            <p:nvSpPr>
              <p:cNvPr id="347" name="Rectangle 346">
                <a:extLst>
                  <a:ext uri="{FF2B5EF4-FFF2-40B4-BE49-F238E27FC236}">
                    <a16:creationId xmlns:a16="http://schemas.microsoft.com/office/drawing/2014/main" id="{3B89FD53-0BB1-298F-6DA4-AD46AD8CE1B3}"/>
                  </a:ext>
                </a:extLst>
              </p:cNvPr>
              <p:cNvSpPr/>
              <p:nvPr/>
            </p:nvSpPr>
            <p:spPr bwMode="auto">
              <a:xfrm flipH="1">
                <a:off x="227451" y="4127473"/>
                <a:ext cx="1371600" cy="1031910"/>
              </a:xfrm>
              <a:prstGeom prst="rect">
                <a:avLst/>
              </a:prstGeom>
              <a:solidFill>
                <a:srgbClr val="FFFFFF"/>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806550" tIns="286774" rIns="0" bIns="286774" numCol="1" spcCol="0" rtlCol="0" fromWordArt="0" anchor="ctr" anchorCtr="0" forceAA="0" compatLnSpc="1">
                <a:prstTxWarp prst="textNoShape">
                  <a:avLst/>
                </a:prstTxWarp>
                <a:noAutofit/>
              </a:bodyPr>
              <a:lstStyle/>
              <a:p>
                <a:pPr marL="0" marR="0" lvl="0" indent="0" algn="l" defTabSz="1827502" eaLnBrk="1" fontAlgn="base" latinLnBrk="0" hangingPunct="1">
                  <a:lnSpc>
                    <a:spcPct val="90000"/>
                  </a:lnSpc>
                  <a:spcBef>
                    <a:spcPct val="0"/>
                  </a:spcBef>
                  <a:spcAft>
                    <a:spcPct val="0"/>
                  </a:spcAft>
                  <a:buClrTx/>
                  <a:buSzTx/>
                  <a:buFontTx/>
                  <a:buNone/>
                  <a:tabLst/>
                  <a:defRPr/>
                </a:pPr>
                <a:endParaRPr kumimoji="0" lang="en-US" sz="3134" b="0" i="0" u="none" strike="noStrike" kern="0" cap="none" spc="-98" normalizeH="0" baseline="0" noProof="0">
                  <a:ln>
                    <a:noFill/>
                  </a:ln>
                  <a:solidFill>
                    <a:srgbClr val="353535"/>
                  </a:solidFill>
                  <a:effectLst/>
                  <a:uLnTx/>
                  <a:uFillTx/>
                  <a:latin typeface="Graphik" panose="020B0503030202060203" pitchFamily="34" charset="77"/>
                  <a:ea typeface="Segoe UI" panose="020B0502040204020203" pitchFamily="34" charset="0"/>
                  <a:cs typeface="Segoe UI" panose="020B0502040204020203" pitchFamily="34" charset="0"/>
                </a:endParaRPr>
              </a:p>
            </p:txBody>
          </p:sp>
          <p:sp>
            <p:nvSpPr>
              <p:cNvPr id="348" name="TextBox 347">
                <a:extLst>
                  <a:ext uri="{FF2B5EF4-FFF2-40B4-BE49-F238E27FC236}">
                    <a16:creationId xmlns:a16="http://schemas.microsoft.com/office/drawing/2014/main" id="{682E0CB0-FC04-9969-7E8A-07D3B161BAF5}"/>
                  </a:ext>
                </a:extLst>
              </p:cNvPr>
              <p:cNvSpPr txBox="1"/>
              <p:nvPr/>
            </p:nvSpPr>
            <p:spPr>
              <a:xfrm>
                <a:off x="601154" y="4849019"/>
                <a:ext cx="792470" cy="152371"/>
              </a:xfrm>
              <a:prstGeom prst="rect">
                <a:avLst/>
              </a:prstGeom>
            </p:spPr>
            <p:txBody>
              <a:bodyPr wrap="none" lIns="91426"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1756782" eaLnBrk="1" fontAlgn="auto" latinLnBrk="0" hangingPunct="1">
                  <a:lnSpc>
                    <a:spcPct val="90000"/>
                  </a:lnSpc>
                  <a:spcBef>
                    <a:spcPts val="0"/>
                  </a:spcBef>
                  <a:spcAft>
                    <a:spcPts val="0"/>
                  </a:spcAft>
                  <a:buClrTx/>
                  <a:buSzTx/>
                  <a:buFontTx/>
                  <a:buNone/>
                  <a:tabLst/>
                  <a:defRPr/>
                </a:pPr>
                <a:r>
                  <a:rPr kumimoji="0" lang="en-US" sz="2200" b="0" i="0" u="none" strike="noStrike" kern="100" cap="none" spc="0" normalizeH="0" baseline="0" noProof="0">
                    <a:ln>
                      <a:noFill/>
                    </a:ln>
                    <a:gradFill>
                      <a:gsLst>
                        <a:gs pos="83000">
                          <a:srgbClr val="1A1A1A"/>
                        </a:gs>
                        <a:gs pos="100000">
                          <a:srgbClr val="1A1A1A"/>
                        </a:gs>
                      </a:gsLst>
                      <a:lin ang="5400000" scaled="1"/>
                    </a:gradFill>
                    <a:effectLst/>
                    <a:uLnTx/>
                    <a:uFillTx/>
                    <a:latin typeface="Graphik" panose="020B0503030202060203" pitchFamily="34" charset="77"/>
                    <a:cs typeface="+mn-cs"/>
                  </a:rPr>
                  <a:t>Client apps</a:t>
                </a:r>
              </a:p>
            </p:txBody>
          </p:sp>
          <p:sp>
            <p:nvSpPr>
              <p:cNvPr id="349" name="TextBox 348">
                <a:extLst>
                  <a:ext uri="{FF2B5EF4-FFF2-40B4-BE49-F238E27FC236}">
                    <a16:creationId xmlns:a16="http://schemas.microsoft.com/office/drawing/2014/main" id="{9BCD9CF1-A0F1-3D32-3033-FE32B7008EE3}"/>
                  </a:ext>
                </a:extLst>
              </p:cNvPr>
              <p:cNvSpPr txBox="1"/>
              <p:nvPr/>
            </p:nvSpPr>
            <p:spPr>
              <a:xfrm>
                <a:off x="601154" y="4298616"/>
                <a:ext cx="941571" cy="152371"/>
              </a:xfrm>
              <a:prstGeom prst="rect">
                <a:avLst/>
              </a:prstGeom>
            </p:spPr>
            <p:txBody>
              <a:bodyPr wrap="none" lIns="91426"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1756782" eaLnBrk="1" fontAlgn="auto" latinLnBrk="0" hangingPunct="1">
                  <a:lnSpc>
                    <a:spcPct val="90000"/>
                  </a:lnSpc>
                  <a:spcBef>
                    <a:spcPts val="0"/>
                  </a:spcBef>
                  <a:spcAft>
                    <a:spcPts val="0"/>
                  </a:spcAft>
                  <a:buClrTx/>
                  <a:buSzTx/>
                  <a:buFontTx/>
                  <a:buNone/>
                  <a:tabLst/>
                  <a:defRPr/>
                </a:pPr>
                <a:r>
                  <a:rPr kumimoji="0" lang="en-US" sz="2200" b="0" i="0" u="none" strike="noStrike" kern="100" cap="none" spc="0" normalizeH="0" baseline="0" noProof="0">
                    <a:ln>
                      <a:noFill/>
                    </a:ln>
                    <a:gradFill>
                      <a:gsLst>
                        <a:gs pos="83000">
                          <a:srgbClr val="1A1A1A"/>
                        </a:gs>
                        <a:gs pos="100000">
                          <a:srgbClr val="1A1A1A"/>
                        </a:gs>
                      </a:gsLst>
                      <a:lin ang="5400000" scaled="1"/>
                    </a:gradFill>
                    <a:effectLst/>
                    <a:uLnTx/>
                    <a:uFillTx/>
                    <a:latin typeface="Graphik" panose="020B0503030202060203" pitchFamily="34" charset="77"/>
                    <a:cs typeface="+mn-cs"/>
                  </a:rPr>
                  <a:t>Browser apps</a:t>
                </a:r>
              </a:p>
            </p:txBody>
          </p:sp>
        </p:grpSp>
        <p:sp>
          <p:nvSpPr>
            <p:cNvPr id="345" name="Browser_2" title="Icon of a browser window with a home symbol inside">
              <a:extLst>
                <a:ext uri="{FF2B5EF4-FFF2-40B4-BE49-F238E27FC236}">
                  <a16:creationId xmlns:a16="http://schemas.microsoft.com/office/drawing/2014/main" id="{45C2267E-A8B2-CE8B-C2E5-882818974B0E}"/>
                </a:ext>
              </a:extLst>
            </p:cNvPr>
            <p:cNvSpPr>
              <a:spLocks noChangeAspect="1" noEditPoints="1"/>
            </p:cNvSpPr>
            <p:nvPr/>
          </p:nvSpPr>
          <p:spPr bwMode="auto">
            <a:xfrm>
              <a:off x="8281935" y="1881850"/>
              <a:ext cx="244401" cy="207783"/>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54" tIns="91426" rIns="182854" bIns="91426"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72"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346" name="Browser_4" title="Icon of a website or an app window">
              <a:extLst>
                <a:ext uri="{FF2B5EF4-FFF2-40B4-BE49-F238E27FC236}">
                  <a16:creationId xmlns:a16="http://schemas.microsoft.com/office/drawing/2014/main" id="{34F075FD-598E-398A-CF06-904FF56E3C72}"/>
                </a:ext>
              </a:extLst>
            </p:cNvPr>
            <p:cNvSpPr>
              <a:spLocks noChangeAspect="1" noEditPoints="1"/>
            </p:cNvSpPr>
            <p:nvPr/>
          </p:nvSpPr>
          <p:spPr bwMode="auto">
            <a:xfrm>
              <a:off x="8276110" y="2446691"/>
              <a:ext cx="256813" cy="190059"/>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sp>
        <p:nvSpPr>
          <p:cNvPr id="350" name="Rectangle 349">
            <a:extLst>
              <a:ext uri="{FF2B5EF4-FFF2-40B4-BE49-F238E27FC236}">
                <a16:creationId xmlns:a16="http://schemas.microsoft.com/office/drawing/2014/main" id="{3D2553DF-9E88-21B5-C31A-E1D591C7EF8D}"/>
              </a:ext>
            </a:extLst>
          </p:cNvPr>
          <p:cNvSpPr/>
          <p:nvPr/>
        </p:nvSpPr>
        <p:spPr bwMode="auto">
          <a:xfrm>
            <a:off x="14547736" y="8175275"/>
            <a:ext cx="8612856" cy="1898838"/>
          </a:xfrm>
          <a:prstGeom prst="rect">
            <a:avLst/>
          </a:prstGeom>
          <a:noFill/>
          <a:ln w="9525" cap="flat" cmpd="sng" algn="ctr">
            <a:noFill/>
            <a:prstDash val="solid"/>
          </a:ln>
          <a:effectLst/>
        </p:spPr>
        <p:txBody>
          <a:bodyPr rot="0" spcFirstLastPara="0" vertOverflow="overflow" horzOverflow="overflow" vert="horz" wrap="square" lIns="0" tIns="91440" rIns="365760" bIns="292608" numCol="1" spcCol="0" rtlCol="0" fromWordArt="0" anchor="t" anchorCtr="0" forceAA="0" compatLnSpc="1">
            <a:prstTxWarp prst="textNoShape">
              <a:avLst/>
            </a:prstTxWarp>
            <a:noAutofit/>
          </a:bodyPr>
          <a:lstStyle/>
          <a:p>
            <a:pPr marL="0" marR="0" lvl="1" indent="0" algn="l" defTabSz="1864944" eaLnBrk="1" fontAlgn="base" latinLnBrk="0" hangingPunct="1">
              <a:lnSpc>
                <a:spcPct val="100000"/>
              </a:lnSpc>
              <a:spcBef>
                <a:spcPct val="0"/>
              </a:spcBef>
              <a:spcAft>
                <a:spcPts val="600"/>
              </a:spcAft>
              <a:buClrTx/>
              <a:buSzTx/>
              <a:buFontTx/>
              <a:buNone/>
              <a:tabLst/>
              <a:defRPr/>
            </a:pPr>
            <a:r>
              <a:rPr kumimoji="0" lang="en-US" sz="2800" b="1"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Refresh Token – (Per App) </a:t>
            </a:r>
          </a:p>
          <a:p>
            <a:pPr marL="0" marR="0" lvl="1" indent="0" algn="l" defTabSz="1864944"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Long term access to an application</a:t>
            </a:r>
          </a:p>
          <a:p>
            <a:pPr marL="0" marR="0" lvl="1" indent="0" algn="l" defTabSz="1864944" eaLnBrk="1" fontAlgn="base" latinLnBrk="0" hangingPunct="1">
              <a:lnSpc>
                <a:spcPct val="100000"/>
              </a:lnSpc>
              <a:spcBef>
                <a:spcPct val="0"/>
              </a:spcBef>
              <a:spcAft>
                <a:spcPts val="1200"/>
              </a:spcAft>
              <a:buClrTx/>
              <a:buSzTx/>
              <a:buFontTx/>
              <a:buNone/>
              <a:tabLst/>
              <a:defRPr/>
            </a:pPr>
            <a:r>
              <a:rPr kumimoji="0" lang="en-US" sz="1800" b="1"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Note: </a:t>
            </a:r>
            <a: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Includes whether MFA was used for authentication</a:t>
            </a:r>
          </a:p>
        </p:txBody>
      </p:sp>
      <p:sp>
        <p:nvSpPr>
          <p:cNvPr id="351" name="Rectangle 350">
            <a:extLst>
              <a:ext uri="{FF2B5EF4-FFF2-40B4-BE49-F238E27FC236}">
                <a16:creationId xmlns:a16="http://schemas.microsoft.com/office/drawing/2014/main" id="{BE728CCB-CDF5-82C2-0E41-E962CDF4B830}"/>
              </a:ext>
            </a:extLst>
          </p:cNvPr>
          <p:cNvSpPr/>
          <p:nvPr/>
        </p:nvSpPr>
        <p:spPr bwMode="auto">
          <a:xfrm>
            <a:off x="15368432" y="10316163"/>
            <a:ext cx="8206512" cy="1884086"/>
          </a:xfrm>
          <a:prstGeom prst="rect">
            <a:avLst/>
          </a:prstGeom>
          <a:noFill/>
          <a:ln w="9525" cap="flat" cmpd="sng" algn="ctr">
            <a:noFill/>
            <a:prstDash val="solid"/>
          </a:ln>
          <a:effectLst/>
        </p:spPr>
        <p:txBody>
          <a:bodyPr rot="0" spcFirstLastPara="0" vertOverflow="overflow" horzOverflow="overflow" vert="horz" wrap="square" lIns="0" tIns="91440" rIns="365760" bIns="292608" numCol="1" spcCol="0" rtlCol="0" fromWordArt="0" anchor="t" anchorCtr="0" forceAA="0" compatLnSpc="1">
            <a:prstTxWarp prst="textNoShape">
              <a:avLst/>
            </a:prstTxWarp>
            <a:noAutofit/>
          </a:bodyPr>
          <a:lstStyle/>
          <a:p>
            <a:pPr marL="0" marR="0" lvl="1" indent="0" algn="l" defTabSz="1864944" eaLnBrk="1" fontAlgn="base" latinLnBrk="0" hangingPunct="1">
              <a:lnSpc>
                <a:spcPct val="100000"/>
              </a:lnSpc>
              <a:spcBef>
                <a:spcPct val="0"/>
              </a:spcBef>
              <a:spcAft>
                <a:spcPts val="600"/>
              </a:spcAft>
              <a:buClrTx/>
              <a:buSzTx/>
              <a:buFontTx/>
              <a:buNone/>
              <a:tabLst/>
              <a:defRPr/>
            </a:pPr>
            <a:r>
              <a:rPr kumimoji="0" lang="en-US" sz="2800" b="1"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Access Token – (Per App)</a:t>
            </a:r>
          </a:p>
          <a:p>
            <a:pPr marL="0" marR="0" lvl="1" indent="0" algn="l" defTabSz="1864944"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Provides user access to use application (short term)</a:t>
            </a:r>
            <a:b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br>
            <a:r>
              <a:rPr kumimoji="0" lang="en-US" sz="1800" b="1"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Note: </a:t>
            </a:r>
            <a: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Policy is re-evaluated every time you get a new access token (using the refresh token)</a:t>
            </a:r>
          </a:p>
        </p:txBody>
      </p:sp>
      <p:cxnSp>
        <p:nvCxnSpPr>
          <p:cNvPr id="352" name="Connector: Elbow 141">
            <a:extLst>
              <a:ext uri="{FF2B5EF4-FFF2-40B4-BE49-F238E27FC236}">
                <a16:creationId xmlns:a16="http://schemas.microsoft.com/office/drawing/2014/main" id="{2416298C-021D-BD82-C486-C34157F9A4D7}"/>
              </a:ext>
            </a:extLst>
          </p:cNvPr>
          <p:cNvCxnSpPr>
            <a:cxnSpLocks/>
          </p:cNvCxnSpPr>
          <p:nvPr/>
        </p:nvCxnSpPr>
        <p:spPr>
          <a:xfrm rot="16200000" flipH="1">
            <a:off x="12691796" y="10223758"/>
            <a:ext cx="1526260" cy="220820"/>
          </a:xfrm>
          <a:prstGeom prst="bentConnector2">
            <a:avLst/>
          </a:prstGeom>
          <a:noFill/>
          <a:ln w="25400" cap="flat" cmpd="sng" algn="ctr">
            <a:solidFill>
              <a:srgbClr val="1A1A1A"/>
            </a:solidFill>
            <a:prstDash val="sysDot"/>
            <a:headEnd type="none" w="lg" len="med"/>
            <a:tailEnd type="none" w="lg" len="med"/>
          </a:ln>
          <a:effectLst/>
        </p:spPr>
      </p:cxnSp>
      <p:grpSp>
        <p:nvGrpSpPr>
          <p:cNvPr id="353" name="Group 352">
            <a:extLst>
              <a:ext uri="{FF2B5EF4-FFF2-40B4-BE49-F238E27FC236}">
                <a16:creationId xmlns:a16="http://schemas.microsoft.com/office/drawing/2014/main" id="{25325236-A963-647C-1054-7753A56927C4}"/>
              </a:ext>
            </a:extLst>
          </p:cNvPr>
          <p:cNvGrpSpPr/>
          <p:nvPr/>
        </p:nvGrpSpPr>
        <p:grpSpPr>
          <a:xfrm>
            <a:off x="12716958" y="8363522"/>
            <a:ext cx="1371600" cy="1371600"/>
            <a:chOff x="731601" y="2693318"/>
            <a:chExt cx="852604" cy="852604"/>
          </a:xfrm>
        </p:grpSpPr>
        <p:sp>
          <p:nvSpPr>
            <p:cNvPr id="354" name="Oval 353">
              <a:extLst>
                <a:ext uri="{FF2B5EF4-FFF2-40B4-BE49-F238E27FC236}">
                  <a16:creationId xmlns:a16="http://schemas.microsoft.com/office/drawing/2014/main" id="{DAE55379-0133-8BF1-5A36-8FAD0791A152}"/>
                </a:ext>
              </a:extLst>
            </p:cNvPr>
            <p:cNvSpPr/>
            <p:nvPr/>
          </p:nvSpPr>
          <p:spPr bwMode="auto">
            <a:xfrm>
              <a:off x="731601" y="269331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grpSp>
          <p:nvGrpSpPr>
            <p:cNvPr id="355" name="Group 354">
              <a:extLst>
                <a:ext uri="{FF2B5EF4-FFF2-40B4-BE49-F238E27FC236}">
                  <a16:creationId xmlns:a16="http://schemas.microsoft.com/office/drawing/2014/main" id="{A79D08DC-21FA-2CA3-2277-0029E0852E62}"/>
                </a:ext>
              </a:extLst>
            </p:cNvPr>
            <p:cNvGrpSpPr/>
            <p:nvPr/>
          </p:nvGrpSpPr>
          <p:grpSpPr>
            <a:xfrm>
              <a:off x="971314" y="2879210"/>
              <a:ext cx="373178" cy="480820"/>
              <a:chOff x="-1380586" y="3625332"/>
              <a:chExt cx="745424" cy="960440"/>
            </a:xfrm>
          </p:grpSpPr>
          <p:grpSp>
            <p:nvGrpSpPr>
              <p:cNvPr id="356" name="Group 355">
                <a:extLst>
                  <a:ext uri="{FF2B5EF4-FFF2-40B4-BE49-F238E27FC236}">
                    <a16:creationId xmlns:a16="http://schemas.microsoft.com/office/drawing/2014/main" id="{8574F3A5-C5DB-4F6F-4BDE-C45A51FA1A14}"/>
                  </a:ext>
                </a:extLst>
              </p:cNvPr>
              <p:cNvGrpSpPr/>
              <p:nvPr/>
            </p:nvGrpSpPr>
            <p:grpSpPr>
              <a:xfrm rot="19800000">
                <a:off x="-1380586" y="3625332"/>
                <a:ext cx="745424" cy="960440"/>
                <a:chOff x="-1526053" y="3761710"/>
                <a:chExt cx="1006697" cy="960440"/>
              </a:xfrm>
            </p:grpSpPr>
            <p:grpSp>
              <p:nvGrpSpPr>
                <p:cNvPr id="358" name="Graphic 3">
                  <a:extLst>
                    <a:ext uri="{FF2B5EF4-FFF2-40B4-BE49-F238E27FC236}">
                      <a16:creationId xmlns:a16="http://schemas.microsoft.com/office/drawing/2014/main" id="{D3F872BD-14F7-F6F5-13FD-0B95FC92D951}"/>
                    </a:ext>
                  </a:extLst>
                </p:cNvPr>
                <p:cNvGrpSpPr/>
                <p:nvPr/>
              </p:nvGrpSpPr>
              <p:grpSpPr>
                <a:xfrm>
                  <a:off x="-1526051" y="3761710"/>
                  <a:ext cx="1006695" cy="960440"/>
                  <a:chOff x="-1526051" y="3761710"/>
                  <a:chExt cx="1006695" cy="960440"/>
                </a:xfrm>
              </p:grpSpPr>
              <p:sp>
                <p:nvSpPr>
                  <p:cNvPr id="364" name="Freeform: Shape 205">
                    <a:extLst>
                      <a:ext uri="{FF2B5EF4-FFF2-40B4-BE49-F238E27FC236}">
                        <a16:creationId xmlns:a16="http://schemas.microsoft.com/office/drawing/2014/main" id="{E193E5CC-4770-A169-0D3A-EFB5692DD074}"/>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365" name="Freeform: Shape 206">
                    <a:extLst>
                      <a:ext uri="{FF2B5EF4-FFF2-40B4-BE49-F238E27FC236}">
                        <a16:creationId xmlns:a16="http://schemas.microsoft.com/office/drawing/2014/main" id="{62F976BA-0AFD-DACD-45DA-0E947275C2B0}"/>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359" name="Straight Connector 358">
                  <a:extLst>
                    <a:ext uri="{FF2B5EF4-FFF2-40B4-BE49-F238E27FC236}">
                      <a16:creationId xmlns:a16="http://schemas.microsoft.com/office/drawing/2014/main" id="{F9B1E269-0537-8934-F0D6-55C57B7DE347}"/>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60" name="Straight Connector 359">
                  <a:extLst>
                    <a:ext uri="{FF2B5EF4-FFF2-40B4-BE49-F238E27FC236}">
                      <a16:creationId xmlns:a16="http://schemas.microsoft.com/office/drawing/2014/main" id="{451B5145-B52C-7441-D14E-5598E1135F49}"/>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61" name="Straight Connector 360">
                  <a:extLst>
                    <a:ext uri="{FF2B5EF4-FFF2-40B4-BE49-F238E27FC236}">
                      <a16:creationId xmlns:a16="http://schemas.microsoft.com/office/drawing/2014/main" id="{3028AFAE-BE1C-96E7-FB4B-FEAF8C446671}"/>
                    </a:ext>
                  </a:extLst>
                </p:cNvPr>
                <p:cNvCxnSpPr>
                  <a:cxnSpLocks/>
                  <a:endCxn id="365"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62" name="Straight Connector 361">
                  <a:extLst>
                    <a:ext uri="{FF2B5EF4-FFF2-40B4-BE49-F238E27FC236}">
                      <a16:creationId xmlns:a16="http://schemas.microsoft.com/office/drawing/2014/main" id="{5A2097FD-F14F-6425-8926-A19BB6AB26D4}"/>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63" name="Straight Connector 362">
                  <a:extLst>
                    <a:ext uri="{FF2B5EF4-FFF2-40B4-BE49-F238E27FC236}">
                      <a16:creationId xmlns:a16="http://schemas.microsoft.com/office/drawing/2014/main" id="{E8447A44-D295-1A85-3303-FDC8EBCE55B5}"/>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57" name="arrow_11" title="Icon of a circle made of two curved arrows">
                <a:extLst>
                  <a:ext uri="{FF2B5EF4-FFF2-40B4-BE49-F238E27FC236}">
                    <a16:creationId xmlns:a16="http://schemas.microsoft.com/office/drawing/2014/main" id="{3A5ECAFB-2F5F-936A-78DC-299E964E8166}"/>
                  </a:ext>
                </a:extLst>
              </p:cNvPr>
              <p:cNvSpPr>
                <a:spLocks noChangeAspect="1" noEditPoints="1"/>
              </p:cNvSpPr>
              <p:nvPr/>
            </p:nvSpPr>
            <p:spPr bwMode="auto">
              <a:xfrm rot="19342864">
                <a:off x="-1127798" y="3751117"/>
                <a:ext cx="375904"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Graphik" panose="020B0503030202060203" pitchFamily="34" charset="77"/>
                  <a:ea typeface="+mn-ea"/>
                  <a:cs typeface="+mn-cs"/>
                </a:endParaRPr>
              </a:p>
            </p:txBody>
          </p:sp>
        </p:grpSp>
      </p:grpSp>
      <p:grpSp>
        <p:nvGrpSpPr>
          <p:cNvPr id="366" name="Group 365">
            <a:extLst>
              <a:ext uri="{FF2B5EF4-FFF2-40B4-BE49-F238E27FC236}">
                <a16:creationId xmlns:a16="http://schemas.microsoft.com/office/drawing/2014/main" id="{95799C60-379F-B523-39FC-25EC3CEFE5BC}"/>
              </a:ext>
            </a:extLst>
          </p:cNvPr>
          <p:cNvGrpSpPr/>
          <p:nvPr/>
        </p:nvGrpSpPr>
        <p:grpSpPr>
          <a:xfrm>
            <a:off x="13755182" y="10201768"/>
            <a:ext cx="1371600" cy="1371600"/>
            <a:chOff x="588263" y="3756508"/>
            <a:chExt cx="852604" cy="852604"/>
          </a:xfrm>
        </p:grpSpPr>
        <p:sp>
          <p:nvSpPr>
            <p:cNvPr id="367" name="Oval 366">
              <a:extLst>
                <a:ext uri="{FF2B5EF4-FFF2-40B4-BE49-F238E27FC236}">
                  <a16:creationId xmlns:a16="http://schemas.microsoft.com/office/drawing/2014/main" id="{69DCF02F-4E36-BF30-E8F4-FB4C4E895A98}"/>
                </a:ext>
              </a:extLst>
            </p:cNvPr>
            <p:cNvSpPr/>
            <p:nvPr/>
          </p:nvSpPr>
          <p:spPr bwMode="auto">
            <a:xfrm>
              <a:off x="588263" y="375650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grpSp>
          <p:nvGrpSpPr>
            <p:cNvPr id="368" name="Group 367">
              <a:extLst>
                <a:ext uri="{FF2B5EF4-FFF2-40B4-BE49-F238E27FC236}">
                  <a16:creationId xmlns:a16="http://schemas.microsoft.com/office/drawing/2014/main" id="{D38C30C5-9D12-CE09-57D5-8DB6DEC29771}"/>
                </a:ext>
              </a:extLst>
            </p:cNvPr>
            <p:cNvGrpSpPr/>
            <p:nvPr/>
          </p:nvGrpSpPr>
          <p:grpSpPr>
            <a:xfrm>
              <a:off x="827976" y="3942400"/>
              <a:ext cx="373178" cy="480820"/>
              <a:chOff x="-764990" y="4532798"/>
              <a:chExt cx="373178" cy="480820"/>
            </a:xfrm>
          </p:grpSpPr>
          <p:grpSp>
            <p:nvGrpSpPr>
              <p:cNvPr id="369" name="Group 368">
                <a:extLst>
                  <a:ext uri="{FF2B5EF4-FFF2-40B4-BE49-F238E27FC236}">
                    <a16:creationId xmlns:a16="http://schemas.microsoft.com/office/drawing/2014/main" id="{003AFB6C-E0B7-2C73-94A6-207881ED23F6}"/>
                  </a:ext>
                </a:extLst>
              </p:cNvPr>
              <p:cNvGrpSpPr/>
              <p:nvPr/>
            </p:nvGrpSpPr>
            <p:grpSpPr>
              <a:xfrm rot="19800000">
                <a:off x="-764990" y="4532798"/>
                <a:ext cx="373178" cy="480820"/>
                <a:chOff x="-1526053" y="3761710"/>
                <a:chExt cx="1006697" cy="960440"/>
              </a:xfrm>
            </p:grpSpPr>
            <p:grpSp>
              <p:nvGrpSpPr>
                <p:cNvPr id="371" name="Graphic 3">
                  <a:extLst>
                    <a:ext uri="{FF2B5EF4-FFF2-40B4-BE49-F238E27FC236}">
                      <a16:creationId xmlns:a16="http://schemas.microsoft.com/office/drawing/2014/main" id="{41EA1390-7C70-9717-8060-A02212A15DB3}"/>
                    </a:ext>
                  </a:extLst>
                </p:cNvPr>
                <p:cNvGrpSpPr/>
                <p:nvPr/>
              </p:nvGrpSpPr>
              <p:grpSpPr>
                <a:xfrm>
                  <a:off x="-1526051" y="3761710"/>
                  <a:ext cx="1006695" cy="960440"/>
                  <a:chOff x="-1526051" y="3761710"/>
                  <a:chExt cx="1006695" cy="960440"/>
                </a:xfrm>
              </p:grpSpPr>
              <p:sp>
                <p:nvSpPr>
                  <p:cNvPr id="377" name="Freeform: Shape 218">
                    <a:extLst>
                      <a:ext uri="{FF2B5EF4-FFF2-40B4-BE49-F238E27FC236}">
                        <a16:creationId xmlns:a16="http://schemas.microsoft.com/office/drawing/2014/main" id="{0EA498CF-95B6-B695-6C2D-4DAD6EFB3E50}"/>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378" name="Freeform: Shape 219">
                    <a:extLst>
                      <a:ext uri="{FF2B5EF4-FFF2-40B4-BE49-F238E27FC236}">
                        <a16:creationId xmlns:a16="http://schemas.microsoft.com/office/drawing/2014/main" id="{431E53D0-6794-7669-5821-3090ACAD569B}"/>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372" name="Straight Connector 371">
                  <a:extLst>
                    <a:ext uri="{FF2B5EF4-FFF2-40B4-BE49-F238E27FC236}">
                      <a16:creationId xmlns:a16="http://schemas.microsoft.com/office/drawing/2014/main" id="{0DFD4ED6-7BDE-A3A7-0777-B82C8B3A3870}"/>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73" name="Straight Connector 372">
                  <a:extLst>
                    <a:ext uri="{FF2B5EF4-FFF2-40B4-BE49-F238E27FC236}">
                      <a16:creationId xmlns:a16="http://schemas.microsoft.com/office/drawing/2014/main" id="{3F14F0E0-7152-1171-9CBC-107CB2E7A029}"/>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74" name="Straight Connector 373">
                  <a:extLst>
                    <a:ext uri="{FF2B5EF4-FFF2-40B4-BE49-F238E27FC236}">
                      <a16:creationId xmlns:a16="http://schemas.microsoft.com/office/drawing/2014/main" id="{74D1599C-7DB0-EABF-4261-CE77A40A59CB}"/>
                    </a:ext>
                  </a:extLst>
                </p:cNvPr>
                <p:cNvCxnSpPr>
                  <a:cxnSpLocks/>
                  <a:endCxn id="378"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75" name="Straight Connector 374">
                  <a:extLst>
                    <a:ext uri="{FF2B5EF4-FFF2-40B4-BE49-F238E27FC236}">
                      <a16:creationId xmlns:a16="http://schemas.microsoft.com/office/drawing/2014/main" id="{A9F81D27-0A5C-4829-C913-6071969A7F9B}"/>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76" name="Straight Connector 375">
                  <a:extLst>
                    <a:ext uri="{FF2B5EF4-FFF2-40B4-BE49-F238E27FC236}">
                      <a16:creationId xmlns:a16="http://schemas.microsoft.com/office/drawing/2014/main" id="{1037A11B-60C1-7627-79A6-210C53DE10BA}"/>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70" name="Rectangle 29">
                <a:extLst>
                  <a:ext uri="{FF2B5EF4-FFF2-40B4-BE49-F238E27FC236}">
                    <a16:creationId xmlns:a16="http://schemas.microsoft.com/office/drawing/2014/main" id="{34C51251-3D74-0D7B-8342-716B5C05AE2C}"/>
                  </a:ext>
                </a:extLst>
              </p:cNvPr>
              <p:cNvSpPr/>
              <p:nvPr/>
            </p:nvSpPr>
            <p:spPr bwMode="auto">
              <a:xfrm rot="19635991" flipH="1">
                <a:off x="-577392" y="4606355"/>
                <a:ext cx="84412" cy="162477"/>
              </a:xfrm>
              <a:custGeom>
                <a:avLst/>
                <a:gdLst>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0 w 248134"/>
                  <a:gd name="connsiteY4" fmla="*/ 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91440 w 248134"/>
                  <a:gd name="connsiteY4" fmla="*/ 9144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0" fmla="*/ 248134 w 248134"/>
                  <a:gd name="connsiteY0" fmla="*/ 0 h 248134"/>
                  <a:gd name="connsiteX1" fmla="*/ 248134 w 248134"/>
                  <a:gd name="connsiteY1" fmla="*/ 248134 h 248134"/>
                  <a:gd name="connsiteX2" fmla="*/ 0 w 248134"/>
                  <a:gd name="connsiteY2" fmla="*/ 248134 h 248134"/>
                </a:gdLst>
                <a:ahLst/>
                <a:cxnLst>
                  <a:cxn ang="0">
                    <a:pos x="connsiteX0" y="connsiteY0"/>
                  </a:cxn>
                  <a:cxn ang="0">
                    <a:pos x="connsiteX1" y="connsiteY1"/>
                  </a:cxn>
                  <a:cxn ang="0">
                    <a:pos x="connsiteX2" y="connsiteY2"/>
                  </a:cxn>
                </a:cxnLst>
                <a:rect l="l" t="t" r="r" b="b"/>
                <a:pathLst>
                  <a:path w="248134" h="248134">
                    <a:moveTo>
                      <a:pt x="248134" y="0"/>
                    </a:moveTo>
                    <a:lnTo>
                      <a:pt x="248134" y="248134"/>
                    </a:lnTo>
                    <a:lnTo>
                      <a:pt x="0" y="248134"/>
                    </a:lnTo>
                  </a:path>
                </a:pathLst>
              </a:custGeom>
              <a:noFill/>
              <a:ln w="19050" cap="flat" cmpd="sng" algn="ctr">
                <a:solidFill>
                  <a:srgbClr val="FFFFFF"/>
                </a:solidFill>
                <a:prstDash val="solid"/>
                <a:headEnd type="none" w="sm" len="sm"/>
                <a:tailEnd type="none" w="sm" len="sm"/>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grpSp>
      </p:grpSp>
      <p:grpSp>
        <p:nvGrpSpPr>
          <p:cNvPr id="379" name="Group 378">
            <a:extLst>
              <a:ext uri="{FF2B5EF4-FFF2-40B4-BE49-F238E27FC236}">
                <a16:creationId xmlns:a16="http://schemas.microsoft.com/office/drawing/2014/main" id="{D47B2941-54B4-A2EB-E32D-E9C32A05483C}"/>
              </a:ext>
            </a:extLst>
          </p:cNvPr>
          <p:cNvGrpSpPr/>
          <p:nvPr/>
        </p:nvGrpSpPr>
        <p:grpSpPr>
          <a:xfrm>
            <a:off x="20583700" y="8124393"/>
            <a:ext cx="2926080" cy="1015664"/>
            <a:chOff x="4508869" y="3938626"/>
            <a:chExt cx="1463040" cy="507832"/>
          </a:xfrm>
        </p:grpSpPr>
        <p:sp>
          <p:nvSpPr>
            <p:cNvPr id="380" name="Rectangle 379">
              <a:extLst>
                <a:ext uri="{FF2B5EF4-FFF2-40B4-BE49-F238E27FC236}">
                  <a16:creationId xmlns:a16="http://schemas.microsoft.com/office/drawing/2014/main" id="{1E25D2C3-FBA1-4C75-9C6A-01047B58C9E8}"/>
                </a:ext>
              </a:extLst>
            </p:cNvPr>
            <p:cNvSpPr/>
            <p:nvPr/>
          </p:nvSpPr>
          <p:spPr bwMode="auto">
            <a:xfrm>
              <a:off x="4508869" y="3938626"/>
              <a:ext cx="1463040" cy="507832"/>
            </a:xfrm>
            <a:prstGeom prst="rect">
              <a:avLst/>
            </a:prstGeom>
            <a:solidFill>
              <a:srgbClr val="FFFFFF"/>
            </a:solidFill>
            <a:ln w="10795" cap="flat" cmpd="sng" algn="ctr">
              <a:noFill/>
              <a:prstDash val="solid"/>
              <a:headEnd type="none" w="med" len="med"/>
              <a:tailEnd type="none" w="med" len="med"/>
            </a:ln>
            <a:effectLst>
              <a:outerShdw blurRad="101600" dist="25400" dir="2400000" algn="ctr" rotWithShape="0">
                <a:prstClr val="black">
                  <a:alpha val="40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spAutoFit/>
            </a:bodyPr>
            <a:lstStyle/>
            <a:p>
              <a:pPr marL="457200" marR="0" lvl="0" indent="0" algn="l" defTabSz="1864944"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pitchFamily="34" charset="0"/>
                </a:rPr>
                <a:t>Until revoked or Password Changed</a:t>
              </a:r>
            </a:p>
          </p:txBody>
        </p:sp>
        <p:grpSp>
          <p:nvGrpSpPr>
            <p:cNvPr id="381" name="Group 380">
              <a:extLst>
                <a:ext uri="{FF2B5EF4-FFF2-40B4-BE49-F238E27FC236}">
                  <a16:creationId xmlns:a16="http://schemas.microsoft.com/office/drawing/2014/main" id="{59651563-36D3-6BB9-AC48-5C67754719B9}"/>
                </a:ext>
              </a:extLst>
            </p:cNvPr>
            <p:cNvGrpSpPr/>
            <p:nvPr/>
          </p:nvGrpSpPr>
          <p:grpSpPr>
            <a:xfrm>
              <a:off x="4586265" y="4101646"/>
              <a:ext cx="169163" cy="181785"/>
              <a:chOff x="4533289" y="4093130"/>
              <a:chExt cx="169163" cy="181785"/>
            </a:xfrm>
          </p:grpSpPr>
          <p:grpSp>
            <p:nvGrpSpPr>
              <p:cNvPr id="382" name="Group 381">
                <a:extLst>
                  <a:ext uri="{FF2B5EF4-FFF2-40B4-BE49-F238E27FC236}">
                    <a16:creationId xmlns:a16="http://schemas.microsoft.com/office/drawing/2014/main" id="{38C9097D-D05C-148C-CFFF-A8958981E7ED}"/>
                  </a:ext>
                </a:extLst>
              </p:cNvPr>
              <p:cNvGrpSpPr/>
              <p:nvPr/>
            </p:nvGrpSpPr>
            <p:grpSpPr>
              <a:xfrm>
                <a:off x="4533289" y="4111390"/>
                <a:ext cx="163525" cy="163525"/>
                <a:chOff x="4508869" y="4070541"/>
                <a:chExt cx="211004" cy="211004"/>
              </a:xfrm>
            </p:grpSpPr>
            <p:sp>
              <p:nvSpPr>
                <p:cNvPr id="386" name="Oval 385">
                  <a:extLst>
                    <a:ext uri="{FF2B5EF4-FFF2-40B4-BE49-F238E27FC236}">
                      <a16:creationId xmlns:a16="http://schemas.microsoft.com/office/drawing/2014/main" id="{83910857-34BB-EDA0-9625-9B48A69C3399}"/>
                    </a:ext>
                  </a:extLst>
                </p:cNvPr>
                <p:cNvSpPr/>
                <p:nvPr/>
              </p:nvSpPr>
              <p:spPr bwMode="auto">
                <a:xfrm>
                  <a:off x="4508869" y="4070541"/>
                  <a:ext cx="211004" cy="211004"/>
                </a:xfrm>
                <a:prstGeom prst="ellipse">
                  <a:avLst/>
                </a:prstGeom>
                <a:solidFill>
                  <a:srgbClr val="737373">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pic>
              <p:nvPicPr>
                <p:cNvPr id="387" name="Graphic 386">
                  <a:extLst>
                    <a:ext uri="{FF2B5EF4-FFF2-40B4-BE49-F238E27FC236}">
                      <a16:creationId xmlns:a16="http://schemas.microsoft.com/office/drawing/2014/main" id="{2690FDE5-0FF0-5A8D-9D5E-811CFB69D2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3215" y="4118145"/>
                  <a:ext cx="45719" cy="97153"/>
                </a:xfrm>
                <a:prstGeom prst="rect">
                  <a:avLst/>
                </a:prstGeom>
              </p:spPr>
            </p:pic>
          </p:grpSp>
          <p:cxnSp>
            <p:nvCxnSpPr>
              <p:cNvPr id="383" name="Straight Connector 382">
                <a:extLst>
                  <a:ext uri="{FF2B5EF4-FFF2-40B4-BE49-F238E27FC236}">
                    <a16:creationId xmlns:a16="http://schemas.microsoft.com/office/drawing/2014/main" id="{E81F2C76-030C-5C5B-171D-87A223EB1CAE}"/>
                  </a:ext>
                </a:extLst>
              </p:cNvPr>
              <p:cNvCxnSpPr>
                <a:cxnSpLocks/>
              </p:cNvCxnSpPr>
              <p:nvPr/>
            </p:nvCxnSpPr>
            <p:spPr>
              <a:xfrm>
                <a:off x="4615051" y="4093130"/>
                <a:ext cx="0" cy="4572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84" name="Straight Connector 383">
                <a:extLst>
                  <a:ext uri="{FF2B5EF4-FFF2-40B4-BE49-F238E27FC236}">
                    <a16:creationId xmlns:a16="http://schemas.microsoft.com/office/drawing/2014/main" id="{8E8C3EC5-2223-E50A-EC86-7C4786A886BE}"/>
                  </a:ext>
                </a:extLst>
              </p:cNvPr>
              <p:cNvCxnSpPr>
                <a:cxnSpLocks/>
              </p:cNvCxnSpPr>
              <p:nvPr/>
            </p:nvCxnSpPr>
            <p:spPr>
              <a:xfrm flipH="1">
                <a:off x="4587900" y="4093878"/>
                <a:ext cx="54864" cy="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85" name="Straight Connector 384">
                <a:extLst>
                  <a:ext uri="{FF2B5EF4-FFF2-40B4-BE49-F238E27FC236}">
                    <a16:creationId xmlns:a16="http://schemas.microsoft.com/office/drawing/2014/main" id="{78E7323E-A1A4-8017-1771-F52535887335}"/>
                  </a:ext>
                </a:extLst>
              </p:cNvPr>
              <p:cNvCxnSpPr>
                <a:cxnSpLocks/>
              </p:cNvCxnSpPr>
              <p:nvPr/>
            </p:nvCxnSpPr>
            <p:spPr>
              <a:xfrm rot="-2400000" flipH="1">
                <a:off x="4621020" y="4143563"/>
                <a:ext cx="81432" cy="0"/>
              </a:xfrm>
              <a:prstGeom prst="line">
                <a:avLst/>
              </a:prstGeom>
              <a:noFill/>
              <a:ln w="9525" cap="flat" cmpd="sng" algn="ctr">
                <a:solidFill>
                  <a:srgbClr val="737373">
                    <a:lumMod val="50000"/>
                  </a:srgbClr>
                </a:solidFill>
                <a:prstDash val="solid"/>
                <a:headEnd type="none" w="lg" len="med"/>
                <a:tailEnd type="none" w="lg" len="med"/>
              </a:ln>
              <a:effectLst/>
            </p:spPr>
          </p:cxnSp>
        </p:grpSp>
      </p:grpSp>
      <p:grpSp>
        <p:nvGrpSpPr>
          <p:cNvPr id="388" name="Group 387">
            <a:extLst>
              <a:ext uri="{FF2B5EF4-FFF2-40B4-BE49-F238E27FC236}">
                <a16:creationId xmlns:a16="http://schemas.microsoft.com/office/drawing/2014/main" id="{5BC2456D-63C8-3909-4C14-BC855962E4E7}"/>
              </a:ext>
            </a:extLst>
          </p:cNvPr>
          <p:cNvGrpSpPr/>
          <p:nvPr/>
        </p:nvGrpSpPr>
        <p:grpSpPr>
          <a:xfrm>
            <a:off x="20583700" y="10215870"/>
            <a:ext cx="2926080" cy="461666"/>
            <a:chOff x="4508869" y="4077123"/>
            <a:chExt cx="1463040" cy="230833"/>
          </a:xfrm>
        </p:grpSpPr>
        <p:sp>
          <p:nvSpPr>
            <p:cNvPr id="389" name="Rectangle 388">
              <a:extLst>
                <a:ext uri="{FF2B5EF4-FFF2-40B4-BE49-F238E27FC236}">
                  <a16:creationId xmlns:a16="http://schemas.microsoft.com/office/drawing/2014/main" id="{BDA03037-820C-7008-1B65-730363A9AF9E}"/>
                </a:ext>
              </a:extLst>
            </p:cNvPr>
            <p:cNvSpPr/>
            <p:nvPr/>
          </p:nvSpPr>
          <p:spPr bwMode="auto">
            <a:xfrm>
              <a:off x="4508869" y="4077123"/>
              <a:ext cx="1463040" cy="230833"/>
            </a:xfrm>
            <a:prstGeom prst="rect">
              <a:avLst/>
            </a:prstGeom>
            <a:solidFill>
              <a:srgbClr val="FFFFFF"/>
            </a:solidFill>
            <a:ln w="10795" cap="flat" cmpd="sng" algn="ctr">
              <a:noFill/>
              <a:prstDash val="solid"/>
              <a:headEnd type="none" w="med" len="med"/>
              <a:tailEnd type="none" w="med" len="med"/>
            </a:ln>
            <a:effectLst>
              <a:outerShdw blurRad="101600" dist="25400" dir="2400000" algn="ctr" rotWithShape="0">
                <a:prstClr val="black">
                  <a:alpha val="40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spAutoFit/>
            </a:bodyPr>
            <a:lstStyle/>
            <a:p>
              <a:pPr marL="457200" marR="0" lvl="0" indent="0" algn="l" defTabSz="1864944"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pitchFamily="34" charset="0"/>
                </a:rPr>
                <a:t>1 hours</a:t>
              </a:r>
            </a:p>
          </p:txBody>
        </p:sp>
        <p:grpSp>
          <p:nvGrpSpPr>
            <p:cNvPr id="390" name="Group 389">
              <a:extLst>
                <a:ext uri="{FF2B5EF4-FFF2-40B4-BE49-F238E27FC236}">
                  <a16:creationId xmlns:a16="http://schemas.microsoft.com/office/drawing/2014/main" id="{286E99DB-7895-C1A9-3B63-5D6DEAD4791E}"/>
                </a:ext>
              </a:extLst>
            </p:cNvPr>
            <p:cNvGrpSpPr/>
            <p:nvPr/>
          </p:nvGrpSpPr>
          <p:grpSpPr>
            <a:xfrm>
              <a:off x="4586265" y="4101646"/>
              <a:ext cx="169163" cy="181785"/>
              <a:chOff x="4533289" y="4093130"/>
              <a:chExt cx="169163" cy="181785"/>
            </a:xfrm>
          </p:grpSpPr>
          <p:grpSp>
            <p:nvGrpSpPr>
              <p:cNvPr id="391" name="Group 390">
                <a:extLst>
                  <a:ext uri="{FF2B5EF4-FFF2-40B4-BE49-F238E27FC236}">
                    <a16:creationId xmlns:a16="http://schemas.microsoft.com/office/drawing/2014/main" id="{AA0A1020-5E7E-416C-CAB6-70AFBE9B1965}"/>
                  </a:ext>
                </a:extLst>
              </p:cNvPr>
              <p:cNvGrpSpPr/>
              <p:nvPr/>
            </p:nvGrpSpPr>
            <p:grpSpPr>
              <a:xfrm>
                <a:off x="4533289" y="4111390"/>
                <a:ext cx="163525" cy="163525"/>
                <a:chOff x="4508869" y="4070541"/>
                <a:chExt cx="211004" cy="211004"/>
              </a:xfrm>
            </p:grpSpPr>
            <p:sp>
              <p:nvSpPr>
                <p:cNvPr id="395" name="Oval 394">
                  <a:extLst>
                    <a:ext uri="{FF2B5EF4-FFF2-40B4-BE49-F238E27FC236}">
                      <a16:creationId xmlns:a16="http://schemas.microsoft.com/office/drawing/2014/main" id="{38E01341-7475-CDE8-B6F0-CEE11BF33A09}"/>
                    </a:ext>
                  </a:extLst>
                </p:cNvPr>
                <p:cNvSpPr/>
                <p:nvPr/>
              </p:nvSpPr>
              <p:spPr bwMode="auto">
                <a:xfrm>
                  <a:off x="4508869" y="4070541"/>
                  <a:ext cx="211004" cy="211004"/>
                </a:xfrm>
                <a:prstGeom prst="ellipse">
                  <a:avLst/>
                </a:prstGeom>
                <a:solidFill>
                  <a:srgbClr val="737373">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pic>
              <p:nvPicPr>
                <p:cNvPr id="396" name="Graphic 395">
                  <a:extLst>
                    <a:ext uri="{FF2B5EF4-FFF2-40B4-BE49-F238E27FC236}">
                      <a16:creationId xmlns:a16="http://schemas.microsoft.com/office/drawing/2014/main" id="{1B4D0718-49BF-314E-803F-7F404C19B1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3215" y="4118145"/>
                  <a:ext cx="45719" cy="97153"/>
                </a:xfrm>
                <a:prstGeom prst="rect">
                  <a:avLst/>
                </a:prstGeom>
              </p:spPr>
            </p:pic>
          </p:grpSp>
          <p:cxnSp>
            <p:nvCxnSpPr>
              <p:cNvPr id="392" name="Straight Connector 391">
                <a:extLst>
                  <a:ext uri="{FF2B5EF4-FFF2-40B4-BE49-F238E27FC236}">
                    <a16:creationId xmlns:a16="http://schemas.microsoft.com/office/drawing/2014/main" id="{4E1872E7-21B9-CAAF-A2D5-A23B5E964FD1}"/>
                  </a:ext>
                </a:extLst>
              </p:cNvPr>
              <p:cNvCxnSpPr>
                <a:cxnSpLocks/>
              </p:cNvCxnSpPr>
              <p:nvPr/>
            </p:nvCxnSpPr>
            <p:spPr>
              <a:xfrm>
                <a:off x="4615051" y="4093130"/>
                <a:ext cx="0" cy="4572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93" name="Straight Connector 392">
                <a:extLst>
                  <a:ext uri="{FF2B5EF4-FFF2-40B4-BE49-F238E27FC236}">
                    <a16:creationId xmlns:a16="http://schemas.microsoft.com/office/drawing/2014/main" id="{7A241198-4462-B120-0179-4CD29176A25E}"/>
                  </a:ext>
                </a:extLst>
              </p:cNvPr>
              <p:cNvCxnSpPr>
                <a:cxnSpLocks/>
              </p:cNvCxnSpPr>
              <p:nvPr/>
            </p:nvCxnSpPr>
            <p:spPr>
              <a:xfrm flipH="1">
                <a:off x="4587900" y="4093878"/>
                <a:ext cx="54864" cy="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94" name="Straight Connector 393">
                <a:extLst>
                  <a:ext uri="{FF2B5EF4-FFF2-40B4-BE49-F238E27FC236}">
                    <a16:creationId xmlns:a16="http://schemas.microsoft.com/office/drawing/2014/main" id="{74238687-0F41-78FE-5D9E-1BE8D8C731D9}"/>
                  </a:ext>
                </a:extLst>
              </p:cNvPr>
              <p:cNvCxnSpPr>
                <a:cxnSpLocks/>
              </p:cNvCxnSpPr>
              <p:nvPr/>
            </p:nvCxnSpPr>
            <p:spPr>
              <a:xfrm rot="-2400000" flipH="1">
                <a:off x="4621020" y="4143563"/>
                <a:ext cx="81432" cy="0"/>
              </a:xfrm>
              <a:prstGeom prst="line">
                <a:avLst/>
              </a:prstGeom>
              <a:noFill/>
              <a:ln w="9525" cap="flat" cmpd="sng" algn="ctr">
                <a:solidFill>
                  <a:srgbClr val="737373">
                    <a:lumMod val="50000"/>
                  </a:srgbClr>
                </a:solidFill>
                <a:prstDash val="solid"/>
                <a:headEnd type="none" w="lg" len="med"/>
                <a:tailEnd type="none" w="lg" len="med"/>
              </a:ln>
              <a:effectLst/>
            </p:spPr>
          </p:cxnSp>
        </p:grpSp>
      </p:grpSp>
      <p:grpSp>
        <p:nvGrpSpPr>
          <p:cNvPr id="397" name="Group 396">
            <a:extLst>
              <a:ext uri="{FF2B5EF4-FFF2-40B4-BE49-F238E27FC236}">
                <a16:creationId xmlns:a16="http://schemas.microsoft.com/office/drawing/2014/main" id="{AEBCDC7D-C683-2417-A357-E78BF16A3F1E}"/>
              </a:ext>
            </a:extLst>
          </p:cNvPr>
          <p:cNvGrpSpPr/>
          <p:nvPr/>
        </p:nvGrpSpPr>
        <p:grpSpPr>
          <a:xfrm>
            <a:off x="12655648" y="6642087"/>
            <a:ext cx="10972800" cy="6255330"/>
            <a:chOff x="6327824" y="3321043"/>
            <a:chExt cx="5486400" cy="3127665"/>
          </a:xfrm>
        </p:grpSpPr>
        <p:sp>
          <p:nvSpPr>
            <p:cNvPr id="398" name="Rectangle 397">
              <a:extLst>
                <a:ext uri="{FF2B5EF4-FFF2-40B4-BE49-F238E27FC236}">
                  <a16:creationId xmlns:a16="http://schemas.microsoft.com/office/drawing/2014/main" id="{2FF76F60-B65F-28FA-2488-49D3C70D5808}"/>
                </a:ext>
              </a:extLst>
            </p:cNvPr>
            <p:cNvSpPr/>
            <p:nvPr/>
          </p:nvSpPr>
          <p:spPr bwMode="auto">
            <a:xfrm>
              <a:off x="6327824" y="3744365"/>
              <a:ext cx="5486400" cy="2704343"/>
            </a:xfrm>
            <a:prstGeom prst="rect">
              <a:avLst/>
            </a:prstGeom>
            <a:noFill/>
            <a:ln w="28575" cap="flat" cmpd="sng" algn="ctr">
              <a:solidFill>
                <a:schemeClr val="tx2"/>
              </a:solidFill>
              <a:prstDash val="sysDot"/>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1A1A1A"/>
                    </a:gs>
                    <a:gs pos="100000">
                      <a:srgbClr val="0D0D0D"/>
                    </a:gs>
                  </a:gsLst>
                  <a:lin ang="5400000" scaled="1"/>
                </a:gradFill>
                <a:effectLst/>
                <a:uLnTx/>
                <a:uFillTx/>
                <a:latin typeface="Graphik" panose="020B0503030202060203" pitchFamily="34" charset="77"/>
                <a:ea typeface="Segoe UI" pitchFamily="34" charset="0"/>
                <a:cs typeface="Segoe UI" pitchFamily="34" charset="0"/>
              </a:endParaRPr>
            </a:p>
          </p:txBody>
        </p:sp>
        <p:sp>
          <p:nvSpPr>
            <p:cNvPr id="399" name="Rectangle 398">
              <a:extLst>
                <a:ext uri="{FF2B5EF4-FFF2-40B4-BE49-F238E27FC236}">
                  <a16:creationId xmlns:a16="http://schemas.microsoft.com/office/drawing/2014/main" id="{46B32D98-6B20-2644-E7AC-118E77C0BDE8}"/>
                </a:ext>
              </a:extLst>
            </p:cNvPr>
            <p:cNvSpPr/>
            <p:nvPr/>
          </p:nvSpPr>
          <p:spPr>
            <a:xfrm>
              <a:off x="7186067" y="3537095"/>
              <a:ext cx="3304751" cy="323166"/>
            </a:xfrm>
            <a:prstGeom prst="rect">
              <a:avLst/>
            </a:prstGeom>
            <a:solidFill>
              <a:srgbClr val="EAEAEA"/>
            </a:solidFill>
          </p:spPr>
          <p:txBody>
            <a:bodyPr wrap="none">
              <a:spAutoFit/>
            </a:bodyPr>
            <a:lstStyle/>
            <a:p>
              <a:pPr marL="0" marR="0" lvl="0" indent="0" algn="l" defTabSz="1828800" eaLnBrk="1" fontAlgn="auto" latinLnBrk="0" hangingPunct="1">
                <a:lnSpc>
                  <a:spcPct val="100000"/>
                </a:lnSpc>
                <a:spcBef>
                  <a:spcPts val="0"/>
                </a:spcBef>
                <a:spcAft>
                  <a:spcPts val="800"/>
                </a:spcAft>
                <a:buClrTx/>
                <a:buSzTx/>
                <a:buFontTx/>
                <a:buNone/>
                <a:tabLst/>
                <a:defRPr/>
              </a:pPr>
              <a:r>
                <a:rPr kumimoji="0" lang="en-US" sz="3600" b="1" i="0" u="none" strike="noStrike" kern="1200" cap="all" spc="0" normalizeH="0" baseline="0" noProof="0">
                  <a:ln>
                    <a:noFill/>
                  </a:ln>
                  <a:gradFill>
                    <a:gsLst>
                      <a:gs pos="0">
                        <a:srgbClr val="1A1A1A"/>
                      </a:gs>
                      <a:gs pos="100000">
                        <a:srgbClr val="0D0D0D"/>
                      </a:gs>
                    </a:gsLst>
                    <a:lin ang="5400000" scaled="1"/>
                  </a:gradFill>
                  <a:effectLst/>
                  <a:uLnTx/>
                  <a:uFillTx/>
                  <a:latin typeface="Graphik" panose="020B0503030202060203" pitchFamily="34" charset="77"/>
                  <a:ea typeface="+mn-ea"/>
                  <a:cs typeface="+mn-cs"/>
                </a:rPr>
                <a:t>(Coarse) Authorization</a:t>
              </a:r>
            </a:p>
          </p:txBody>
        </p:sp>
        <p:cxnSp>
          <p:nvCxnSpPr>
            <p:cNvPr id="400" name="Straight Connector 399">
              <a:extLst>
                <a:ext uri="{FF2B5EF4-FFF2-40B4-BE49-F238E27FC236}">
                  <a16:creationId xmlns:a16="http://schemas.microsoft.com/office/drawing/2014/main" id="{4E526DF3-6D63-1BBB-5518-76EB51734738}"/>
                </a:ext>
              </a:extLst>
            </p:cNvPr>
            <p:cNvCxnSpPr/>
            <p:nvPr/>
          </p:nvCxnSpPr>
          <p:spPr>
            <a:xfrm>
              <a:off x="6855509" y="3321043"/>
              <a:ext cx="0" cy="421575"/>
            </a:xfrm>
            <a:prstGeom prst="line">
              <a:avLst/>
            </a:prstGeom>
            <a:solidFill>
              <a:srgbClr val="FFFFFF">
                <a:lumMod val="95000"/>
                <a:alpha val="50000"/>
              </a:srgbClr>
            </a:solidFill>
            <a:ln w="25400" cap="flat" cmpd="sng" algn="ctr">
              <a:solidFill>
                <a:schemeClr val="tx2"/>
              </a:solidFill>
              <a:prstDash val="sysDot"/>
            </a:ln>
            <a:effectLst/>
          </p:spPr>
        </p:cxnSp>
      </p:grpSp>
      <p:grpSp>
        <p:nvGrpSpPr>
          <p:cNvPr id="402" name="Graphic 68">
            <a:extLst>
              <a:ext uri="{FF2B5EF4-FFF2-40B4-BE49-F238E27FC236}">
                <a16:creationId xmlns:a16="http://schemas.microsoft.com/office/drawing/2014/main" id="{CD675603-C9F2-B7CC-98BE-E18B59158D5B}"/>
              </a:ext>
            </a:extLst>
          </p:cNvPr>
          <p:cNvGrpSpPr/>
          <p:nvPr/>
        </p:nvGrpSpPr>
        <p:grpSpPr>
          <a:xfrm>
            <a:off x="1619972" y="4367201"/>
            <a:ext cx="1595000" cy="947030"/>
            <a:chOff x="853093" y="2250757"/>
            <a:chExt cx="684393" cy="406358"/>
          </a:xfrm>
        </p:grpSpPr>
        <p:grpSp>
          <p:nvGrpSpPr>
            <p:cNvPr id="403" name="Graphic 68">
              <a:extLst>
                <a:ext uri="{FF2B5EF4-FFF2-40B4-BE49-F238E27FC236}">
                  <a16:creationId xmlns:a16="http://schemas.microsoft.com/office/drawing/2014/main" id="{568B40F6-D842-CED6-3E58-8495E72FB8CB}"/>
                </a:ext>
              </a:extLst>
            </p:cNvPr>
            <p:cNvGrpSpPr/>
            <p:nvPr/>
          </p:nvGrpSpPr>
          <p:grpSpPr>
            <a:xfrm>
              <a:off x="859509" y="2257173"/>
              <a:ext cx="672416" cy="337384"/>
              <a:chOff x="859509" y="2257173"/>
              <a:chExt cx="672416" cy="337384"/>
            </a:xfrm>
            <a:noFill/>
          </p:grpSpPr>
          <p:sp>
            <p:nvSpPr>
              <p:cNvPr id="405" name="Freeform: Shape 72">
                <a:extLst>
                  <a:ext uri="{FF2B5EF4-FFF2-40B4-BE49-F238E27FC236}">
                    <a16:creationId xmlns:a16="http://schemas.microsoft.com/office/drawing/2014/main" id="{F8128ED9-EAAD-34AE-7248-F7E6362E6EE6}"/>
                  </a:ext>
                </a:extLst>
              </p:cNvPr>
              <p:cNvSpPr/>
              <p:nvPr/>
            </p:nvSpPr>
            <p:spPr>
              <a:xfrm>
                <a:off x="859509" y="2257173"/>
                <a:ext cx="672416" cy="337384"/>
              </a:xfrm>
              <a:custGeom>
                <a:avLst/>
                <a:gdLst>
                  <a:gd name="connsiteX0" fmla="*/ 672416 w 672416"/>
                  <a:gd name="connsiteY0" fmla="*/ 337384 h 337384"/>
                  <a:gd name="connsiteX1" fmla="*/ 335032 w 672416"/>
                  <a:gd name="connsiteY1" fmla="*/ 0 h 337384"/>
                  <a:gd name="connsiteX2" fmla="*/ 0 w 672416"/>
                  <a:gd name="connsiteY2" fmla="*/ 337384 h 337384"/>
                </a:gdLst>
                <a:ahLst/>
                <a:cxnLst>
                  <a:cxn ang="0">
                    <a:pos x="connsiteX0" y="connsiteY0"/>
                  </a:cxn>
                  <a:cxn ang="0">
                    <a:pos x="connsiteX1" y="connsiteY1"/>
                  </a:cxn>
                  <a:cxn ang="0">
                    <a:pos x="connsiteX2" y="connsiteY2"/>
                  </a:cxn>
                </a:cxnLst>
                <a:rect l="l" t="t" r="r" b="b"/>
                <a:pathLst>
                  <a:path w="672416" h="337384">
                    <a:moveTo>
                      <a:pt x="672416" y="337384"/>
                    </a:moveTo>
                    <a:cubicBezTo>
                      <a:pt x="672416" y="150780"/>
                      <a:pt x="521636" y="0"/>
                      <a:pt x="335032" y="0"/>
                    </a:cubicBezTo>
                    <a:cubicBezTo>
                      <a:pt x="150780" y="0"/>
                      <a:pt x="0" y="150780"/>
                      <a:pt x="0" y="337384"/>
                    </a:cubicBezTo>
                  </a:path>
                </a:pathLst>
              </a:custGeom>
              <a:noFill/>
              <a:ln w="24656"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406" name="Freeform: Shape 73">
                <a:extLst>
                  <a:ext uri="{FF2B5EF4-FFF2-40B4-BE49-F238E27FC236}">
                    <a16:creationId xmlns:a16="http://schemas.microsoft.com/office/drawing/2014/main" id="{166B3A3E-73A5-C304-9786-F95771E25F2F}"/>
                  </a:ext>
                </a:extLst>
              </p:cNvPr>
              <p:cNvSpPr/>
              <p:nvPr/>
            </p:nvSpPr>
            <p:spPr>
              <a:xfrm>
                <a:off x="962809" y="2352881"/>
                <a:ext cx="473407" cy="241676"/>
              </a:xfrm>
              <a:custGeom>
                <a:avLst/>
                <a:gdLst>
                  <a:gd name="connsiteX0" fmla="*/ 0 w 473407"/>
                  <a:gd name="connsiteY0" fmla="*/ 181150 h 241676"/>
                  <a:gd name="connsiteX1" fmla="*/ 231731 w 473407"/>
                  <a:gd name="connsiteY1" fmla="*/ 0 h 241676"/>
                  <a:gd name="connsiteX2" fmla="*/ 473407 w 473407"/>
                  <a:gd name="connsiteY2" fmla="*/ 241676 h 241676"/>
                </a:gdLst>
                <a:ahLst/>
                <a:cxnLst>
                  <a:cxn ang="0">
                    <a:pos x="connsiteX0" y="connsiteY0"/>
                  </a:cxn>
                  <a:cxn ang="0">
                    <a:pos x="connsiteX1" y="connsiteY1"/>
                  </a:cxn>
                  <a:cxn ang="0">
                    <a:pos x="connsiteX2" y="connsiteY2"/>
                  </a:cxn>
                </a:cxnLst>
                <a:rect l="l" t="t" r="r" b="b"/>
                <a:pathLst>
                  <a:path w="473407" h="241676">
                    <a:moveTo>
                      <a:pt x="0" y="181150"/>
                    </a:moveTo>
                    <a:cubicBezTo>
                      <a:pt x="26627" y="76673"/>
                      <a:pt x="120624" y="0"/>
                      <a:pt x="231731" y="0"/>
                    </a:cubicBezTo>
                    <a:cubicBezTo>
                      <a:pt x="365723" y="0"/>
                      <a:pt x="473407" y="107685"/>
                      <a:pt x="473407" y="241676"/>
                    </a:cubicBezTo>
                  </a:path>
                </a:pathLst>
              </a:custGeom>
              <a:noFill/>
              <a:ln w="24656" cap="flat">
                <a:solidFill>
                  <a:srgbClr val="1A1A1A"/>
                </a:solidFill>
                <a:prstDash val="sysDot"/>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sp>
          <p:nvSpPr>
            <p:cNvPr id="404" name="Freeform: Shape 74">
              <a:extLst>
                <a:ext uri="{FF2B5EF4-FFF2-40B4-BE49-F238E27FC236}">
                  <a16:creationId xmlns:a16="http://schemas.microsoft.com/office/drawing/2014/main" id="{53CE5F28-D621-8D6E-6826-5AD1E7AF8F61}"/>
                </a:ext>
              </a:extLst>
            </p:cNvPr>
            <p:cNvSpPr/>
            <p:nvPr/>
          </p:nvSpPr>
          <p:spPr>
            <a:xfrm>
              <a:off x="948908" y="2566842"/>
              <a:ext cx="294933" cy="89112"/>
            </a:xfrm>
            <a:custGeom>
              <a:avLst/>
              <a:gdLst>
                <a:gd name="connsiteX0" fmla="*/ 206066 w 294933"/>
                <a:gd name="connsiteY0" fmla="*/ 42793 h 89112"/>
                <a:gd name="connsiteX1" fmla="*/ 248627 w 294933"/>
                <a:gd name="connsiteY1" fmla="*/ 88882 h 89112"/>
                <a:gd name="connsiteX2" fmla="*/ 294717 w 294933"/>
                <a:gd name="connsiteY2" fmla="*/ 46321 h 89112"/>
                <a:gd name="connsiteX3" fmla="*/ 252156 w 294933"/>
                <a:gd name="connsiteY3" fmla="*/ 232 h 89112"/>
                <a:gd name="connsiteX4" fmla="*/ 206066 w 294933"/>
                <a:gd name="connsiteY4" fmla="*/ 42793 h 89112"/>
                <a:gd name="connsiteX5" fmla="*/ 206066 w 294933"/>
                <a:gd name="connsiteY5" fmla="*/ 42793 h 89112"/>
                <a:gd name="connsiteX6" fmla="*/ 206066 w 294933"/>
                <a:gd name="connsiteY6" fmla="*/ 42793 h 89112"/>
                <a:gd name="connsiteX7" fmla="*/ 206066 w 294933"/>
                <a:gd name="connsiteY7" fmla="*/ 42793 h 89112"/>
                <a:gd name="connsiteX8" fmla="*/ 0 w 294933"/>
                <a:gd name="connsiteY8" fmla="*/ 35307 h 89112"/>
                <a:gd name="connsiteX9" fmla="*/ 199864 w 294933"/>
                <a:gd name="connsiteY9" fmla="*/ 42579 h 8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933" h="89112">
                  <a:moveTo>
                    <a:pt x="206066" y="42793"/>
                  </a:moveTo>
                  <a:cubicBezTo>
                    <a:pt x="203500" y="68671"/>
                    <a:pt x="222642" y="89310"/>
                    <a:pt x="248627" y="88882"/>
                  </a:cubicBezTo>
                  <a:cubicBezTo>
                    <a:pt x="274506" y="91449"/>
                    <a:pt x="295251" y="72307"/>
                    <a:pt x="294717" y="46321"/>
                  </a:cubicBezTo>
                  <a:cubicBezTo>
                    <a:pt x="297283" y="20443"/>
                    <a:pt x="276645" y="1194"/>
                    <a:pt x="252156" y="232"/>
                  </a:cubicBezTo>
                  <a:cubicBezTo>
                    <a:pt x="226171" y="-2335"/>
                    <a:pt x="205532" y="16700"/>
                    <a:pt x="206066" y="42793"/>
                  </a:cubicBezTo>
                  <a:lnTo>
                    <a:pt x="206066" y="42793"/>
                  </a:lnTo>
                  <a:lnTo>
                    <a:pt x="206066" y="42793"/>
                  </a:lnTo>
                  <a:lnTo>
                    <a:pt x="206066" y="42793"/>
                  </a:lnTo>
                  <a:close/>
                  <a:moveTo>
                    <a:pt x="0" y="35307"/>
                  </a:moveTo>
                  <a:cubicBezTo>
                    <a:pt x="199864" y="42579"/>
                    <a:pt x="199864" y="42579"/>
                    <a:pt x="199864" y="42579"/>
                  </a:cubicBezTo>
                </a:path>
              </a:pathLst>
            </a:custGeom>
            <a:solidFill>
              <a:srgbClr val="1A1A1A"/>
            </a:solidFill>
            <a:ln w="24656"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grpSp>
        <p:nvGrpSpPr>
          <p:cNvPr id="407" name="Group 406">
            <a:extLst>
              <a:ext uri="{FF2B5EF4-FFF2-40B4-BE49-F238E27FC236}">
                <a16:creationId xmlns:a16="http://schemas.microsoft.com/office/drawing/2014/main" id="{E4888733-459E-4F11-4E17-272919CA4806}"/>
              </a:ext>
            </a:extLst>
          </p:cNvPr>
          <p:cNvGrpSpPr/>
          <p:nvPr/>
        </p:nvGrpSpPr>
        <p:grpSpPr>
          <a:xfrm>
            <a:off x="1412514" y="8387886"/>
            <a:ext cx="1371600" cy="1371600"/>
            <a:chOff x="706257" y="4193943"/>
            <a:chExt cx="685800" cy="685800"/>
          </a:xfrm>
        </p:grpSpPr>
        <p:grpSp>
          <p:nvGrpSpPr>
            <p:cNvPr id="408" name="Group 407">
              <a:extLst>
                <a:ext uri="{FF2B5EF4-FFF2-40B4-BE49-F238E27FC236}">
                  <a16:creationId xmlns:a16="http://schemas.microsoft.com/office/drawing/2014/main" id="{D32B5219-7997-5CEF-1F69-4E3F453992BA}"/>
                </a:ext>
              </a:extLst>
            </p:cNvPr>
            <p:cNvGrpSpPr/>
            <p:nvPr/>
          </p:nvGrpSpPr>
          <p:grpSpPr>
            <a:xfrm>
              <a:off x="706257" y="4193943"/>
              <a:ext cx="685800" cy="685800"/>
              <a:chOff x="579201" y="1311922"/>
              <a:chExt cx="852604" cy="852604"/>
            </a:xfrm>
          </p:grpSpPr>
          <p:sp>
            <p:nvSpPr>
              <p:cNvPr id="422" name="Oval 421">
                <a:extLst>
                  <a:ext uri="{FF2B5EF4-FFF2-40B4-BE49-F238E27FC236}">
                    <a16:creationId xmlns:a16="http://schemas.microsoft.com/office/drawing/2014/main" id="{8E5B8AB2-93FE-788D-5E22-7FB7048D2332}"/>
                  </a:ext>
                </a:extLst>
              </p:cNvPr>
              <p:cNvSpPr/>
              <p:nvPr/>
            </p:nvSpPr>
            <p:spPr bwMode="auto">
              <a:xfrm>
                <a:off x="579201" y="1311922"/>
                <a:ext cx="852604" cy="852604"/>
              </a:xfrm>
              <a:prstGeom prst="ellipse">
                <a:avLst/>
              </a:prstGeom>
              <a:solidFill>
                <a:srgbClr val="FFFFFF"/>
              </a:solidFill>
              <a:ln w="9525" cap="flat" cmpd="sng" algn="ctr">
                <a:solidFill>
                  <a:srgbClr val="1A1A1A"/>
                </a:solid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sp>
            <p:nvSpPr>
              <p:cNvPr id="423" name="Star: 5 Points 135">
                <a:extLst>
                  <a:ext uri="{FF2B5EF4-FFF2-40B4-BE49-F238E27FC236}">
                    <a16:creationId xmlns:a16="http://schemas.microsoft.com/office/drawing/2014/main" id="{BD67C610-6E5A-86B9-0717-A53E61640897}"/>
                  </a:ext>
                </a:extLst>
              </p:cNvPr>
              <p:cNvSpPr/>
              <p:nvPr/>
            </p:nvSpPr>
            <p:spPr bwMode="auto">
              <a:xfrm rot="19342864">
                <a:off x="984761" y="1637337"/>
                <a:ext cx="93331" cy="145823"/>
              </a:xfrm>
              <a:prstGeom prst="star5">
                <a:avLst>
                  <a:gd name="adj" fmla="val 26297"/>
                  <a:gd name="hf" fmla="val 105146"/>
                  <a:gd name="vf" fmla="val 110557"/>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grpSp>
        <p:grpSp>
          <p:nvGrpSpPr>
            <p:cNvPr id="409" name="Group 408">
              <a:extLst>
                <a:ext uri="{FF2B5EF4-FFF2-40B4-BE49-F238E27FC236}">
                  <a16:creationId xmlns:a16="http://schemas.microsoft.com/office/drawing/2014/main" id="{776E4A7E-DDA3-B3A8-5B57-1410589B9F42}"/>
                </a:ext>
              </a:extLst>
            </p:cNvPr>
            <p:cNvGrpSpPr/>
            <p:nvPr/>
          </p:nvGrpSpPr>
          <p:grpSpPr>
            <a:xfrm>
              <a:off x="891565" y="4339212"/>
              <a:ext cx="315183" cy="406095"/>
              <a:chOff x="-2405785" y="3954423"/>
              <a:chExt cx="745424" cy="960440"/>
            </a:xfrm>
          </p:grpSpPr>
          <p:grpSp>
            <p:nvGrpSpPr>
              <p:cNvPr id="410" name="Group 409">
                <a:extLst>
                  <a:ext uri="{FF2B5EF4-FFF2-40B4-BE49-F238E27FC236}">
                    <a16:creationId xmlns:a16="http://schemas.microsoft.com/office/drawing/2014/main" id="{E85C398F-BF1B-478D-1AFB-0DDBD2E8A319}"/>
                  </a:ext>
                </a:extLst>
              </p:cNvPr>
              <p:cNvGrpSpPr/>
              <p:nvPr/>
            </p:nvGrpSpPr>
            <p:grpSpPr>
              <a:xfrm rot="19800000">
                <a:off x="-2405785" y="3954423"/>
                <a:ext cx="745424" cy="960440"/>
                <a:chOff x="-1526053" y="3761710"/>
                <a:chExt cx="1006697" cy="960440"/>
              </a:xfrm>
            </p:grpSpPr>
            <p:grpSp>
              <p:nvGrpSpPr>
                <p:cNvPr id="414" name="Graphic 3">
                  <a:extLst>
                    <a:ext uri="{FF2B5EF4-FFF2-40B4-BE49-F238E27FC236}">
                      <a16:creationId xmlns:a16="http://schemas.microsoft.com/office/drawing/2014/main" id="{3537F895-0CC9-C672-F69D-7B635F899ECD}"/>
                    </a:ext>
                  </a:extLst>
                </p:cNvPr>
                <p:cNvGrpSpPr/>
                <p:nvPr/>
              </p:nvGrpSpPr>
              <p:grpSpPr>
                <a:xfrm>
                  <a:off x="-1526051" y="3761710"/>
                  <a:ext cx="1006695" cy="960440"/>
                  <a:chOff x="-1526051" y="3761710"/>
                  <a:chExt cx="1006695" cy="960440"/>
                </a:xfrm>
              </p:grpSpPr>
              <p:sp>
                <p:nvSpPr>
                  <p:cNvPr id="420" name="Freeform: Shape 349">
                    <a:extLst>
                      <a:ext uri="{FF2B5EF4-FFF2-40B4-BE49-F238E27FC236}">
                        <a16:creationId xmlns:a16="http://schemas.microsoft.com/office/drawing/2014/main" id="{95701FE0-6619-0155-303D-796B12EB9A81}"/>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9525"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421" name="Freeform: Shape 350">
                    <a:extLst>
                      <a:ext uri="{FF2B5EF4-FFF2-40B4-BE49-F238E27FC236}">
                        <a16:creationId xmlns:a16="http://schemas.microsoft.com/office/drawing/2014/main" id="{8057A1B7-4573-607C-D3CB-28B118BDAB9D}"/>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9525"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415" name="Straight Connector 414">
                  <a:extLst>
                    <a:ext uri="{FF2B5EF4-FFF2-40B4-BE49-F238E27FC236}">
                      <a16:creationId xmlns:a16="http://schemas.microsoft.com/office/drawing/2014/main" id="{8EC8992C-36C2-E8DA-A5CF-B5A5027042AE}"/>
                    </a:ext>
                  </a:extLst>
                </p:cNvPr>
                <p:cNvCxnSpPr>
                  <a:cxnSpLocks/>
                </p:cNvCxnSpPr>
                <p:nvPr/>
              </p:nvCxnSpPr>
              <p:spPr>
                <a:xfrm rot="5400000" flipV="1">
                  <a:off x="-1297314" y="3782416"/>
                  <a:ext cx="0" cy="202651"/>
                </a:xfrm>
                <a:prstGeom prst="line">
                  <a:avLst/>
                </a:prstGeom>
                <a:noFill/>
                <a:ln w="9525" cap="flat" cmpd="sng" algn="ctr">
                  <a:solidFill>
                    <a:srgbClr val="1A1A1A"/>
                  </a:solidFill>
                  <a:prstDash val="solid"/>
                  <a:headEnd type="none" w="lg" len="med"/>
                  <a:tailEnd type="none" w="lg" len="med"/>
                </a:ln>
                <a:effectLst/>
              </p:spPr>
            </p:cxnSp>
            <p:cxnSp>
              <p:nvCxnSpPr>
                <p:cNvPr id="416" name="Straight Connector 415">
                  <a:extLst>
                    <a:ext uri="{FF2B5EF4-FFF2-40B4-BE49-F238E27FC236}">
                      <a16:creationId xmlns:a16="http://schemas.microsoft.com/office/drawing/2014/main" id="{D1C67D3F-9CE7-E091-7A35-A4FDCBAED36D}"/>
                    </a:ext>
                  </a:extLst>
                </p:cNvPr>
                <p:cNvCxnSpPr>
                  <a:cxnSpLocks/>
                </p:cNvCxnSpPr>
                <p:nvPr/>
              </p:nvCxnSpPr>
              <p:spPr>
                <a:xfrm rot="5400000" flipV="1">
                  <a:off x="-1394921" y="3953946"/>
                  <a:ext cx="0" cy="220106"/>
                </a:xfrm>
                <a:prstGeom prst="line">
                  <a:avLst/>
                </a:prstGeom>
                <a:noFill/>
                <a:ln w="9525" cap="flat" cmpd="sng" algn="ctr">
                  <a:solidFill>
                    <a:srgbClr val="1A1A1A"/>
                  </a:solidFill>
                  <a:prstDash val="solid"/>
                  <a:headEnd type="none" w="lg" len="med"/>
                  <a:tailEnd type="none" w="lg" len="med"/>
                </a:ln>
                <a:effectLst/>
              </p:spPr>
            </p:cxnSp>
            <p:cxnSp>
              <p:nvCxnSpPr>
                <p:cNvPr id="417" name="Straight Connector 416">
                  <a:extLst>
                    <a:ext uri="{FF2B5EF4-FFF2-40B4-BE49-F238E27FC236}">
                      <a16:creationId xmlns:a16="http://schemas.microsoft.com/office/drawing/2014/main" id="{89B3FE04-67D2-36E9-2C7A-7E287465061C}"/>
                    </a:ext>
                  </a:extLst>
                </p:cNvPr>
                <p:cNvCxnSpPr>
                  <a:cxnSpLocks/>
                  <a:endCxn id="421" idx="1"/>
                </p:cNvCxnSpPr>
                <p:nvPr/>
              </p:nvCxnSpPr>
              <p:spPr>
                <a:xfrm rot="5400000" flipH="1" flipV="1">
                  <a:off x="-1429385" y="4143184"/>
                  <a:ext cx="0" cy="193335"/>
                </a:xfrm>
                <a:prstGeom prst="line">
                  <a:avLst/>
                </a:prstGeom>
                <a:noFill/>
                <a:ln w="9525" cap="flat" cmpd="sng" algn="ctr">
                  <a:solidFill>
                    <a:srgbClr val="1A1A1A"/>
                  </a:solidFill>
                  <a:prstDash val="solid"/>
                  <a:headEnd type="none" w="lg" len="med"/>
                  <a:tailEnd type="none" w="lg" len="med"/>
                </a:ln>
                <a:effectLst/>
              </p:spPr>
            </p:cxnSp>
            <p:cxnSp>
              <p:nvCxnSpPr>
                <p:cNvPr id="418" name="Straight Connector 417">
                  <a:extLst>
                    <a:ext uri="{FF2B5EF4-FFF2-40B4-BE49-F238E27FC236}">
                      <a16:creationId xmlns:a16="http://schemas.microsoft.com/office/drawing/2014/main" id="{008BD65B-7BA4-4F8A-B6CE-2260F0AC23AD}"/>
                    </a:ext>
                  </a:extLst>
                </p:cNvPr>
                <p:cNvCxnSpPr>
                  <a:cxnSpLocks/>
                </p:cNvCxnSpPr>
                <p:nvPr/>
              </p:nvCxnSpPr>
              <p:spPr>
                <a:xfrm rot="5400000" flipV="1">
                  <a:off x="-1386455" y="4359801"/>
                  <a:ext cx="0" cy="203175"/>
                </a:xfrm>
                <a:prstGeom prst="line">
                  <a:avLst/>
                </a:prstGeom>
                <a:noFill/>
                <a:ln w="9525" cap="flat" cmpd="sng" algn="ctr">
                  <a:solidFill>
                    <a:srgbClr val="1A1A1A"/>
                  </a:solidFill>
                  <a:prstDash val="solid"/>
                  <a:headEnd type="none" w="lg" len="med"/>
                  <a:tailEnd type="none" w="lg" len="med"/>
                </a:ln>
                <a:effectLst/>
              </p:spPr>
            </p:cxnSp>
            <p:cxnSp>
              <p:nvCxnSpPr>
                <p:cNvPr id="419" name="Straight Connector 418">
                  <a:extLst>
                    <a:ext uri="{FF2B5EF4-FFF2-40B4-BE49-F238E27FC236}">
                      <a16:creationId xmlns:a16="http://schemas.microsoft.com/office/drawing/2014/main" id="{AE7558FF-1138-78FD-C298-24EBD35049CF}"/>
                    </a:ext>
                  </a:extLst>
                </p:cNvPr>
                <p:cNvCxnSpPr>
                  <a:cxnSpLocks/>
                </p:cNvCxnSpPr>
                <p:nvPr/>
              </p:nvCxnSpPr>
              <p:spPr>
                <a:xfrm rot="5400000" flipV="1">
                  <a:off x="-1288606" y="4519613"/>
                  <a:ext cx="0" cy="185235"/>
                </a:xfrm>
                <a:prstGeom prst="line">
                  <a:avLst/>
                </a:prstGeom>
                <a:noFill/>
                <a:ln w="9525" cap="flat" cmpd="sng" algn="ctr">
                  <a:solidFill>
                    <a:srgbClr val="1A1A1A"/>
                  </a:solidFill>
                  <a:prstDash val="solid"/>
                  <a:headEnd type="none" w="lg" len="med"/>
                  <a:tailEnd type="none" w="lg" len="med"/>
                </a:ln>
                <a:effectLst/>
              </p:spPr>
            </p:cxnSp>
          </p:grpSp>
          <p:grpSp>
            <p:nvGrpSpPr>
              <p:cNvPr id="411" name="Group 410">
                <a:extLst>
                  <a:ext uri="{FF2B5EF4-FFF2-40B4-BE49-F238E27FC236}">
                    <a16:creationId xmlns:a16="http://schemas.microsoft.com/office/drawing/2014/main" id="{CCC62BE5-D701-A68A-B743-97C7BC186DF9}"/>
                  </a:ext>
                </a:extLst>
              </p:cNvPr>
              <p:cNvGrpSpPr/>
              <p:nvPr/>
            </p:nvGrpSpPr>
            <p:grpSpPr>
              <a:xfrm rot="19342864">
                <a:off x="-2160865" y="4084887"/>
                <a:ext cx="375904" cy="613541"/>
                <a:chOff x="-626553" y="3141055"/>
                <a:chExt cx="587321" cy="613541"/>
              </a:xfrm>
            </p:grpSpPr>
            <p:sp>
              <p:nvSpPr>
                <p:cNvPr id="412" name="Star: 5 Points 326">
                  <a:extLst>
                    <a:ext uri="{FF2B5EF4-FFF2-40B4-BE49-F238E27FC236}">
                      <a16:creationId xmlns:a16="http://schemas.microsoft.com/office/drawing/2014/main" id="{30F0C8BA-87AA-EE15-5639-87E94000CC26}"/>
                    </a:ext>
                  </a:extLst>
                </p:cNvPr>
                <p:cNvSpPr/>
                <p:nvPr/>
              </p:nvSpPr>
              <p:spPr bwMode="auto">
                <a:xfrm>
                  <a:off x="-476602" y="3286863"/>
                  <a:ext cx="291281" cy="291281"/>
                </a:xfrm>
                <a:prstGeom prst="star5">
                  <a:avLst>
                    <a:gd name="adj" fmla="val 26297"/>
                    <a:gd name="hf" fmla="val 105146"/>
                    <a:gd name="vf" fmla="val 11055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sp>
              <p:nvSpPr>
                <p:cNvPr id="413" name="arrow_11" title="Icon of a circle made of two curved arrows">
                  <a:extLst>
                    <a:ext uri="{FF2B5EF4-FFF2-40B4-BE49-F238E27FC236}">
                      <a16:creationId xmlns:a16="http://schemas.microsoft.com/office/drawing/2014/main" id="{04FCC6EC-FF7B-CC10-D830-50FDF09E8B3B}"/>
                    </a:ext>
                  </a:extLst>
                </p:cNvPr>
                <p:cNvSpPr>
                  <a:spLocks noChangeAspect="1" noEditPoints="1"/>
                </p:cNvSpPr>
                <p:nvPr/>
              </p:nvSpPr>
              <p:spPr bwMode="auto">
                <a:xfrm>
                  <a:off x="-626553" y="3141055"/>
                  <a:ext cx="587321"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9525" cap="sq">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Graphik" panose="020B0503030202060203" pitchFamily="34" charset="77"/>
                    <a:ea typeface="+mn-ea"/>
                    <a:cs typeface="+mn-cs"/>
                  </a:endParaRPr>
                </a:p>
              </p:txBody>
            </p:sp>
          </p:grpSp>
        </p:grpSp>
      </p:grpSp>
    </p:spTree>
    <p:extLst>
      <p:ext uri="{BB962C8B-B14F-4D97-AF65-F5344CB8AC3E}">
        <p14:creationId xmlns:p14="http://schemas.microsoft.com/office/powerpoint/2010/main" val="1344500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wipe(left)">
                                      <p:cBhvr>
                                        <p:cTn id="7" dur="500"/>
                                        <p:tgtEl>
                                          <p:spTgt spid="246"/>
                                        </p:tgtEl>
                                      </p:cBhvr>
                                    </p:animEffect>
                                  </p:childTnLst>
                                </p:cTn>
                              </p:par>
                              <p:par>
                                <p:cTn id="8" presetID="22" presetClass="entr" presetSubtype="8" fill="hold" nodeType="withEffect">
                                  <p:stCondLst>
                                    <p:cond delay="0"/>
                                  </p:stCondLst>
                                  <p:childTnLst>
                                    <p:set>
                                      <p:cBhvr>
                                        <p:cTn id="9" dur="1" fill="hold">
                                          <p:stCondLst>
                                            <p:cond delay="0"/>
                                          </p:stCondLst>
                                        </p:cTn>
                                        <p:tgtEl>
                                          <p:spTgt spid="223"/>
                                        </p:tgtEl>
                                        <p:attrNameLst>
                                          <p:attrName>style.visibility</p:attrName>
                                        </p:attrNameLst>
                                      </p:cBhvr>
                                      <p:to>
                                        <p:strVal val="visible"/>
                                      </p:to>
                                    </p:set>
                                    <p:animEffect transition="in" filter="wipe(left)">
                                      <p:cBhvr>
                                        <p:cTn id="10" dur="500"/>
                                        <p:tgtEl>
                                          <p:spTgt spid="223"/>
                                        </p:tgtEl>
                                      </p:cBhvr>
                                    </p:animEffect>
                                  </p:childTnLst>
                                </p:cTn>
                              </p:par>
                              <p:par>
                                <p:cTn id="11" presetID="10" presetClass="entr" presetSubtype="0" fill="hold" nodeType="withEffect">
                                  <p:stCondLst>
                                    <p:cond delay="0"/>
                                  </p:stCondLst>
                                  <p:childTnLst>
                                    <p:set>
                                      <p:cBhvr>
                                        <p:cTn id="12" dur="1" fill="hold">
                                          <p:stCondLst>
                                            <p:cond delay="0"/>
                                          </p:stCondLst>
                                        </p:cTn>
                                        <p:tgtEl>
                                          <p:spTgt spid="224"/>
                                        </p:tgtEl>
                                        <p:attrNameLst>
                                          <p:attrName>style.visibility</p:attrName>
                                        </p:attrNameLst>
                                      </p:cBhvr>
                                      <p:to>
                                        <p:strVal val="visible"/>
                                      </p:to>
                                    </p:set>
                                    <p:animEffect transition="in" filter="fade">
                                      <p:cBhvr>
                                        <p:cTn id="13" dur="500"/>
                                        <p:tgtEl>
                                          <p:spTgt spid="224"/>
                                        </p:tgtEl>
                                      </p:cBhvr>
                                    </p:animEffect>
                                  </p:childTnLst>
                                </p:cTn>
                              </p:par>
                              <p:par>
                                <p:cTn id="14" presetID="10" presetClass="entr" presetSubtype="0" fill="hold" nodeType="withEffect">
                                  <p:stCondLst>
                                    <p:cond delay="0"/>
                                  </p:stCondLst>
                                  <p:childTnLst>
                                    <p:set>
                                      <p:cBhvr>
                                        <p:cTn id="15" dur="1" fill="hold">
                                          <p:stCondLst>
                                            <p:cond delay="0"/>
                                          </p:stCondLst>
                                        </p:cTn>
                                        <p:tgtEl>
                                          <p:spTgt spid="252"/>
                                        </p:tgtEl>
                                        <p:attrNameLst>
                                          <p:attrName>style.visibility</p:attrName>
                                        </p:attrNameLst>
                                      </p:cBhvr>
                                      <p:to>
                                        <p:strVal val="visible"/>
                                      </p:to>
                                    </p:set>
                                    <p:animEffect transition="in" filter="fade">
                                      <p:cBhvr>
                                        <p:cTn id="16" dur="500"/>
                                        <p:tgtEl>
                                          <p:spTgt spid="25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60"/>
                                        </p:tgtEl>
                                        <p:attrNameLst>
                                          <p:attrName>style.visibility</p:attrName>
                                        </p:attrNameLst>
                                      </p:cBhvr>
                                      <p:to>
                                        <p:strVal val="visible"/>
                                      </p:to>
                                    </p:set>
                                    <p:animEffect transition="in" filter="fade">
                                      <p:cBhvr>
                                        <p:cTn id="20" dur="500"/>
                                        <p:tgtEl>
                                          <p:spTgt spid="260"/>
                                        </p:tgtEl>
                                      </p:cBhvr>
                                    </p:animEffect>
                                  </p:childTnLst>
                                </p:cTn>
                              </p:par>
                              <p:par>
                                <p:cTn id="21" presetID="10" presetClass="entr" presetSubtype="0" fill="hold" nodeType="withEffect">
                                  <p:stCondLst>
                                    <p:cond delay="0"/>
                                  </p:stCondLst>
                                  <p:childTnLst>
                                    <p:set>
                                      <p:cBhvr>
                                        <p:cTn id="22" dur="1" fill="hold">
                                          <p:stCondLst>
                                            <p:cond delay="0"/>
                                          </p:stCondLst>
                                        </p:cTn>
                                        <p:tgtEl>
                                          <p:spTgt spid="273"/>
                                        </p:tgtEl>
                                        <p:attrNameLst>
                                          <p:attrName>style.visibility</p:attrName>
                                        </p:attrNameLst>
                                      </p:cBhvr>
                                      <p:to>
                                        <p:strVal val="visible"/>
                                      </p:to>
                                    </p:set>
                                    <p:animEffect transition="in" filter="fade">
                                      <p:cBhvr>
                                        <p:cTn id="23" dur="500"/>
                                        <p:tgtEl>
                                          <p:spTgt spid="273"/>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312"/>
                                        </p:tgtEl>
                                        <p:attrNameLst>
                                          <p:attrName>style.visibility</p:attrName>
                                        </p:attrNameLst>
                                      </p:cBhvr>
                                      <p:to>
                                        <p:strVal val="visible"/>
                                      </p:to>
                                    </p:set>
                                    <p:animEffect transition="in" filter="fade">
                                      <p:cBhvr>
                                        <p:cTn id="27" dur="500"/>
                                        <p:tgtEl>
                                          <p:spTgt spid="3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7"/>
                                        </p:tgtEl>
                                        <p:attrNameLst>
                                          <p:attrName>style.visibility</p:attrName>
                                        </p:attrNameLst>
                                      </p:cBhvr>
                                      <p:to>
                                        <p:strVal val="visible"/>
                                      </p:to>
                                    </p:set>
                                    <p:animEffect transition="in" filter="fade">
                                      <p:cBhvr>
                                        <p:cTn id="30" dur="500"/>
                                        <p:tgtEl>
                                          <p:spTgt spid="217"/>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288"/>
                                        </p:tgtEl>
                                        <p:attrNameLst>
                                          <p:attrName>style.visibility</p:attrName>
                                        </p:attrNameLst>
                                      </p:cBhvr>
                                      <p:to>
                                        <p:strVal val="visible"/>
                                      </p:to>
                                    </p:set>
                                    <p:animEffect transition="in" filter="fade">
                                      <p:cBhvr>
                                        <p:cTn id="34" dur="500"/>
                                        <p:tgtEl>
                                          <p:spTgt spid="28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500"/>
                                        <p:tgtEl>
                                          <p:spTgt spid="289"/>
                                        </p:tgtEl>
                                      </p:cBhvr>
                                    </p:animEffect>
                                  </p:childTnLst>
                                </p:cTn>
                              </p:par>
                              <p:par>
                                <p:cTn id="38" presetID="10" presetClass="entr" presetSubtype="0" fill="hold" nodeType="with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fade">
                                      <p:cBhvr>
                                        <p:cTn id="40" dur="500"/>
                                        <p:tgtEl>
                                          <p:spTgt spid="290"/>
                                        </p:tgtEl>
                                      </p:cBhvr>
                                    </p:animEffect>
                                  </p:childTnLst>
                                </p:cTn>
                              </p:par>
                              <p:par>
                                <p:cTn id="41" presetID="10" presetClass="entr" presetSubtype="0" fill="hold" nodeType="withEffect">
                                  <p:stCondLst>
                                    <p:cond delay="0"/>
                                  </p:stCondLst>
                                  <p:childTnLst>
                                    <p:set>
                                      <p:cBhvr>
                                        <p:cTn id="42" dur="1" fill="hold">
                                          <p:stCondLst>
                                            <p:cond delay="0"/>
                                          </p:stCondLst>
                                        </p:cTn>
                                        <p:tgtEl>
                                          <p:spTgt spid="303"/>
                                        </p:tgtEl>
                                        <p:attrNameLst>
                                          <p:attrName>style.visibility</p:attrName>
                                        </p:attrNameLst>
                                      </p:cBhvr>
                                      <p:to>
                                        <p:strVal val="visible"/>
                                      </p:to>
                                    </p:set>
                                    <p:animEffect transition="in" filter="fade">
                                      <p:cBhvr>
                                        <p:cTn id="43" dur="500"/>
                                        <p:tgtEl>
                                          <p:spTgt spid="303"/>
                                        </p:tgtEl>
                                      </p:cBhvr>
                                    </p:animEffect>
                                  </p:childTnLst>
                                </p:cTn>
                              </p:par>
                              <p:par>
                                <p:cTn id="44" presetID="10" presetClass="entr" presetSubtype="0" fill="hold" nodeType="withEffect">
                                  <p:stCondLst>
                                    <p:cond delay="0"/>
                                  </p:stCondLst>
                                  <p:childTnLst>
                                    <p:set>
                                      <p:cBhvr>
                                        <p:cTn id="45" dur="1" fill="hold">
                                          <p:stCondLst>
                                            <p:cond delay="0"/>
                                          </p:stCondLst>
                                        </p:cTn>
                                        <p:tgtEl>
                                          <p:spTgt spid="407"/>
                                        </p:tgtEl>
                                        <p:attrNameLst>
                                          <p:attrName>style.visibility</p:attrName>
                                        </p:attrNameLst>
                                      </p:cBhvr>
                                      <p:to>
                                        <p:strVal val="visible"/>
                                      </p:to>
                                    </p:set>
                                    <p:animEffect transition="in" filter="fade">
                                      <p:cBhvr>
                                        <p:cTn id="46" dur="500"/>
                                        <p:tgtEl>
                                          <p:spTgt spid="40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48"/>
                                        </p:tgtEl>
                                        <p:attrNameLst>
                                          <p:attrName>style.visibility</p:attrName>
                                        </p:attrNameLst>
                                      </p:cBhvr>
                                      <p:to>
                                        <p:strVal val="visible"/>
                                      </p:to>
                                    </p:set>
                                    <p:animEffect transition="in" filter="wipe(left)">
                                      <p:cBhvr>
                                        <p:cTn id="51" dur="500"/>
                                        <p:tgtEl>
                                          <p:spTgt spid="248"/>
                                        </p:tgtEl>
                                      </p:cBhvr>
                                    </p:animEffect>
                                  </p:childTnLst>
                                </p:cTn>
                              </p:par>
                              <p:par>
                                <p:cTn id="52" presetID="22" presetClass="entr" presetSubtype="8" fill="hold" nodeType="withEffect">
                                  <p:stCondLst>
                                    <p:cond delay="0"/>
                                  </p:stCondLst>
                                  <p:childTnLst>
                                    <p:set>
                                      <p:cBhvr>
                                        <p:cTn id="53" dur="1" fill="hold">
                                          <p:stCondLst>
                                            <p:cond delay="0"/>
                                          </p:stCondLst>
                                        </p:cTn>
                                        <p:tgtEl>
                                          <p:spTgt spid="247"/>
                                        </p:tgtEl>
                                        <p:attrNameLst>
                                          <p:attrName>style.visibility</p:attrName>
                                        </p:attrNameLst>
                                      </p:cBhvr>
                                      <p:to>
                                        <p:strVal val="visible"/>
                                      </p:to>
                                    </p:set>
                                    <p:animEffect transition="in" filter="wipe(left)">
                                      <p:cBhvr>
                                        <p:cTn id="54" dur="500"/>
                                        <p:tgtEl>
                                          <p:spTgt spid="247"/>
                                        </p:tgtEl>
                                      </p:cBhvr>
                                    </p:animEffect>
                                  </p:childTnLst>
                                </p:cTn>
                              </p:par>
                              <p:par>
                                <p:cTn id="55" presetID="22" presetClass="entr" presetSubtype="8" fill="hold" nodeType="withEffect">
                                  <p:stCondLst>
                                    <p:cond delay="0"/>
                                  </p:stCondLst>
                                  <p:childTnLst>
                                    <p:set>
                                      <p:cBhvr>
                                        <p:cTn id="56" dur="1" fill="hold">
                                          <p:stCondLst>
                                            <p:cond delay="0"/>
                                          </p:stCondLst>
                                        </p:cTn>
                                        <p:tgtEl>
                                          <p:spTgt spid="245"/>
                                        </p:tgtEl>
                                        <p:attrNameLst>
                                          <p:attrName>style.visibility</p:attrName>
                                        </p:attrNameLst>
                                      </p:cBhvr>
                                      <p:to>
                                        <p:strVal val="visible"/>
                                      </p:to>
                                    </p:set>
                                    <p:animEffect transition="in" filter="wipe(left)">
                                      <p:cBhvr>
                                        <p:cTn id="57" dur="500"/>
                                        <p:tgtEl>
                                          <p:spTgt spid="245"/>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397"/>
                                        </p:tgtEl>
                                        <p:attrNameLst>
                                          <p:attrName>style.visibility</p:attrName>
                                        </p:attrNameLst>
                                      </p:cBhvr>
                                      <p:to>
                                        <p:strVal val="visible"/>
                                      </p:to>
                                    </p:set>
                                    <p:animEffect transition="in" filter="fade">
                                      <p:cBhvr>
                                        <p:cTn id="61" dur="500"/>
                                        <p:tgtEl>
                                          <p:spTgt spid="39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8"/>
                                        </p:tgtEl>
                                        <p:attrNameLst>
                                          <p:attrName>style.visibility</p:attrName>
                                        </p:attrNameLst>
                                      </p:cBhvr>
                                      <p:to>
                                        <p:strVal val="visible"/>
                                      </p:to>
                                    </p:set>
                                    <p:animEffect transition="in" filter="fade">
                                      <p:cBhvr>
                                        <p:cTn id="64" dur="500"/>
                                        <p:tgtEl>
                                          <p:spTgt spid="218"/>
                                        </p:tgtEl>
                                      </p:cBhvr>
                                    </p:animEffect>
                                  </p:childTnLst>
                                </p:cTn>
                              </p:par>
                              <p:par>
                                <p:cTn id="65" presetID="10" presetClass="entr" presetSubtype="0" fill="hold" nodeType="withEffect">
                                  <p:stCondLst>
                                    <p:cond delay="0"/>
                                  </p:stCondLst>
                                  <p:childTnLst>
                                    <p:set>
                                      <p:cBhvr>
                                        <p:cTn id="66" dur="1" fill="hold">
                                          <p:stCondLst>
                                            <p:cond delay="0"/>
                                          </p:stCondLst>
                                        </p:cTn>
                                        <p:tgtEl>
                                          <p:spTgt spid="316"/>
                                        </p:tgtEl>
                                        <p:attrNameLst>
                                          <p:attrName>style.visibility</p:attrName>
                                        </p:attrNameLst>
                                      </p:cBhvr>
                                      <p:to>
                                        <p:strVal val="visible"/>
                                      </p:to>
                                    </p:set>
                                    <p:animEffect transition="in" filter="fade">
                                      <p:cBhvr>
                                        <p:cTn id="67" dur="500"/>
                                        <p:tgtEl>
                                          <p:spTgt spid="316"/>
                                        </p:tgtEl>
                                      </p:cBhvr>
                                    </p:animEffect>
                                  </p:childTnLst>
                                </p:cTn>
                              </p:par>
                              <p:par>
                                <p:cTn id="68" presetID="10" presetClass="entr" presetSubtype="0" fill="hold" nodeType="withEffect">
                                  <p:stCondLst>
                                    <p:cond delay="0"/>
                                  </p:stCondLst>
                                  <p:childTnLst>
                                    <p:set>
                                      <p:cBhvr>
                                        <p:cTn id="69" dur="1" fill="hold">
                                          <p:stCondLst>
                                            <p:cond delay="0"/>
                                          </p:stCondLst>
                                        </p:cTn>
                                        <p:tgtEl>
                                          <p:spTgt spid="353"/>
                                        </p:tgtEl>
                                        <p:attrNameLst>
                                          <p:attrName>style.visibility</p:attrName>
                                        </p:attrNameLst>
                                      </p:cBhvr>
                                      <p:to>
                                        <p:strVal val="visible"/>
                                      </p:to>
                                    </p:set>
                                    <p:animEffect transition="in" filter="fade">
                                      <p:cBhvr>
                                        <p:cTn id="70" dur="500"/>
                                        <p:tgtEl>
                                          <p:spTgt spid="35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50"/>
                                        </p:tgtEl>
                                        <p:attrNameLst>
                                          <p:attrName>style.visibility</p:attrName>
                                        </p:attrNameLst>
                                      </p:cBhvr>
                                      <p:to>
                                        <p:strVal val="visible"/>
                                      </p:to>
                                    </p:set>
                                    <p:animEffect transition="in" filter="fade">
                                      <p:cBhvr>
                                        <p:cTn id="73" dur="500"/>
                                        <p:tgtEl>
                                          <p:spTgt spid="350"/>
                                        </p:tgtEl>
                                      </p:cBhvr>
                                    </p:animEffect>
                                  </p:childTnLst>
                                </p:cTn>
                              </p:par>
                              <p:par>
                                <p:cTn id="74" presetID="10" presetClass="entr" presetSubtype="0" fill="hold" nodeType="withEffect">
                                  <p:stCondLst>
                                    <p:cond delay="0"/>
                                  </p:stCondLst>
                                  <p:childTnLst>
                                    <p:set>
                                      <p:cBhvr>
                                        <p:cTn id="75" dur="1" fill="hold">
                                          <p:stCondLst>
                                            <p:cond delay="0"/>
                                          </p:stCondLst>
                                        </p:cTn>
                                        <p:tgtEl>
                                          <p:spTgt spid="379"/>
                                        </p:tgtEl>
                                        <p:attrNameLst>
                                          <p:attrName>style.visibility</p:attrName>
                                        </p:attrNameLst>
                                      </p:cBhvr>
                                      <p:to>
                                        <p:strVal val="visible"/>
                                      </p:to>
                                    </p:set>
                                    <p:animEffect transition="in" filter="fade">
                                      <p:cBhvr>
                                        <p:cTn id="76" dur="500"/>
                                        <p:tgtEl>
                                          <p:spTgt spid="379"/>
                                        </p:tgtEl>
                                      </p:cBhvr>
                                    </p:animEffect>
                                  </p:childTnLst>
                                </p:cTn>
                              </p:par>
                            </p:childTnLst>
                          </p:cTn>
                        </p:par>
                        <p:par>
                          <p:cTn id="77" fill="hold">
                            <p:stCondLst>
                              <p:cond delay="1000"/>
                            </p:stCondLst>
                            <p:childTnLst>
                              <p:par>
                                <p:cTn id="78" presetID="22" presetClass="entr" presetSubtype="8" fill="hold" nodeType="afterEffect">
                                  <p:stCondLst>
                                    <p:cond delay="0"/>
                                  </p:stCondLst>
                                  <p:childTnLst>
                                    <p:set>
                                      <p:cBhvr>
                                        <p:cTn id="79" dur="1" fill="hold">
                                          <p:stCondLst>
                                            <p:cond delay="0"/>
                                          </p:stCondLst>
                                        </p:cTn>
                                        <p:tgtEl>
                                          <p:spTgt spid="329"/>
                                        </p:tgtEl>
                                        <p:attrNameLst>
                                          <p:attrName>style.visibility</p:attrName>
                                        </p:attrNameLst>
                                      </p:cBhvr>
                                      <p:to>
                                        <p:strVal val="visible"/>
                                      </p:to>
                                    </p:set>
                                    <p:animEffect transition="in" filter="wipe(left)">
                                      <p:cBhvr>
                                        <p:cTn id="80" dur="500"/>
                                        <p:tgtEl>
                                          <p:spTgt spid="329"/>
                                        </p:tgtEl>
                                      </p:cBhvr>
                                    </p:animEffect>
                                  </p:childTnLst>
                                </p:cTn>
                              </p:par>
                              <p:par>
                                <p:cTn id="81" presetID="22" presetClass="entr" presetSubtype="1" fill="hold" nodeType="withEffect">
                                  <p:stCondLst>
                                    <p:cond delay="0"/>
                                  </p:stCondLst>
                                  <p:childTnLst>
                                    <p:set>
                                      <p:cBhvr>
                                        <p:cTn id="82" dur="1" fill="hold">
                                          <p:stCondLst>
                                            <p:cond delay="0"/>
                                          </p:stCondLst>
                                        </p:cTn>
                                        <p:tgtEl>
                                          <p:spTgt spid="352"/>
                                        </p:tgtEl>
                                        <p:attrNameLst>
                                          <p:attrName>style.visibility</p:attrName>
                                        </p:attrNameLst>
                                      </p:cBhvr>
                                      <p:to>
                                        <p:strVal val="visible"/>
                                      </p:to>
                                    </p:set>
                                    <p:animEffect transition="in" filter="wipe(up)">
                                      <p:cBhvr>
                                        <p:cTn id="83" dur="500"/>
                                        <p:tgtEl>
                                          <p:spTgt spid="352"/>
                                        </p:tgtEl>
                                      </p:cBhvr>
                                    </p:animEffect>
                                  </p:childTnLst>
                                </p:cTn>
                              </p:par>
                            </p:childTnLst>
                          </p:cTn>
                        </p:par>
                        <p:par>
                          <p:cTn id="84" fill="hold">
                            <p:stCondLst>
                              <p:cond delay="1500"/>
                            </p:stCondLst>
                            <p:childTnLst>
                              <p:par>
                                <p:cTn id="85" presetID="10" presetClass="entr" presetSubtype="0" fill="hold" nodeType="afterEffect">
                                  <p:stCondLst>
                                    <p:cond delay="0"/>
                                  </p:stCondLst>
                                  <p:childTnLst>
                                    <p:set>
                                      <p:cBhvr>
                                        <p:cTn id="86" dur="1" fill="hold">
                                          <p:stCondLst>
                                            <p:cond delay="0"/>
                                          </p:stCondLst>
                                        </p:cTn>
                                        <p:tgtEl>
                                          <p:spTgt spid="330"/>
                                        </p:tgtEl>
                                        <p:attrNameLst>
                                          <p:attrName>style.visibility</p:attrName>
                                        </p:attrNameLst>
                                      </p:cBhvr>
                                      <p:to>
                                        <p:strVal val="visible"/>
                                      </p:to>
                                    </p:set>
                                    <p:animEffect transition="in" filter="fade">
                                      <p:cBhvr>
                                        <p:cTn id="87" dur="500"/>
                                        <p:tgtEl>
                                          <p:spTgt spid="330"/>
                                        </p:tgtEl>
                                      </p:cBhvr>
                                    </p:animEffect>
                                  </p:childTnLst>
                                </p:cTn>
                              </p:par>
                              <p:par>
                                <p:cTn id="88" presetID="10" presetClass="entr" presetSubtype="0" fill="hold" nodeType="withEffect">
                                  <p:stCondLst>
                                    <p:cond delay="0"/>
                                  </p:stCondLst>
                                  <p:childTnLst>
                                    <p:set>
                                      <p:cBhvr>
                                        <p:cTn id="89" dur="1" fill="hold">
                                          <p:stCondLst>
                                            <p:cond delay="0"/>
                                          </p:stCondLst>
                                        </p:cTn>
                                        <p:tgtEl>
                                          <p:spTgt spid="366"/>
                                        </p:tgtEl>
                                        <p:attrNameLst>
                                          <p:attrName>style.visibility</p:attrName>
                                        </p:attrNameLst>
                                      </p:cBhvr>
                                      <p:to>
                                        <p:strVal val="visible"/>
                                      </p:to>
                                    </p:set>
                                    <p:animEffect transition="in" filter="fade">
                                      <p:cBhvr>
                                        <p:cTn id="90" dur="500"/>
                                        <p:tgtEl>
                                          <p:spTgt spid="36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1"/>
                                        </p:tgtEl>
                                        <p:attrNameLst>
                                          <p:attrName>style.visibility</p:attrName>
                                        </p:attrNameLst>
                                      </p:cBhvr>
                                      <p:to>
                                        <p:strVal val="visible"/>
                                      </p:to>
                                    </p:set>
                                    <p:animEffect transition="in" filter="fade">
                                      <p:cBhvr>
                                        <p:cTn id="93" dur="500"/>
                                        <p:tgtEl>
                                          <p:spTgt spid="351"/>
                                        </p:tgtEl>
                                      </p:cBhvr>
                                    </p:animEffect>
                                  </p:childTnLst>
                                </p:cTn>
                              </p:par>
                              <p:par>
                                <p:cTn id="94" presetID="10" presetClass="entr" presetSubtype="0" fill="hold" nodeType="withEffect">
                                  <p:stCondLst>
                                    <p:cond delay="0"/>
                                  </p:stCondLst>
                                  <p:childTnLst>
                                    <p:set>
                                      <p:cBhvr>
                                        <p:cTn id="95" dur="1" fill="hold">
                                          <p:stCondLst>
                                            <p:cond delay="0"/>
                                          </p:stCondLst>
                                        </p:cTn>
                                        <p:tgtEl>
                                          <p:spTgt spid="388"/>
                                        </p:tgtEl>
                                        <p:attrNameLst>
                                          <p:attrName>style.visibility</p:attrName>
                                        </p:attrNameLst>
                                      </p:cBhvr>
                                      <p:to>
                                        <p:strVal val="visible"/>
                                      </p:to>
                                    </p:set>
                                    <p:animEffect transition="in" filter="fade">
                                      <p:cBhvr>
                                        <p:cTn id="96" dur="500"/>
                                        <p:tgtEl>
                                          <p:spTgt spid="388"/>
                                        </p:tgtEl>
                                      </p:cBhvr>
                                    </p:animEffect>
                                  </p:childTnLst>
                                </p:cTn>
                              </p:par>
                            </p:childTnLst>
                          </p:cTn>
                        </p:par>
                        <p:par>
                          <p:cTn id="97" fill="hold">
                            <p:stCondLst>
                              <p:cond delay="2000"/>
                            </p:stCondLst>
                            <p:childTnLst>
                              <p:par>
                                <p:cTn id="98" presetID="22" presetClass="entr" presetSubtype="8" fill="hold" nodeType="afterEffect">
                                  <p:stCondLst>
                                    <p:cond delay="0"/>
                                  </p:stCondLst>
                                  <p:childTnLst>
                                    <p:set>
                                      <p:cBhvr>
                                        <p:cTn id="99" dur="1" fill="hold">
                                          <p:stCondLst>
                                            <p:cond delay="0"/>
                                          </p:stCondLst>
                                        </p:cTn>
                                        <p:tgtEl>
                                          <p:spTgt spid="221"/>
                                        </p:tgtEl>
                                        <p:attrNameLst>
                                          <p:attrName>style.visibility</p:attrName>
                                        </p:attrNameLst>
                                      </p:cBhvr>
                                      <p:to>
                                        <p:strVal val="visible"/>
                                      </p:to>
                                    </p:set>
                                    <p:animEffect transition="in" filter="wipe(left)">
                                      <p:cBhvr>
                                        <p:cTn id="100" dur="500"/>
                                        <p:tgtEl>
                                          <p:spTgt spid="221"/>
                                        </p:tgtEl>
                                      </p:cBhvr>
                                    </p:animEffect>
                                  </p:childTnLst>
                                </p:cTn>
                              </p:par>
                              <p:par>
                                <p:cTn id="101" presetID="22" presetClass="entr" presetSubtype="8" fill="hold" nodeType="withEffect">
                                  <p:stCondLst>
                                    <p:cond delay="0"/>
                                  </p:stCondLst>
                                  <p:childTnLst>
                                    <p:set>
                                      <p:cBhvr>
                                        <p:cTn id="102" dur="1" fill="hold">
                                          <p:stCondLst>
                                            <p:cond delay="0"/>
                                          </p:stCondLst>
                                        </p:cTn>
                                        <p:tgtEl>
                                          <p:spTgt spid="220"/>
                                        </p:tgtEl>
                                        <p:attrNameLst>
                                          <p:attrName>style.visibility</p:attrName>
                                        </p:attrNameLst>
                                      </p:cBhvr>
                                      <p:to>
                                        <p:strVal val="visible"/>
                                      </p:to>
                                    </p:set>
                                    <p:animEffect transition="in" filter="wipe(left)">
                                      <p:cBhvr>
                                        <p:cTn id="103" dur="500"/>
                                        <p:tgtEl>
                                          <p:spTgt spid="220"/>
                                        </p:tgtEl>
                                      </p:cBhvr>
                                    </p:animEffect>
                                  </p:childTnLst>
                                </p:cTn>
                              </p:par>
                            </p:childTnLst>
                          </p:cTn>
                        </p:par>
                        <p:par>
                          <p:cTn id="104" fill="hold">
                            <p:stCondLst>
                              <p:cond delay="2500"/>
                            </p:stCondLst>
                            <p:childTnLst>
                              <p:par>
                                <p:cTn id="105" presetID="10" presetClass="entr" presetSubtype="0" fill="hold" nodeType="afterEffect">
                                  <p:stCondLst>
                                    <p:cond delay="0"/>
                                  </p:stCondLst>
                                  <p:childTnLst>
                                    <p:set>
                                      <p:cBhvr>
                                        <p:cTn id="106" dur="1" fill="hold">
                                          <p:stCondLst>
                                            <p:cond delay="0"/>
                                          </p:stCondLst>
                                        </p:cTn>
                                        <p:tgtEl>
                                          <p:spTgt spid="343"/>
                                        </p:tgtEl>
                                        <p:attrNameLst>
                                          <p:attrName>style.visibility</p:attrName>
                                        </p:attrNameLst>
                                      </p:cBhvr>
                                      <p:to>
                                        <p:strVal val="visible"/>
                                      </p:to>
                                    </p:set>
                                    <p:animEffect transition="in" filter="fade">
                                      <p:cBhvr>
                                        <p:cTn id="107"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animBg="1"/>
      <p:bldP spid="218" grpId="0" animBg="1"/>
      <p:bldP spid="288" grpId="0"/>
      <p:bldP spid="289" grpId="0"/>
      <p:bldP spid="350" grpId="0"/>
      <p:bldP spid="35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3A6EE2C-7044-3886-1D16-EFC0459522D5}"/>
              </a:ext>
            </a:extLst>
          </p:cNvPr>
          <p:cNvSpPr>
            <a:spLocks noGrp="1"/>
          </p:cNvSpPr>
          <p:nvPr>
            <p:ph type="body" sz="half" idx="1"/>
          </p:nvPr>
        </p:nvSpPr>
        <p:spPr>
          <a:xfrm>
            <a:off x="1269999" y="3030071"/>
            <a:ext cx="21523093" cy="9669929"/>
          </a:xfrm>
        </p:spPr>
        <p:txBody>
          <a:bodyPr>
            <a:normAutofit/>
          </a:bodyPr>
          <a:lstStyle/>
          <a:p>
            <a:r>
              <a:rPr lang="en-US"/>
              <a:t>Here’s what you need for Modern Auth and SSO on Apple Platforms:</a:t>
            </a:r>
          </a:p>
          <a:p>
            <a:pPr lvl="1"/>
            <a:r>
              <a:rPr lang="en-US"/>
              <a:t>IDP that supports SAML and/or OpenID Connect</a:t>
            </a:r>
          </a:p>
          <a:p>
            <a:pPr lvl="2"/>
            <a:r>
              <a:rPr lang="en-US"/>
              <a:t>Azure AD is Microsoft’s cloud IDP, but there are plenty of others on the market</a:t>
            </a:r>
          </a:p>
          <a:p>
            <a:pPr lvl="1"/>
            <a:r>
              <a:rPr lang="en-US"/>
              <a:t>Apps integrated with the IDP</a:t>
            </a:r>
          </a:p>
          <a:p>
            <a:pPr lvl="1"/>
            <a:r>
              <a:rPr lang="en-US"/>
              <a:t>IDP Vendor must create an SSO Extension plugin</a:t>
            </a:r>
          </a:p>
          <a:p>
            <a:pPr lvl="1"/>
            <a:r>
              <a:rPr lang="en-US"/>
              <a:t>Macs under MDM management</a:t>
            </a:r>
          </a:p>
        </p:txBody>
      </p:sp>
      <p:sp>
        <p:nvSpPr>
          <p:cNvPr id="2" name="Title 1">
            <a:extLst>
              <a:ext uri="{FF2B5EF4-FFF2-40B4-BE49-F238E27FC236}">
                <a16:creationId xmlns:a16="http://schemas.microsoft.com/office/drawing/2014/main" id="{330F252A-E37B-0D98-A3C3-D7AB67945886}"/>
              </a:ext>
            </a:extLst>
          </p:cNvPr>
          <p:cNvSpPr txBox="1">
            <a:spLocks/>
          </p:cNvSpPr>
          <p:nvPr/>
        </p:nvSpPr>
        <p:spPr>
          <a:xfrm>
            <a:off x="1270000" y="812800"/>
            <a:ext cx="21844000" cy="1880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fontScale="90000"/>
          </a:bodyPr>
          <a:lstStyle>
            <a:lvl1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9pPr>
          </a:lstStyle>
          <a:p>
            <a:pPr hangingPunct="1"/>
            <a:r>
              <a:rPr lang="en-US" sz="8800"/>
              <a:t>Recommendation 3: SSO – Modernize w/ Modern Auth</a:t>
            </a:r>
            <a:endParaRPr lang="en-US">
              <a:latin typeface="+mj-lt"/>
            </a:endParaRPr>
          </a:p>
        </p:txBody>
      </p:sp>
    </p:spTree>
    <p:extLst>
      <p:ext uri="{BB962C8B-B14F-4D97-AF65-F5344CB8AC3E}">
        <p14:creationId xmlns:p14="http://schemas.microsoft.com/office/powerpoint/2010/main" val="3185947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Smart Phone with solid fill">
            <a:extLst>
              <a:ext uri="{FF2B5EF4-FFF2-40B4-BE49-F238E27FC236}">
                <a16:creationId xmlns:a16="http://schemas.microsoft.com/office/drawing/2014/main" id="{76DB1A2E-463B-058F-7B42-B170F99DAF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8441" y="3059816"/>
            <a:ext cx="914400" cy="914400"/>
          </a:xfrm>
          <a:prstGeom prst="rect">
            <a:avLst/>
          </a:prstGeom>
        </p:spPr>
      </p:pic>
      <p:pic>
        <p:nvPicPr>
          <p:cNvPr id="35" name="Graphic 34" descr="Smart Phone with solid fill">
            <a:extLst>
              <a:ext uri="{FF2B5EF4-FFF2-40B4-BE49-F238E27FC236}">
                <a16:creationId xmlns:a16="http://schemas.microsoft.com/office/drawing/2014/main" id="{C86D475A-2588-FDE0-3997-C4369E5481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57100" y="7724081"/>
            <a:ext cx="914400" cy="914400"/>
          </a:xfrm>
          <a:prstGeom prst="rect">
            <a:avLst/>
          </a:prstGeom>
        </p:spPr>
      </p:pic>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2660919"/>
            <a:ext cx="7556759" cy="10039081"/>
          </a:xfrm>
        </p:spPr>
        <p:txBody>
          <a:bodyPr>
            <a:normAutofit/>
          </a:bodyPr>
          <a:lstStyle/>
          <a:p>
            <a:r>
              <a:rPr lang="en-US" sz="3200"/>
              <a:t>The </a:t>
            </a:r>
            <a:r>
              <a:rPr lang="en-US" sz="3200" i="1" u="sng"/>
              <a:t>modern</a:t>
            </a:r>
            <a:r>
              <a:rPr lang="en-US" sz="3200"/>
              <a:t> approach is to use an IDP, modern auth, and tokens</a:t>
            </a:r>
          </a:p>
          <a:p>
            <a:r>
              <a:rPr lang="en-US" sz="3200"/>
              <a:t>SSO Extension is bundled in the Microsoft Company Portal</a:t>
            </a:r>
          </a:p>
          <a:p>
            <a:pPr marL="514350" indent="-514350">
              <a:buFont typeface="+mj-lt"/>
              <a:buAutoNum type="arabicParenR"/>
            </a:pPr>
            <a:r>
              <a:rPr lang="en-US" sz="3200"/>
              <a:t>User authenticates to Azure AD in the SSO Extension window – this can be in Company Portal or another app, such as Safari</a:t>
            </a:r>
          </a:p>
          <a:p>
            <a:pPr lvl="1">
              <a:buFont typeface="Arial" panose="020B0604020202020204" pitchFamily="34" charset="0"/>
              <a:buChar char="•"/>
            </a:pPr>
            <a:r>
              <a:rPr lang="en-US" sz="3200"/>
              <a:t>Azure AD supports many more credential types than AD does</a:t>
            </a:r>
          </a:p>
          <a:p>
            <a:pPr marL="514350" indent="-514350">
              <a:buFont typeface="+mj-lt"/>
              <a:buAutoNum type="arabicParenR"/>
            </a:pPr>
            <a:r>
              <a:rPr lang="en-US" sz="3200"/>
              <a:t>Azure AD SSO Extension acquires a Primary Refresh Token (PRT) from Azure AD after the user signs in, stores it in the keychain</a:t>
            </a:r>
          </a:p>
          <a:p>
            <a:pPr lvl="1">
              <a:buFont typeface="Arial" panose="020B0604020202020204" pitchFamily="34" charset="0"/>
              <a:buChar char="•"/>
            </a:pPr>
            <a:r>
              <a:rPr lang="en-US" sz="3200"/>
              <a:t>PRTs are good for a rolling 14 day window, constantly refreshed when the user uses the Mac</a:t>
            </a:r>
          </a:p>
          <a:p>
            <a:pPr marL="1073150" lvl="1" indent="-514350">
              <a:buFont typeface="+mj-lt"/>
              <a:buAutoNum type="arabicParenR"/>
            </a:pPr>
            <a:endParaRPr lang="en-US" sz="3200"/>
          </a:p>
          <a:p>
            <a:pPr marL="514350" indent="-514350">
              <a:buFont typeface="+mj-lt"/>
              <a:buAutoNum type="arabicParenR"/>
            </a:pPr>
            <a:endParaRPr lang="en-US" sz="3200"/>
          </a:p>
        </p:txBody>
      </p:sp>
      <p:sp>
        <p:nvSpPr>
          <p:cNvPr id="21" name="TextBox 20">
            <a:extLst>
              <a:ext uri="{FF2B5EF4-FFF2-40B4-BE49-F238E27FC236}">
                <a16:creationId xmlns:a16="http://schemas.microsoft.com/office/drawing/2014/main" id="{395FD62E-A664-A05C-30B9-D8CD40854F43}"/>
              </a:ext>
            </a:extLst>
          </p:cNvPr>
          <p:cNvSpPr txBox="1"/>
          <p:nvPr/>
        </p:nvSpPr>
        <p:spPr>
          <a:xfrm>
            <a:off x="18684541" y="5213116"/>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929292"/>
              </a:solidFill>
              <a:effectLst/>
              <a:uFillTx/>
              <a:latin typeface="Graphik"/>
              <a:ea typeface="Graphik"/>
              <a:cs typeface="Graphik"/>
              <a:sym typeface="Graphik"/>
            </a:endParaRPr>
          </a:p>
        </p:txBody>
      </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13357" y="4042730"/>
            <a:ext cx="7362702" cy="7362702"/>
          </a:xfrm>
          <a:prstGeom prst="rect">
            <a:avLst/>
          </a:prstGeom>
        </p:spPr>
      </p:pic>
      <p:sp>
        <p:nvSpPr>
          <p:cNvPr id="25" name="TextBox 24">
            <a:extLst>
              <a:ext uri="{FF2B5EF4-FFF2-40B4-BE49-F238E27FC236}">
                <a16:creationId xmlns:a16="http://schemas.microsoft.com/office/drawing/2014/main" id="{E85B3510-592D-F309-DB74-F39EC4382BA3}"/>
              </a:ext>
            </a:extLst>
          </p:cNvPr>
          <p:cNvSpPr txBox="1"/>
          <p:nvPr/>
        </p:nvSpPr>
        <p:spPr>
          <a:xfrm>
            <a:off x="10622594" y="3059816"/>
            <a:ext cx="6671698"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solidFill>
                  <a:srgbClr val="FFFFFF"/>
                </a:solidFill>
              </a:rPr>
              <a:t>MS Authenticator Passwordless</a:t>
            </a:r>
          </a:p>
          <a:p>
            <a:pPr marL="0" marR="0" indent="0" algn="l" defTabSz="825500" rtl="0" fontAlgn="auto" latinLnBrk="0" hangingPunct="0">
              <a:lnSpc>
                <a:spcPct val="100000"/>
              </a:lnSpc>
              <a:spcBef>
                <a:spcPts val="0"/>
              </a:spcBef>
              <a:spcAft>
                <a:spcPts val="0"/>
              </a:spcAft>
              <a:buClrTx/>
              <a:buSzTx/>
              <a:buFontTx/>
              <a:buNone/>
              <a:tabLst/>
            </a:pPr>
            <a:r>
              <a:rPr lang="en-US">
                <a:solidFill>
                  <a:srgbClr val="FFFFFF"/>
                </a:solidFill>
              </a:rPr>
              <a:t>Phone </a:t>
            </a:r>
            <a:r>
              <a:rPr kumimoji="0" lang="en-US" sz="2400" b="0" i="0" u="none" strike="noStrike" cap="none" spc="0" normalizeH="0" baseline="0">
                <a:ln>
                  <a:noFill/>
                </a:ln>
                <a:solidFill>
                  <a:srgbClr val="FFFFFF"/>
                </a:solidFill>
                <a:effectLst/>
                <a:uFillTx/>
                <a:sym typeface="Graphik"/>
              </a:rPr>
              <a:t>Sign-In</a:t>
            </a:r>
            <a:endParaRPr lang="en-US">
              <a:solidFill>
                <a:srgbClr val="FFFFFF"/>
              </a:solidFill>
            </a:endParaRPr>
          </a:p>
          <a:p>
            <a:pPr marL="0" marR="0" indent="0" algn="l"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tabLst/>
            </a:pPr>
            <a:r>
              <a:rPr lang="en-US" err="1">
                <a:solidFill>
                  <a:srgbClr val="FFFFFF"/>
                </a:solidFill>
              </a:rPr>
              <a:t>Username+Pwd+MFA</a:t>
            </a:r>
            <a:r>
              <a:rPr lang="en-US">
                <a:solidFill>
                  <a:srgbClr val="FFFFFF"/>
                </a:solidFill>
              </a:rPr>
              <a:t> (App, OTP, SMS, Phone)</a:t>
            </a:r>
          </a:p>
        </p:txBody>
      </p:sp>
      <p:grpSp>
        <p:nvGrpSpPr>
          <p:cNvPr id="14" name="Group 13">
            <a:extLst>
              <a:ext uri="{FF2B5EF4-FFF2-40B4-BE49-F238E27FC236}">
                <a16:creationId xmlns:a16="http://schemas.microsoft.com/office/drawing/2014/main" id="{28F078EE-1BB9-2D58-4801-55893F518FB6}"/>
              </a:ext>
            </a:extLst>
          </p:cNvPr>
          <p:cNvGrpSpPr/>
          <p:nvPr/>
        </p:nvGrpSpPr>
        <p:grpSpPr>
          <a:xfrm>
            <a:off x="18201006" y="2188995"/>
            <a:ext cx="4121926" cy="2938119"/>
            <a:chOff x="18201006" y="2188995"/>
            <a:chExt cx="4121926" cy="2938119"/>
          </a:xfrm>
        </p:grpSpPr>
        <p:pic>
          <p:nvPicPr>
            <p:cNvPr id="5" name="Picture 4">
              <a:extLst>
                <a:ext uri="{FF2B5EF4-FFF2-40B4-BE49-F238E27FC236}">
                  <a16:creationId xmlns:a16="http://schemas.microsoft.com/office/drawing/2014/main" id="{34D5B141-20E3-71AF-A0EF-8378381C09B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201006" y="2808531"/>
              <a:ext cx="4121926" cy="2318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874F8FC-8C6A-5D51-991E-EC5791EFE305}"/>
                </a:ext>
              </a:extLst>
            </p:cNvPr>
            <p:cNvSpPr txBox="1"/>
            <p:nvPr/>
          </p:nvSpPr>
          <p:spPr>
            <a:xfrm>
              <a:off x="18815723" y="2188995"/>
              <a:ext cx="2892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929292"/>
                  </a:solidFill>
                  <a:effectLst/>
                  <a:uFillTx/>
                  <a:latin typeface="Graphik"/>
                  <a:ea typeface="Graphik"/>
                  <a:cs typeface="Graphik"/>
                  <a:sym typeface="Graphik"/>
                </a:rPr>
                <a:t>App</a:t>
              </a:r>
            </a:p>
          </p:txBody>
        </p:sp>
      </p:grpSp>
      <p:grpSp>
        <p:nvGrpSpPr>
          <p:cNvPr id="20" name="Group 19">
            <a:extLst>
              <a:ext uri="{FF2B5EF4-FFF2-40B4-BE49-F238E27FC236}">
                <a16:creationId xmlns:a16="http://schemas.microsoft.com/office/drawing/2014/main" id="{A836F160-E626-B403-1067-198FC6688133}"/>
              </a:ext>
            </a:extLst>
          </p:cNvPr>
          <p:cNvGrpSpPr/>
          <p:nvPr/>
        </p:nvGrpSpPr>
        <p:grpSpPr>
          <a:xfrm>
            <a:off x="18051919" y="9509427"/>
            <a:ext cx="4420095" cy="2796084"/>
            <a:chOff x="18201006" y="8601903"/>
            <a:chExt cx="4420095" cy="2796084"/>
          </a:xfrm>
        </p:grpSpPr>
        <p:sp>
          <p:nvSpPr>
            <p:cNvPr id="16" name="TextBox 15">
              <a:extLst>
                <a:ext uri="{FF2B5EF4-FFF2-40B4-BE49-F238E27FC236}">
                  <a16:creationId xmlns:a16="http://schemas.microsoft.com/office/drawing/2014/main" id="{410AAC7D-C181-CD18-95C5-1FB74B263E08}"/>
                </a:ext>
              </a:extLst>
            </p:cNvPr>
            <p:cNvSpPr txBox="1"/>
            <p:nvPr/>
          </p:nvSpPr>
          <p:spPr>
            <a:xfrm>
              <a:off x="19572137" y="10926063"/>
              <a:ext cx="16778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929292"/>
                  </a:solidFill>
                  <a:effectLst/>
                  <a:uFillTx/>
                  <a:latin typeface="Graphik"/>
                  <a:ea typeface="Graphik"/>
                  <a:cs typeface="Graphik"/>
                  <a:sym typeface="Graphik"/>
                </a:rPr>
                <a:t>Azure AD</a:t>
              </a:r>
            </a:p>
          </p:txBody>
        </p:sp>
        <p:pic>
          <p:nvPicPr>
            <p:cNvPr id="1030" name="Picture 6" descr="Azure Active Directory | Microsoft Azure">
              <a:extLst>
                <a:ext uri="{FF2B5EF4-FFF2-40B4-BE49-F238E27FC236}">
                  <a16:creationId xmlns:a16="http://schemas.microsoft.com/office/drawing/2014/main" id="{F6203BF5-55C5-9419-367D-87F3E08527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01006" y="8601903"/>
              <a:ext cx="4420095" cy="232055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a:extLst>
              <a:ext uri="{FF2B5EF4-FFF2-40B4-BE49-F238E27FC236}">
                <a16:creationId xmlns:a16="http://schemas.microsoft.com/office/drawing/2014/main" id="{C413CEEE-0C35-8914-1269-D48D269E605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p:blipFill>
        <p:spPr bwMode="auto">
          <a:xfrm>
            <a:off x="18886021" y="8838245"/>
            <a:ext cx="1074057" cy="10661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846EF58-5A67-3B2E-7101-EF054BF6DA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12500" y="6198658"/>
            <a:ext cx="2159000" cy="215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1337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500"/>
                                        <p:tgtEl>
                                          <p:spTgt spid="4">
                                            <p:txEl>
                                              <p:pRg st="4" end="4"/>
                                            </p:txEl>
                                          </p:spTgt>
                                        </p:tgtEl>
                                      </p:cBhvr>
                                    </p:animEffect>
                                  </p:childTnLst>
                                </p:cTn>
                              </p:par>
                            </p:childTnLst>
                          </p:cTn>
                        </p:par>
                        <p:par>
                          <p:cTn id="35" fill="hold">
                            <p:stCondLst>
                              <p:cond delay="500"/>
                            </p:stCondLst>
                            <p:childTnLst>
                              <p:par>
                                <p:cTn id="36" presetID="0" presetClass="path" presetSubtype="0" accel="50000" decel="50000" fill="hold" nodeType="afterEffect">
                                  <p:stCondLst>
                                    <p:cond delay="0"/>
                                  </p:stCondLst>
                                  <p:childTnLst>
                                    <p:animMotion origin="layout" path="M -8.33333E-7 2.22222E-6 C 0.09961 0.0669 0.19935 0.13379 0.24902 0.15741 " pathEditMode="relative" rAng="0" ptsTypes="AA">
                                      <p:cBhvr>
                                        <p:cTn id="37" dur="2000" fill="hold"/>
                                        <p:tgtEl>
                                          <p:spTgt spid="35"/>
                                        </p:tgtEl>
                                        <p:attrNameLst>
                                          <p:attrName>ppt_x</p:attrName>
                                          <p:attrName>ppt_y</p:attrName>
                                        </p:attrNameLst>
                                      </p:cBhvr>
                                      <p:rCtr x="12448" y="7870"/>
                                    </p:animMotion>
                                  </p:childTnLst>
                                </p:cTn>
                              </p:par>
                            </p:childTnLst>
                          </p:cTn>
                        </p:par>
                        <p:par>
                          <p:cTn id="38" fill="hold">
                            <p:stCondLst>
                              <p:cond delay="2500"/>
                            </p:stCondLst>
                            <p:childTnLst>
                              <p:par>
                                <p:cTn id="39" presetID="10" presetClass="entr" presetSubtype="0" fill="hold" nodeType="afterEffect">
                                  <p:stCondLst>
                                    <p:cond delay="0"/>
                                  </p:stCondLst>
                                  <p:childTnLst>
                                    <p:set>
                                      <p:cBhvr>
                                        <p:cTn id="40" dur="1" fill="hold">
                                          <p:stCondLst>
                                            <p:cond delay="0"/>
                                          </p:stCondLst>
                                        </p:cTn>
                                        <p:tgtEl>
                                          <p:spTgt spid="1036"/>
                                        </p:tgtEl>
                                        <p:attrNameLst>
                                          <p:attrName>style.visibility</p:attrName>
                                        </p:attrNameLst>
                                      </p:cBhvr>
                                      <p:to>
                                        <p:strVal val="visible"/>
                                      </p:to>
                                    </p:set>
                                    <p:animEffect transition="in" filter="fade">
                                      <p:cBhvr>
                                        <p:cTn id="41" dur="500"/>
                                        <p:tgtEl>
                                          <p:spTgt spid="1036"/>
                                        </p:tgtEl>
                                      </p:cBhvr>
                                    </p:animEffect>
                                  </p:childTnLst>
                                </p:cTn>
                              </p:par>
                            </p:childTnLst>
                          </p:cTn>
                        </p:par>
                        <p:par>
                          <p:cTn id="42" fill="hold">
                            <p:stCondLst>
                              <p:cond delay="3000"/>
                            </p:stCondLst>
                            <p:childTnLst>
                              <p:par>
                                <p:cTn id="43" presetID="10" presetClass="exit" presetSubtype="0" fill="hold" nodeType="afterEffect">
                                  <p:stCondLst>
                                    <p:cond delay="0"/>
                                  </p:stCondLst>
                                  <p:childTnLst>
                                    <p:animEffect transition="out" filter="fade">
                                      <p:cBhvr>
                                        <p:cTn id="44" dur="500"/>
                                        <p:tgtEl>
                                          <p:spTgt spid="35"/>
                                        </p:tgtEl>
                                      </p:cBhvr>
                                    </p:animEffect>
                                    <p:set>
                                      <p:cBhvr>
                                        <p:cTn id="45" dur="1" fill="hold">
                                          <p:stCondLst>
                                            <p:cond delay="499"/>
                                          </p:stCondLst>
                                        </p:cTn>
                                        <p:tgtEl>
                                          <p:spTgt spid="35"/>
                                        </p:tgtEl>
                                        <p:attrNameLst>
                                          <p:attrName>style.visibility</p:attrName>
                                        </p:attrNameLst>
                                      </p:cBhvr>
                                      <p:to>
                                        <p:strVal val="hidden"/>
                                      </p:to>
                                    </p:set>
                                  </p:childTnLst>
                                </p:cTn>
                              </p:par>
                            </p:childTnLst>
                          </p:cTn>
                        </p:par>
                        <p:par>
                          <p:cTn id="46" fill="hold">
                            <p:stCondLst>
                              <p:cond delay="3500"/>
                            </p:stCondLst>
                            <p:childTnLst>
                              <p:par>
                                <p:cTn id="47" presetID="0" presetClass="path" presetSubtype="0" accel="50000" decel="50000" fill="hold" nodeType="afterEffect">
                                  <p:stCondLst>
                                    <p:cond delay="500"/>
                                  </p:stCondLst>
                                  <p:childTnLst>
                                    <p:animMotion origin="layout" path="M 0.00091 0.00254 L -0.23327 -0.15266 " pathEditMode="relative" ptsTypes="AA">
                                      <p:cBhvr>
                                        <p:cTn id="48" dur="2000" fill="hold"/>
                                        <p:tgtEl>
                                          <p:spTgt spid="1036"/>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animEffect transition="in" filter="fade">
                                      <p:cBhvr>
                                        <p:cTn id="5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Agenda"/>
          <p:cNvSpPr txBox="1">
            <a:spLocks noGrp="1"/>
          </p:cNvSpPr>
          <p:nvPr>
            <p:ph type="title"/>
          </p:nvPr>
        </p:nvSpPr>
        <p:spPr>
          <a:prstGeom prst="rect">
            <a:avLst/>
          </a:prstGeom>
        </p:spPr>
        <p:txBody>
          <a:bodyPr/>
          <a:lstStyle/>
          <a:p>
            <a:r>
              <a:t>Agenda</a:t>
            </a:r>
          </a:p>
        </p:txBody>
      </p:sp>
      <p:sp>
        <p:nvSpPr>
          <p:cNvPr id="155" name="Intro…"/>
          <p:cNvSpPr txBox="1">
            <a:spLocks noGrp="1"/>
          </p:cNvSpPr>
          <p:nvPr>
            <p:ph type="body" idx="1"/>
          </p:nvPr>
        </p:nvSpPr>
        <p:spPr>
          <a:prstGeom prst="rect">
            <a:avLst/>
          </a:prstGeom>
        </p:spPr>
        <p:txBody>
          <a:bodyPr/>
          <a:lstStyle/>
          <a:p>
            <a:pPr>
              <a:buSzPct val="100000"/>
            </a:pPr>
            <a:r>
              <a:rPr lang="en-US">
                <a:solidFill>
                  <a:srgbClr val="00B0F0"/>
                </a:solidFill>
              </a:rPr>
              <a:t>What is Azure AD and Conditional Access?</a:t>
            </a:r>
          </a:p>
          <a:p>
            <a:pPr>
              <a:buSzPct val="100000"/>
            </a:pPr>
            <a:r>
              <a:t>Prompting…why is it bad?</a:t>
            </a:r>
          </a:p>
          <a:p>
            <a:pPr>
              <a:buSzPct val="100000"/>
            </a:pPr>
            <a:r>
              <a:t>Top 5 Recommendations</a:t>
            </a:r>
          </a:p>
          <a:p>
            <a:pPr>
              <a:buSzPct val="100000"/>
            </a:pPr>
            <a:r>
              <a:t>Go-Dos</a:t>
            </a: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12">
            <a:extLst>
              <a:ext uri="{FF2B5EF4-FFF2-40B4-BE49-F238E27FC236}">
                <a16:creationId xmlns:a16="http://schemas.microsoft.com/office/drawing/2014/main" id="{623EFA68-8CE2-44D2-CDEC-30DEF1747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3182901" y="6722427"/>
            <a:ext cx="1074057" cy="10661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 Modernize w/ IDP Vendor SSO Extensions</a:t>
            </a:r>
          </a:p>
        </p:txBody>
      </p:sp>
      <p:sp>
        <p:nvSpPr>
          <p:cNvPr id="21" name="TextBox 20">
            <a:extLst>
              <a:ext uri="{FF2B5EF4-FFF2-40B4-BE49-F238E27FC236}">
                <a16:creationId xmlns:a16="http://schemas.microsoft.com/office/drawing/2014/main" id="{395FD62E-A664-A05C-30B9-D8CD40854F43}"/>
              </a:ext>
            </a:extLst>
          </p:cNvPr>
          <p:cNvSpPr txBox="1"/>
          <p:nvPr/>
        </p:nvSpPr>
        <p:spPr>
          <a:xfrm>
            <a:off x="18684541" y="5213116"/>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929292"/>
              </a:solidFill>
              <a:effectLst/>
              <a:uFillTx/>
              <a:latin typeface="Graphik"/>
              <a:ea typeface="Graphik"/>
              <a:cs typeface="Graphik"/>
              <a:sym typeface="Graphik"/>
            </a:endParaRPr>
          </a:p>
        </p:txBody>
      </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13357" y="4042730"/>
            <a:ext cx="7362702" cy="7362702"/>
          </a:xfrm>
          <a:prstGeom prst="rect">
            <a:avLst/>
          </a:prstGeom>
        </p:spPr>
      </p:pic>
      <p:grpSp>
        <p:nvGrpSpPr>
          <p:cNvPr id="14" name="Group 13">
            <a:extLst>
              <a:ext uri="{FF2B5EF4-FFF2-40B4-BE49-F238E27FC236}">
                <a16:creationId xmlns:a16="http://schemas.microsoft.com/office/drawing/2014/main" id="{28F078EE-1BB9-2D58-4801-55893F518FB6}"/>
              </a:ext>
            </a:extLst>
          </p:cNvPr>
          <p:cNvGrpSpPr/>
          <p:nvPr/>
        </p:nvGrpSpPr>
        <p:grpSpPr>
          <a:xfrm>
            <a:off x="18201006" y="2188995"/>
            <a:ext cx="4121926" cy="2938119"/>
            <a:chOff x="18201006" y="2188995"/>
            <a:chExt cx="4121926" cy="2938119"/>
          </a:xfrm>
        </p:grpSpPr>
        <p:pic>
          <p:nvPicPr>
            <p:cNvPr id="5" name="Picture 4">
              <a:extLst>
                <a:ext uri="{FF2B5EF4-FFF2-40B4-BE49-F238E27FC236}">
                  <a16:creationId xmlns:a16="http://schemas.microsoft.com/office/drawing/2014/main" id="{34D5B141-20E3-71AF-A0EF-8378381C09B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01006" y="2808531"/>
              <a:ext cx="4121926" cy="2318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874F8FC-8C6A-5D51-991E-EC5791EFE305}"/>
                </a:ext>
              </a:extLst>
            </p:cNvPr>
            <p:cNvSpPr txBox="1"/>
            <p:nvPr/>
          </p:nvSpPr>
          <p:spPr>
            <a:xfrm>
              <a:off x="18815723" y="2188995"/>
              <a:ext cx="2892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929292"/>
                  </a:solidFill>
                  <a:effectLst/>
                  <a:uFillTx/>
                  <a:latin typeface="Graphik"/>
                  <a:ea typeface="Graphik"/>
                  <a:cs typeface="Graphik"/>
                  <a:sym typeface="Graphik"/>
                </a:rPr>
                <a:t>App</a:t>
              </a:r>
            </a:p>
          </p:txBody>
        </p:sp>
      </p:grpSp>
      <p:pic>
        <p:nvPicPr>
          <p:cNvPr id="1028" name="Picture 4">
            <a:extLst>
              <a:ext uri="{FF2B5EF4-FFF2-40B4-BE49-F238E27FC236}">
                <a16:creationId xmlns:a16="http://schemas.microsoft.com/office/drawing/2014/main" id="{B846EF58-5A67-3B2E-7101-EF054BF6DA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12500" y="6198658"/>
            <a:ext cx="2159000" cy="215900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29C68AAE-764B-9CA4-2116-B23D1FB4DABA}"/>
              </a:ext>
            </a:extLst>
          </p:cNvPr>
          <p:cNvCxnSpPr>
            <a:cxnSpLocks/>
          </p:cNvCxnSpPr>
          <p:nvPr/>
        </p:nvCxnSpPr>
        <p:spPr>
          <a:xfrm flipV="1">
            <a:off x="14891657" y="4646645"/>
            <a:ext cx="4366727" cy="3384316"/>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6" name="Picture 12">
            <a:extLst>
              <a:ext uri="{FF2B5EF4-FFF2-40B4-BE49-F238E27FC236}">
                <a16:creationId xmlns:a16="http://schemas.microsoft.com/office/drawing/2014/main" id="{AC700637-CE4A-0289-CA3C-CD7C340157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3202423" y="6742754"/>
            <a:ext cx="1074057" cy="10661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urved Connector 7">
            <a:extLst>
              <a:ext uri="{FF2B5EF4-FFF2-40B4-BE49-F238E27FC236}">
                <a16:creationId xmlns:a16="http://schemas.microsoft.com/office/drawing/2014/main" id="{7B8773F3-DA1D-50F7-8CBD-2A06914E7CBF}"/>
              </a:ext>
            </a:extLst>
          </p:cNvPr>
          <p:cNvCxnSpPr>
            <a:cxnSpLocks/>
          </p:cNvCxnSpPr>
          <p:nvPr/>
        </p:nvCxnSpPr>
        <p:spPr>
          <a:xfrm rot="10800000">
            <a:off x="12357310" y="7812834"/>
            <a:ext cx="2335448" cy="618063"/>
          </a:xfrm>
          <a:prstGeom prst="curvedConnector3">
            <a:avLst>
              <a:gd name="adj1" fmla="val 50000"/>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4100" name="Picture 4" descr="How do I update my Outlook settings to connect to Office 365? - ask ...">
            <a:extLst>
              <a:ext uri="{FF2B5EF4-FFF2-40B4-BE49-F238E27FC236}">
                <a16:creationId xmlns:a16="http://schemas.microsoft.com/office/drawing/2014/main" id="{90EC4674-0C8A-D8F2-2CC2-6D7DB225EA5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165792" y="7558279"/>
            <a:ext cx="1053933" cy="1053933"/>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2660919"/>
            <a:ext cx="7556759" cy="10039081"/>
          </a:xfrm>
        </p:spPr>
        <p:txBody>
          <a:bodyPr>
            <a:normAutofit/>
          </a:bodyPr>
          <a:lstStyle/>
          <a:p>
            <a:pPr marL="0" indent="0">
              <a:buNone/>
            </a:pPr>
            <a:r>
              <a:rPr lang="en-US" sz="3200"/>
              <a:t>One more wrinkle…there’s two different flows for apps to get tokens</a:t>
            </a:r>
          </a:p>
          <a:p>
            <a:pPr marL="0" indent="0">
              <a:buNone/>
            </a:pPr>
            <a:r>
              <a:rPr lang="en-US" sz="3200"/>
              <a:t>We’ll start with the MSAL flow (MSAL is Microsoft Authentication Library, our auth library provided to make app integration with Azure AD easy):</a:t>
            </a:r>
          </a:p>
          <a:p>
            <a:pPr marL="0" indent="0">
              <a:buNone/>
            </a:pPr>
            <a:endParaRPr lang="en-US" sz="3200"/>
          </a:p>
          <a:p>
            <a:pPr>
              <a:buFont typeface="+mj-lt"/>
              <a:buAutoNum type="arabicPeriod" startAt="3"/>
            </a:pPr>
            <a:r>
              <a:rPr lang="en-US" sz="3200"/>
              <a:t>App that uses MSAL talks to the SSO Extension directly, asks it to get a token</a:t>
            </a:r>
          </a:p>
          <a:p>
            <a:pPr>
              <a:buFont typeface="+mj-lt"/>
              <a:buAutoNum type="arabicPeriod" startAt="3"/>
            </a:pPr>
            <a:r>
              <a:rPr lang="en-US" sz="3200"/>
              <a:t>AAD validates the PRT and returns the app-specific token</a:t>
            </a:r>
          </a:p>
          <a:p>
            <a:pPr>
              <a:buFont typeface="+mj-lt"/>
              <a:buAutoNum type="arabicPeriod" startAt="3"/>
            </a:pPr>
            <a:r>
              <a:rPr lang="en-US" sz="3200"/>
              <a:t>The token is given to the client and the client sends the token to the app</a:t>
            </a:r>
          </a:p>
          <a:p>
            <a:pPr>
              <a:buFont typeface="+mj-lt"/>
              <a:buAutoNum type="arabicPeriod" startAt="3"/>
            </a:pPr>
            <a:r>
              <a:rPr lang="en-US" sz="3200"/>
              <a:t>The user successfully accesses the app</a:t>
            </a:r>
          </a:p>
          <a:p>
            <a:pPr>
              <a:buFont typeface="+mj-lt"/>
              <a:buAutoNum type="arabicPeriod" startAt="3"/>
            </a:pPr>
            <a:endParaRPr lang="en-US" sz="3200"/>
          </a:p>
        </p:txBody>
      </p:sp>
      <p:grpSp>
        <p:nvGrpSpPr>
          <p:cNvPr id="20" name="Group 19">
            <a:extLst>
              <a:ext uri="{FF2B5EF4-FFF2-40B4-BE49-F238E27FC236}">
                <a16:creationId xmlns:a16="http://schemas.microsoft.com/office/drawing/2014/main" id="{A836F160-E626-B403-1067-198FC6688133}"/>
              </a:ext>
            </a:extLst>
          </p:cNvPr>
          <p:cNvGrpSpPr/>
          <p:nvPr/>
        </p:nvGrpSpPr>
        <p:grpSpPr>
          <a:xfrm>
            <a:off x="18051919" y="9509427"/>
            <a:ext cx="4420095" cy="2796084"/>
            <a:chOff x="18201006" y="8601903"/>
            <a:chExt cx="4420095" cy="2796084"/>
          </a:xfrm>
        </p:grpSpPr>
        <p:sp>
          <p:nvSpPr>
            <p:cNvPr id="16" name="TextBox 15">
              <a:extLst>
                <a:ext uri="{FF2B5EF4-FFF2-40B4-BE49-F238E27FC236}">
                  <a16:creationId xmlns:a16="http://schemas.microsoft.com/office/drawing/2014/main" id="{410AAC7D-C181-CD18-95C5-1FB74B263E08}"/>
                </a:ext>
              </a:extLst>
            </p:cNvPr>
            <p:cNvSpPr txBox="1"/>
            <p:nvPr/>
          </p:nvSpPr>
          <p:spPr>
            <a:xfrm>
              <a:off x="19572137" y="10926063"/>
              <a:ext cx="16778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929292"/>
                  </a:solidFill>
                  <a:effectLst/>
                  <a:uFillTx/>
                  <a:latin typeface="Graphik"/>
                  <a:ea typeface="Graphik"/>
                  <a:cs typeface="Graphik"/>
                  <a:sym typeface="Graphik"/>
                </a:rPr>
                <a:t>Azure AD</a:t>
              </a:r>
            </a:p>
          </p:txBody>
        </p:sp>
        <p:pic>
          <p:nvPicPr>
            <p:cNvPr id="1030" name="Picture 6" descr="Azure Active Directory | Microsoft Azure">
              <a:extLst>
                <a:ext uri="{FF2B5EF4-FFF2-40B4-BE49-F238E27FC236}">
                  <a16:creationId xmlns:a16="http://schemas.microsoft.com/office/drawing/2014/main" id="{F6203BF5-55C5-9419-367D-87F3E08527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01006" y="8601903"/>
              <a:ext cx="4420095" cy="2320550"/>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12">
            <a:extLst>
              <a:ext uri="{FF2B5EF4-FFF2-40B4-BE49-F238E27FC236}">
                <a16:creationId xmlns:a16="http://schemas.microsoft.com/office/drawing/2014/main" id="{B3053BE6-4FDE-16B7-715D-6B86F96EE55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p:blipFill>
        <p:spPr bwMode="auto">
          <a:xfrm>
            <a:off x="19753202" y="8588887"/>
            <a:ext cx="499195" cy="499195"/>
          </a:xfrm>
          <a:prstGeom prst="rect">
            <a:avLst/>
          </a:prstGeom>
          <a:noFill/>
        </p:spPr>
      </p:pic>
    </p:spTree>
    <p:extLst>
      <p:ext uri="{BB962C8B-B14F-4D97-AF65-F5344CB8AC3E}">
        <p14:creationId xmlns:p14="http://schemas.microsoft.com/office/powerpoint/2010/main" val="993166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500"/>
                                        <p:tgtEl>
                                          <p:spTgt spid="4100"/>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right)">
                                      <p:cBhvr>
                                        <p:cTn id="14" dur="1000"/>
                                        <p:tgtEl>
                                          <p:spTgt spid="8"/>
                                        </p:tgtEl>
                                      </p:cBhvr>
                                    </p:animEffect>
                                  </p:childTnLst>
                                </p:cTn>
                              </p:par>
                            </p:childTnLst>
                          </p:cTn>
                        </p:par>
                        <p:par>
                          <p:cTn id="15" fill="hold">
                            <p:stCondLst>
                              <p:cond delay="1500"/>
                            </p:stCondLst>
                            <p:childTnLst>
                              <p:par>
                                <p:cTn id="16" presetID="0" presetClass="path" presetSubtype="0" accel="50000" decel="50000" fill="hold" nodeType="afterEffect">
                                  <p:stCondLst>
                                    <p:cond delay="500"/>
                                  </p:stCondLst>
                                  <p:childTnLst>
                                    <p:animMotion origin="layout" path="M -0.00247 -0.00255 L 0.23314 0.15428 " pathEditMode="relative" rAng="0" ptsTypes="AA">
                                      <p:cBhvr>
                                        <p:cTn id="17" dur="2000" fill="hold"/>
                                        <p:tgtEl>
                                          <p:spTgt spid="36"/>
                                        </p:tgtEl>
                                        <p:attrNameLst>
                                          <p:attrName>ppt_x</p:attrName>
                                          <p:attrName>ppt_y</p:attrName>
                                        </p:attrNameLst>
                                      </p:cBhvr>
                                      <p:rCtr x="11777" y="7836"/>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xit" presetSubtype="0" fill="hold"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par>
                          <p:cTn id="29" fill="hold">
                            <p:stCondLst>
                              <p:cond delay="500"/>
                            </p:stCondLst>
                            <p:childTnLst>
                              <p:par>
                                <p:cTn id="30" presetID="10" presetClass="exit" presetSubtype="0" fill="hold" nodeType="afterEffect">
                                  <p:stCondLst>
                                    <p:cond delay="0"/>
                                  </p:stCondLst>
                                  <p:childTnLst>
                                    <p:animEffect transition="out" filter="fade">
                                      <p:cBhvr>
                                        <p:cTn id="31" dur="500"/>
                                        <p:tgtEl>
                                          <p:spTgt spid="36"/>
                                        </p:tgtEl>
                                      </p:cBhvr>
                                    </p:animEffect>
                                    <p:set>
                                      <p:cBhvr>
                                        <p:cTn id="32" dur="1" fill="hold">
                                          <p:stCondLst>
                                            <p:cond delay="499"/>
                                          </p:stCondLst>
                                        </p:cTn>
                                        <p:tgtEl>
                                          <p:spTgt spid="36"/>
                                        </p:tgtEl>
                                        <p:attrNameLst>
                                          <p:attrName>style.visibility</p:attrName>
                                        </p:attrNameLst>
                                      </p:cBhvr>
                                      <p:to>
                                        <p:strVal val="hidden"/>
                                      </p:to>
                                    </p:set>
                                  </p:childTnLst>
                                </p:cTn>
                              </p:par>
                            </p:childTnLst>
                          </p:cTn>
                        </p:par>
                        <p:par>
                          <p:cTn id="33" fill="hold">
                            <p:stCondLst>
                              <p:cond delay="1000"/>
                            </p:stCondLst>
                            <p:childTnLst>
                              <p:par>
                                <p:cTn id="34" presetID="0" presetClass="path" presetSubtype="0" accel="50000" decel="50000" fill="hold" nodeType="afterEffect">
                                  <p:stCondLst>
                                    <p:cond delay="0"/>
                                  </p:stCondLst>
                                  <p:childTnLst>
                                    <p:animMotion origin="layout" path="M 6.75E-5 -0.00081 L -0.27604 -0.15301 " pathEditMode="relative" rAng="0" ptsTypes="AA">
                                      <p:cBhvr>
                                        <p:cTn id="35" dur="2000" fill="hold"/>
                                        <p:tgtEl>
                                          <p:spTgt spid="32"/>
                                        </p:tgtEl>
                                        <p:attrNameLst>
                                          <p:attrName>ppt_x</p:attrName>
                                          <p:attrName>ppt_y</p:attrName>
                                        </p:attrNameLst>
                                      </p:cBhvr>
                                      <p:rCtr x="-13809" y="-7616"/>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fade">
                                      <p:cBhvr>
                                        <p:cTn id="40" dur="500"/>
                                        <p:tgtEl>
                                          <p:spTgt spid="4">
                                            <p:txEl>
                                              <p:pRg st="5" end="5"/>
                                            </p:txEl>
                                          </p:spTgt>
                                        </p:tgtEl>
                                      </p:cBhvr>
                                    </p:animEffect>
                                  </p:childTnLst>
                                </p:cTn>
                              </p:par>
                            </p:childTnLst>
                          </p:cTn>
                        </p:par>
                        <p:par>
                          <p:cTn id="41" fill="hold">
                            <p:stCondLst>
                              <p:cond delay="500"/>
                            </p:stCondLst>
                            <p:childTnLst>
                              <p:par>
                                <p:cTn id="42" presetID="0" presetClass="path" presetSubtype="0" accel="50000" decel="50000" fill="hold" nodeType="afterEffect">
                                  <p:stCondLst>
                                    <p:cond delay="0"/>
                                  </p:stCondLst>
                                  <p:childTnLst>
                                    <p:animMotion origin="layout" path="M -0.27604 -0.15301 C -0.26758 -0.09688 -0.25898 -0.04063 -0.21692 -0.06262 C -0.17487 -0.08415 -0.05716 -0.23901 -0.02376 -0.28368 " pathEditMode="relative" rAng="0" ptsTypes="AAA">
                                      <p:cBhvr>
                                        <p:cTn id="43" dur="3000" fill="hold"/>
                                        <p:tgtEl>
                                          <p:spTgt spid="32"/>
                                        </p:tgtEl>
                                        <p:attrNameLst>
                                          <p:attrName>ppt_x</p:attrName>
                                          <p:attrName>ppt_y</p:attrName>
                                        </p:attrNameLst>
                                      </p:cBhvr>
                                      <p:rCtr x="12611" y="-1771"/>
                                    </p:animMotion>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left)">
                                      <p:cBhvr>
                                        <p:cTn id="47" dur="500"/>
                                        <p:tgtEl>
                                          <p:spTgt spid="34"/>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6" end="6"/>
                                            </p:txEl>
                                          </p:spTgt>
                                        </p:tgtEl>
                                        <p:attrNameLst>
                                          <p:attrName>style.visibility</p:attrName>
                                        </p:attrNameLst>
                                      </p:cBhvr>
                                      <p:to>
                                        <p:strVal val="visible"/>
                                      </p:to>
                                    </p:set>
                                    <p:animEffect transition="in" filter="fade">
                                      <p:cBhvr>
                                        <p:cTn id="50"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1219" y="1675503"/>
            <a:ext cx="11024497" cy="11024497"/>
          </a:xfrm>
          <a:prstGeom prst="rect">
            <a:avLst/>
          </a:prstGeom>
        </p:spPr>
      </p:pic>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2870855"/>
            <a:ext cx="7556759" cy="9829145"/>
          </a:xfrm>
        </p:spPr>
        <p:txBody>
          <a:bodyPr>
            <a:normAutofit/>
          </a:bodyPr>
          <a:lstStyle/>
          <a:p>
            <a:pPr marL="0" indent="0">
              <a:buNone/>
            </a:pPr>
            <a:r>
              <a:rPr lang="en-US" sz="3200"/>
              <a:t>Now let’s look at the redirect flow:</a:t>
            </a:r>
          </a:p>
          <a:p>
            <a:pPr marL="0" indent="0">
              <a:buNone/>
            </a:pPr>
            <a:endParaRPr lang="en-US" sz="3200"/>
          </a:p>
          <a:p>
            <a:pPr>
              <a:buFont typeface="+mj-lt"/>
              <a:buAutoNum type="arabicPeriod" startAt="3"/>
            </a:pPr>
            <a:r>
              <a:rPr lang="en-US" sz="3200"/>
              <a:t>User tries to log into app, is told to get a token from Azure AD</a:t>
            </a:r>
          </a:p>
          <a:p>
            <a:pPr>
              <a:buFont typeface="+mj-lt"/>
              <a:buAutoNum type="arabicPeriod" startAt="3"/>
            </a:pPr>
            <a:r>
              <a:rPr lang="en-US" sz="3200"/>
              <a:t>App that doesn’t use MSAL tries to go to an Azure AD URL…the macOS Network Stack intercepts the traffic and redirects it to the SSO Extension</a:t>
            </a:r>
          </a:p>
          <a:p>
            <a:pPr>
              <a:buFont typeface="+mj-lt"/>
              <a:buAutoNum type="arabicPeriod" startAt="3"/>
            </a:pPr>
            <a:r>
              <a:rPr lang="en-US" sz="3200"/>
              <a:t>SSO Extension uses its PRT to request a token</a:t>
            </a:r>
          </a:p>
          <a:p>
            <a:pPr>
              <a:buFont typeface="+mj-lt"/>
              <a:buAutoNum type="arabicPeriod" startAt="3"/>
            </a:pPr>
            <a:r>
              <a:rPr lang="en-US" sz="3200"/>
              <a:t>AAD validates the PRT and returns the app-specific token</a:t>
            </a:r>
          </a:p>
          <a:p>
            <a:pPr>
              <a:buFont typeface="+mj-lt"/>
              <a:buAutoNum type="arabicPeriod" startAt="3"/>
            </a:pPr>
            <a:r>
              <a:rPr lang="en-US" sz="3200"/>
              <a:t>The token is given to the client and the client sends the token to the app</a:t>
            </a:r>
          </a:p>
          <a:p>
            <a:pPr>
              <a:buFont typeface="+mj-lt"/>
              <a:buAutoNum type="arabicPeriod" startAt="3"/>
            </a:pPr>
            <a:r>
              <a:rPr lang="en-US" sz="3200"/>
              <a:t>The user successfully accesses the app</a:t>
            </a:r>
          </a:p>
          <a:p>
            <a:pPr>
              <a:buFont typeface="+mj-lt"/>
              <a:buAutoNum type="arabicPeriod" startAt="3"/>
            </a:pPr>
            <a:endParaRPr lang="en-US" sz="3200"/>
          </a:p>
        </p:txBody>
      </p:sp>
      <p:sp>
        <p:nvSpPr>
          <p:cNvPr id="21" name="TextBox 20">
            <a:extLst>
              <a:ext uri="{FF2B5EF4-FFF2-40B4-BE49-F238E27FC236}">
                <a16:creationId xmlns:a16="http://schemas.microsoft.com/office/drawing/2014/main" id="{395FD62E-A664-A05C-30B9-D8CD40854F43}"/>
              </a:ext>
            </a:extLst>
          </p:cNvPr>
          <p:cNvSpPr txBox="1"/>
          <p:nvPr/>
        </p:nvSpPr>
        <p:spPr>
          <a:xfrm>
            <a:off x="18684541" y="5213116"/>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929292"/>
              </a:solidFill>
              <a:effectLst/>
              <a:uFillTx/>
              <a:latin typeface="Graphik"/>
              <a:ea typeface="Graphik"/>
              <a:cs typeface="Graphik"/>
              <a:sym typeface="Graphik"/>
            </a:endParaRPr>
          </a:p>
        </p:txBody>
      </p:sp>
      <p:grpSp>
        <p:nvGrpSpPr>
          <p:cNvPr id="14" name="Group 13">
            <a:extLst>
              <a:ext uri="{FF2B5EF4-FFF2-40B4-BE49-F238E27FC236}">
                <a16:creationId xmlns:a16="http://schemas.microsoft.com/office/drawing/2014/main" id="{28F078EE-1BB9-2D58-4801-55893F518FB6}"/>
              </a:ext>
            </a:extLst>
          </p:cNvPr>
          <p:cNvGrpSpPr/>
          <p:nvPr/>
        </p:nvGrpSpPr>
        <p:grpSpPr>
          <a:xfrm>
            <a:off x="20103420" y="2398931"/>
            <a:ext cx="4121926" cy="2938119"/>
            <a:chOff x="18201006" y="2188995"/>
            <a:chExt cx="4121926" cy="2938119"/>
          </a:xfrm>
        </p:grpSpPr>
        <p:pic>
          <p:nvPicPr>
            <p:cNvPr id="5" name="Picture 4">
              <a:extLst>
                <a:ext uri="{FF2B5EF4-FFF2-40B4-BE49-F238E27FC236}">
                  <a16:creationId xmlns:a16="http://schemas.microsoft.com/office/drawing/2014/main" id="{34D5B141-20E3-71AF-A0EF-8378381C09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01006" y="2808531"/>
              <a:ext cx="4121926" cy="2318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874F8FC-8C6A-5D51-991E-EC5791EFE305}"/>
                </a:ext>
              </a:extLst>
            </p:cNvPr>
            <p:cNvSpPr txBox="1"/>
            <p:nvPr/>
          </p:nvSpPr>
          <p:spPr>
            <a:xfrm>
              <a:off x="18815723" y="2188995"/>
              <a:ext cx="2892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929292"/>
                  </a:solidFill>
                  <a:effectLst/>
                  <a:uFillTx/>
                  <a:latin typeface="Graphik"/>
                  <a:ea typeface="Graphik"/>
                  <a:cs typeface="Graphik"/>
                  <a:sym typeface="Graphik"/>
                </a:rPr>
                <a:t>App</a:t>
              </a:r>
            </a:p>
          </p:txBody>
        </p:sp>
      </p:grpSp>
      <p:pic>
        <p:nvPicPr>
          <p:cNvPr id="1028" name="Picture 4">
            <a:extLst>
              <a:ext uri="{FF2B5EF4-FFF2-40B4-BE49-F238E27FC236}">
                <a16:creationId xmlns:a16="http://schemas.microsoft.com/office/drawing/2014/main" id="{B846EF58-5A67-3B2E-7101-EF054BF6DA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0739" y="4713922"/>
            <a:ext cx="2159000" cy="2159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BCF9B25-CC81-78D0-9903-D42CC5BC94C5}"/>
              </a:ext>
            </a:extLst>
          </p:cNvPr>
          <p:cNvCxnSpPr>
            <a:cxnSpLocks/>
          </p:cNvCxnSpPr>
          <p:nvPr/>
        </p:nvCxnSpPr>
        <p:spPr>
          <a:xfrm flipV="1">
            <a:off x="15557242" y="4713922"/>
            <a:ext cx="5623248" cy="579691"/>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C4E6E43C-37C5-86BB-BC5C-2AD0CC136DDB}"/>
              </a:ext>
            </a:extLst>
          </p:cNvPr>
          <p:cNvCxnSpPr>
            <a:cxnSpLocks/>
          </p:cNvCxnSpPr>
          <p:nvPr/>
        </p:nvCxnSpPr>
        <p:spPr>
          <a:xfrm flipH="1">
            <a:off x="15358188" y="5337050"/>
            <a:ext cx="199054" cy="2358322"/>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4DEAFDF4-22DF-1874-3B35-F338C17906DC}"/>
              </a:ext>
            </a:extLst>
          </p:cNvPr>
          <p:cNvCxnSpPr>
            <a:cxnSpLocks/>
          </p:cNvCxnSpPr>
          <p:nvPr/>
        </p:nvCxnSpPr>
        <p:spPr>
          <a:xfrm flipH="1" flipV="1">
            <a:off x="11916746" y="6499946"/>
            <a:ext cx="3441442" cy="1195426"/>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 name="Rounded Rectangle 2">
            <a:extLst>
              <a:ext uri="{FF2B5EF4-FFF2-40B4-BE49-F238E27FC236}">
                <a16:creationId xmlns:a16="http://schemas.microsoft.com/office/drawing/2014/main" id="{3A2AAE6D-F2FE-5F47-A15C-F3E66344319D}"/>
              </a:ext>
            </a:extLst>
          </p:cNvPr>
          <p:cNvSpPr/>
          <p:nvPr/>
        </p:nvSpPr>
        <p:spPr>
          <a:xfrm>
            <a:off x="11556251" y="7712388"/>
            <a:ext cx="5215134" cy="658336"/>
          </a:xfrm>
          <a:prstGeom prst="roundRect">
            <a:avLst/>
          </a:prstGeom>
          <a:solidFill>
            <a:schemeClr val="accent6">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rPr>
              <a:t>macOS Network Stack</a:t>
            </a:r>
          </a:p>
        </p:txBody>
      </p:sp>
      <p:pic>
        <p:nvPicPr>
          <p:cNvPr id="4100" name="Picture 4">
            <a:extLst>
              <a:ext uri="{FF2B5EF4-FFF2-40B4-BE49-F238E27FC236}">
                <a16:creationId xmlns:a16="http://schemas.microsoft.com/office/drawing/2014/main" id="{90EC4674-0C8A-D8F2-2CC2-6D7DB225EA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p:blipFill>
        <p:spPr bwMode="auto">
          <a:xfrm>
            <a:off x="15030276" y="4766647"/>
            <a:ext cx="1053933" cy="10539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a:extLst>
              <a:ext uri="{FF2B5EF4-FFF2-40B4-BE49-F238E27FC236}">
                <a16:creationId xmlns:a16="http://schemas.microsoft.com/office/drawing/2014/main" id="{92F76213-3D63-D48D-6AEB-5B67FC0A53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p:blipFill>
        <p:spPr bwMode="auto">
          <a:xfrm>
            <a:off x="12693798" y="5341028"/>
            <a:ext cx="1074057" cy="106610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a:extLst>
              <a:ext uri="{FF2B5EF4-FFF2-40B4-BE49-F238E27FC236}">
                <a16:creationId xmlns:a16="http://schemas.microsoft.com/office/drawing/2014/main" id="{D9814493-5ADC-0052-0A48-3F702F4C3C0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p:blipFill>
        <p:spPr bwMode="auto">
          <a:xfrm>
            <a:off x="12693798" y="5341028"/>
            <a:ext cx="1074057" cy="1066101"/>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A836F160-E626-B403-1067-198FC6688133}"/>
              </a:ext>
            </a:extLst>
          </p:cNvPr>
          <p:cNvGrpSpPr/>
          <p:nvPr/>
        </p:nvGrpSpPr>
        <p:grpSpPr>
          <a:xfrm>
            <a:off x="19963905" y="8730921"/>
            <a:ext cx="4420095" cy="2796084"/>
            <a:chOff x="18201006" y="8601903"/>
            <a:chExt cx="4420095" cy="2796084"/>
          </a:xfrm>
        </p:grpSpPr>
        <p:sp>
          <p:nvSpPr>
            <p:cNvPr id="16" name="TextBox 15">
              <a:extLst>
                <a:ext uri="{FF2B5EF4-FFF2-40B4-BE49-F238E27FC236}">
                  <a16:creationId xmlns:a16="http://schemas.microsoft.com/office/drawing/2014/main" id="{410AAC7D-C181-CD18-95C5-1FB74B263E08}"/>
                </a:ext>
              </a:extLst>
            </p:cNvPr>
            <p:cNvSpPr txBox="1"/>
            <p:nvPr/>
          </p:nvSpPr>
          <p:spPr>
            <a:xfrm>
              <a:off x="19572137" y="10926063"/>
              <a:ext cx="16778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929292"/>
                  </a:solidFill>
                  <a:effectLst/>
                  <a:uFillTx/>
                  <a:latin typeface="Graphik"/>
                  <a:ea typeface="Graphik"/>
                  <a:cs typeface="Graphik"/>
                  <a:sym typeface="Graphik"/>
                </a:rPr>
                <a:t>Azure AD</a:t>
              </a:r>
            </a:p>
          </p:txBody>
        </p:sp>
        <p:pic>
          <p:nvPicPr>
            <p:cNvPr id="1030" name="Picture 6" descr="Azure Active Directory | Microsoft Azure">
              <a:extLst>
                <a:ext uri="{FF2B5EF4-FFF2-40B4-BE49-F238E27FC236}">
                  <a16:creationId xmlns:a16="http://schemas.microsoft.com/office/drawing/2014/main" id="{F6203BF5-55C5-9419-367D-87F3E08527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01006" y="8601903"/>
              <a:ext cx="4420095" cy="2320550"/>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12">
            <a:extLst>
              <a:ext uri="{FF2B5EF4-FFF2-40B4-BE49-F238E27FC236}">
                <a16:creationId xmlns:a16="http://schemas.microsoft.com/office/drawing/2014/main" id="{B3053BE6-4FDE-16B7-715D-6B86F96EE55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p:blipFill>
        <p:spPr bwMode="auto">
          <a:xfrm>
            <a:off x="21665186" y="8370724"/>
            <a:ext cx="499195" cy="499195"/>
          </a:xfrm>
          <a:prstGeom prst="rect">
            <a:avLst/>
          </a:prstGeom>
          <a:noFill/>
        </p:spPr>
      </p:pic>
    </p:spTree>
    <p:extLst>
      <p:ext uri="{BB962C8B-B14F-4D97-AF65-F5344CB8AC3E}">
        <p14:creationId xmlns:p14="http://schemas.microsoft.com/office/powerpoint/2010/main" val="3936116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xit" presetSubtype="0" fill="hold"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par>
                          <p:cTn id="19" fill="hold">
                            <p:stCondLst>
                              <p:cond delay="500"/>
                            </p:stCondLst>
                            <p:childTnLst>
                              <p:par>
                                <p:cTn id="20" presetID="22" presetClass="entr" presetSubtype="1" fill="hold" nodeType="after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1000"/>
                                        <p:tgtEl>
                                          <p:spTgt spid="13"/>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10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0" presetClass="path" presetSubtype="0" accel="50000" decel="50000" fill="hold" nodeType="withEffect">
                                  <p:stCondLst>
                                    <p:cond delay="0"/>
                                  </p:stCondLst>
                                  <p:childTnLst>
                                    <p:animMotion origin="layout" path="M -1.97917E-6 9.25926E-7 C 0.13145 0.10035 0.26302 0.20069 0.31569 0.2478 " pathEditMode="relative" rAng="0" ptsTypes="AA">
                                      <p:cBhvr>
                                        <p:cTn id="33" dur="2000" fill="hold"/>
                                        <p:tgtEl>
                                          <p:spTgt spid="38"/>
                                        </p:tgtEl>
                                        <p:attrNameLst>
                                          <p:attrName>ppt_x</p:attrName>
                                          <p:attrName>ppt_y</p:attrName>
                                        </p:attrNameLst>
                                      </p:cBhvr>
                                      <p:rCtr x="15781" y="12384"/>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Effect transition="in" filter="fade">
                                      <p:cBhvr>
                                        <p:cTn id="38" dur="500"/>
                                        <p:tgtEl>
                                          <p:spTgt spid="4">
                                            <p:txEl>
                                              <p:pRg st="5" end="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par>
                          <p:cTn id="42" fill="hold">
                            <p:stCondLst>
                              <p:cond delay="500"/>
                            </p:stCondLst>
                            <p:childTnLst>
                              <p:par>
                                <p:cTn id="43" presetID="10" presetClass="exit" presetSubtype="0" fill="hold" nodeType="afterEffect">
                                  <p:stCondLst>
                                    <p:cond delay="0"/>
                                  </p:stCondLst>
                                  <p:childTnLst>
                                    <p:animEffect transition="out" filter="fade">
                                      <p:cBhvr>
                                        <p:cTn id="44" dur="500"/>
                                        <p:tgtEl>
                                          <p:spTgt spid="38"/>
                                        </p:tgtEl>
                                      </p:cBhvr>
                                    </p:animEffect>
                                    <p:set>
                                      <p:cBhvr>
                                        <p:cTn id="45" dur="1" fill="hold">
                                          <p:stCondLst>
                                            <p:cond delay="499"/>
                                          </p:stCondLst>
                                        </p:cTn>
                                        <p:tgtEl>
                                          <p:spTgt spid="38"/>
                                        </p:tgtEl>
                                        <p:attrNameLst>
                                          <p:attrName>style.visibility</p:attrName>
                                        </p:attrNameLst>
                                      </p:cBhvr>
                                      <p:to>
                                        <p:strVal val="hidden"/>
                                      </p:to>
                                    </p:set>
                                  </p:childTnLst>
                                </p:cTn>
                              </p:par>
                            </p:childTnLst>
                          </p:cTn>
                        </p:par>
                        <p:par>
                          <p:cTn id="46" fill="hold">
                            <p:stCondLst>
                              <p:cond delay="1000"/>
                            </p:stCondLst>
                            <p:childTnLst>
                              <p:par>
                                <p:cTn id="47" presetID="0" presetClass="path" presetSubtype="0" accel="50000" decel="50000" fill="hold" nodeType="afterEffect">
                                  <p:stCondLst>
                                    <p:cond delay="0"/>
                                  </p:stCondLst>
                                  <p:childTnLst>
                                    <p:animMotion origin="layout" path="M 0.00052 -0.00127 C -0.1543 -0.11366 -0.30905 -0.22604 -0.37142 -0.25706 " pathEditMode="relative" ptsTypes="AA">
                                      <p:cBhvr>
                                        <p:cTn id="48" dur="2000" fill="hold"/>
                                        <p:tgtEl>
                                          <p:spTgt spid="32"/>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animEffect transition="in" filter="fade">
                                      <p:cBhvr>
                                        <p:cTn id="53" dur="500"/>
                                        <p:tgtEl>
                                          <p:spTgt spid="4">
                                            <p:txEl>
                                              <p:pRg st="6" end="6"/>
                                            </p:txEl>
                                          </p:spTgt>
                                        </p:tgtEl>
                                      </p:cBhvr>
                                    </p:animEffect>
                                  </p:childTnLst>
                                </p:cTn>
                              </p:par>
                              <p:par>
                                <p:cTn id="54" presetID="0" presetClass="path" presetSubtype="0" accel="50000" decel="50000" fill="hold" nodeType="withEffect">
                                  <p:stCondLst>
                                    <p:cond delay="0"/>
                                  </p:stCondLst>
                                  <p:childTnLst>
                                    <p:animMotion origin="layout" path="M -0.37142 -0.25845 C -0.34505 -0.14977 -0.31862 -0.04097 -0.30026 -0.03808 C -0.2819 -0.03507 -0.30515 -0.19514 -0.26127 -0.24074 C -0.21738 -0.28634 -0.12722 -0.29896 -0.03698 -0.31146 " pathEditMode="relative" ptsTypes="AAAA">
                                      <p:cBhvr>
                                        <p:cTn id="55" dur="3500" fill="hold"/>
                                        <p:tgtEl>
                                          <p:spTgt spid="32"/>
                                        </p:tgtEl>
                                        <p:attrNameLst>
                                          <p:attrName>ppt_x</p:attrName>
                                          <p:attrName>ppt_y</p:attrName>
                                        </p:attrNameLst>
                                      </p:cBhvr>
                                    </p:animMotion>
                                  </p:childTnLst>
                                </p:cTn>
                              </p:par>
                            </p:childTnLst>
                          </p:cTn>
                        </p:par>
                        <p:par>
                          <p:cTn id="56" fill="hold">
                            <p:stCondLst>
                              <p:cond delay="3500"/>
                            </p:stCondLst>
                            <p:childTnLst>
                              <p:par>
                                <p:cTn id="57" presetID="22" presetClass="entr" presetSubtype="8" fill="hold" nodeType="after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left)">
                                      <p:cBhvr>
                                        <p:cTn id="59" dur="500"/>
                                        <p:tgtEl>
                                          <p:spTgt spid="6"/>
                                        </p:tgtEl>
                                      </p:cBhvr>
                                    </p:animEffect>
                                  </p:childTnLst>
                                </p:cTn>
                              </p:par>
                              <p:par>
                                <p:cTn id="60" presetID="10" presetClass="exit" presetSubtype="0" fill="hold" nodeType="with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7"/>
                                        </p:tgtEl>
                                      </p:cBhvr>
                                    </p:animEffect>
                                    <p:set>
                                      <p:cBhvr>
                                        <p:cTn id="65" dur="1" fill="hold">
                                          <p:stCondLst>
                                            <p:cond delay="499"/>
                                          </p:stCondLst>
                                        </p:cTn>
                                        <p:tgtEl>
                                          <p:spTgt spid="17"/>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4">
                                            <p:txEl>
                                              <p:pRg st="7" end="7"/>
                                            </p:txEl>
                                          </p:spTgt>
                                        </p:tgtEl>
                                        <p:attrNameLst>
                                          <p:attrName>style.visibility</p:attrName>
                                        </p:attrNameLst>
                                      </p:cBhvr>
                                      <p:to>
                                        <p:strVal val="visible"/>
                                      </p:to>
                                    </p:set>
                                    <p:animEffect transition="in" filter="fade">
                                      <p:cBhvr>
                                        <p:cTn id="6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2967135"/>
            <a:ext cx="7556759" cy="9732865"/>
          </a:xfrm>
        </p:spPr>
        <p:txBody>
          <a:bodyPr>
            <a:normAutofit/>
          </a:bodyPr>
          <a:lstStyle/>
          <a:p>
            <a:r>
              <a:rPr lang="en-US" sz="3200"/>
              <a:t>Redirect SSO Extension Profiles </a:t>
            </a:r>
            <a:r>
              <a:rPr lang="en-US" sz="3200" i="1" u="sng"/>
              <a:t>must</a:t>
            </a:r>
            <a:r>
              <a:rPr lang="en-US" sz="3200"/>
              <a:t> be deployed via MDM:</a:t>
            </a:r>
          </a:p>
          <a:p>
            <a:pPr lvl="1"/>
            <a:r>
              <a:rPr lang="en-US" sz="3200"/>
              <a:t>Very easy deployment with Intune as your MDM</a:t>
            </a:r>
          </a:p>
        </p:txBody>
      </p:sp>
      <p:pic>
        <p:nvPicPr>
          <p:cNvPr id="3" name="Picture 2">
            <a:extLst>
              <a:ext uri="{FF2B5EF4-FFF2-40B4-BE49-F238E27FC236}">
                <a16:creationId xmlns:a16="http://schemas.microsoft.com/office/drawing/2014/main" id="{2E4A1E16-3A05-DF34-86D8-57E608225B96}"/>
              </a:ext>
            </a:extLst>
          </p:cNvPr>
          <p:cNvPicPr>
            <a:picLocks noChangeAspect="1"/>
          </p:cNvPicPr>
          <p:nvPr/>
        </p:nvPicPr>
        <p:blipFill>
          <a:blip r:embed="rId3"/>
          <a:stretch>
            <a:fillRect/>
          </a:stretch>
        </p:blipFill>
        <p:spPr>
          <a:xfrm>
            <a:off x="9990883" y="2768341"/>
            <a:ext cx="9664700" cy="6985000"/>
          </a:xfrm>
          <a:prstGeom prst="rect">
            <a:avLst/>
          </a:prstGeom>
        </p:spPr>
      </p:pic>
      <p:sp>
        <p:nvSpPr>
          <p:cNvPr id="6" name="TextBox 5">
            <a:extLst>
              <a:ext uri="{FF2B5EF4-FFF2-40B4-BE49-F238E27FC236}">
                <a16:creationId xmlns:a16="http://schemas.microsoft.com/office/drawing/2014/main" id="{2BFDD661-6A8A-5ED5-4DF1-222A1681CD44}"/>
              </a:ext>
            </a:extLst>
          </p:cNvPr>
          <p:cNvSpPr txBox="1"/>
          <p:nvPr/>
        </p:nvSpPr>
        <p:spPr>
          <a:xfrm>
            <a:off x="13150334" y="9986530"/>
            <a:ext cx="48138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solidFill>
                  <a:srgbClr val="0379D6"/>
                </a:solidFill>
              </a:rPr>
              <a:t>https://</a:t>
            </a:r>
            <a:r>
              <a:rPr lang="en-US" err="1">
                <a:solidFill>
                  <a:srgbClr val="0379D6"/>
                </a:solidFill>
              </a:rPr>
              <a:t>aka.ms</a:t>
            </a:r>
            <a:r>
              <a:rPr lang="en-US">
                <a:solidFill>
                  <a:srgbClr val="0379D6"/>
                </a:solidFill>
              </a:rPr>
              <a:t>/</a:t>
            </a:r>
            <a:r>
              <a:rPr lang="en-US" err="1">
                <a:solidFill>
                  <a:srgbClr val="0379D6"/>
                </a:solidFill>
              </a:rPr>
              <a:t>AppleSSO</a:t>
            </a:r>
            <a:r>
              <a:rPr lang="en-US">
                <a:solidFill>
                  <a:srgbClr val="0379D6"/>
                </a:solidFill>
              </a:rPr>
              <a:t>-Intune</a:t>
            </a:r>
            <a:endParaRPr kumimoji="0" lang="en-US" sz="2400" b="0" i="0" u="none" strike="noStrike" cap="none" spc="0" normalizeH="0" baseline="0">
              <a:ln>
                <a:noFill/>
              </a:ln>
              <a:solidFill>
                <a:srgbClr val="0379D6"/>
              </a:solidFill>
              <a:effectLst/>
              <a:uFillTx/>
              <a:latin typeface="Graphik"/>
              <a:ea typeface="Graphik"/>
              <a:cs typeface="Graphik"/>
              <a:sym typeface="Graphik"/>
            </a:endParaRPr>
          </a:p>
        </p:txBody>
      </p:sp>
    </p:spTree>
    <p:extLst>
      <p:ext uri="{BB962C8B-B14F-4D97-AF65-F5344CB8AC3E}">
        <p14:creationId xmlns:p14="http://schemas.microsoft.com/office/powerpoint/2010/main" val="26358665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2967135"/>
            <a:ext cx="7556759" cy="9732865"/>
          </a:xfrm>
        </p:spPr>
        <p:txBody>
          <a:bodyPr>
            <a:normAutofit/>
          </a:bodyPr>
          <a:lstStyle/>
          <a:p>
            <a:r>
              <a:rPr lang="en-US" sz="3200"/>
              <a:t>Redirect SSO Extension Profiles </a:t>
            </a:r>
            <a:r>
              <a:rPr lang="en-US" sz="3200" i="1" u="sng"/>
              <a:t>must</a:t>
            </a:r>
            <a:r>
              <a:rPr lang="en-US" sz="3200"/>
              <a:t> be deployed via MDM:</a:t>
            </a:r>
          </a:p>
          <a:p>
            <a:pPr lvl="1"/>
            <a:r>
              <a:rPr lang="en-US" sz="3200"/>
              <a:t>Very easy deployment with Intune as your MDM</a:t>
            </a:r>
          </a:p>
          <a:p>
            <a:pPr lvl="1"/>
            <a:r>
              <a:rPr lang="en-US" sz="3200" err="1"/>
              <a:t>Jamf</a:t>
            </a:r>
            <a:r>
              <a:rPr lang="en-US" sz="3200"/>
              <a:t> Pro requires a little more work and a PLIST file</a:t>
            </a:r>
          </a:p>
        </p:txBody>
      </p:sp>
      <p:sp>
        <p:nvSpPr>
          <p:cNvPr id="6" name="TextBox 5">
            <a:extLst>
              <a:ext uri="{FF2B5EF4-FFF2-40B4-BE49-F238E27FC236}">
                <a16:creationId xmlns:a16="http://schemas.microsoft.com/office/drawing/2014/main" id="{2BFDD661-6A8A-5ED5-4DF1-222A1681CD44}"/>
              </a:ext>
            </a:extLst>
          </p:cNvPr>
          <p:cNvSpPr txBox="1"/>
          <p:nvPr/>
        </p:nvSpPr>
        <p:spPr>
          <a:xfrm>
            <a:off x="9663263" y="13011415"/>
            <a:ext cx="50574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solidFill>
                  <a:srgbClr val="0379D6"/>
                </a:solidFill>
              </a:rPr>
              <a:t>https://</a:t>
            </a:r>
            <a:r>
              <a:rPr lang="en-US" err="1">
                <a:solidFill>
                  <a:srgbClr val="0379D6"/>
                </a:solidFill>
              </a:rPr>
              <a:t>aka.ms</a:t>
            </a:r>
            <a:r>
              <a:rPr lang="en-US">
                <a:solidFill>
                  <a:srgbClr val="0379D6"/>
                </a:solidFill>
              </a:rPr>
              <a:t>/</a:t>
            </a:r>
            <a:r>
              <a:rPr lang="en-US" err="1">
                <a:solidFill>
                  <a:srgbClr val="0379D6"/>
                </a:solidFill>
              </a:rPr>
              <a:t>AppleSSO-JamfPro</a:t>
            </a:r>
            <a:endParaRPr kumimoji="0" lang="en-US" sz="2400" b="0" i="0" u="none" strike="noStrike" cap="none" spc="0" normalizeH="0" baseline="0">
              <a:ln>
                <a:noFill/>
              </a:ln>
              <a:solidFill>
                <a:srgbClr val="0379D6"/>
              </a:solidFill>
              <a:effectLst/>
              <a:uFillTx/>
              <a:sym typeface="Graphik"/>
            </a:endParaRPr>
          </a:p>
        </p:txBody>
      </p:sp>
      <p:pic>
        <p:nvPicPr>
          <p:cNvPr id="7170" name="Picture 2" descr="In the Jamf Pro portal, see the basic configuration settings part 1.">
            <a:extLst>
              <a:ext uri="{FF2B5EF4-FFF2-40B4-BE49-F238E27FC236}">
                <a16:creationId xmlns:a16="http://schemas.microsoft.com/office/drawing/2014/main" id="{0D78BC3D-79E3-A12D-6CAF-80D055757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656" y="6647158"/>
            <a:ext cx="10355658" cy="605284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n the Jamf Pro portal, see the basic configuration settings part 2.">
            <a:extLst>
              <a:ext uri="{FF2B5EF4-FFF2-40B4-BE49-F238E27FC236}">
                <a16:creationId xmlns:a16="http://schemas.microsoft.com/office/drawing/2014/main" id="{4654D2C2-7F5A-2B6E-6323-96DA8CE38B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2238" y="2516965"/>
            <a:ext cx="9922870" cy="57998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97D9DCC-E2DB-3A89-8093-5827EE44A25F}"/>
              </a:ext>
            </a:extLst>
          </p:cNvPr>
          <p:cNvPicPr>
            <a:picLocks noChangeAspect="1"/>
          </p:cNvPicPr>
          <p:nvPr/>
        </p:nvPicPr>
        <p:blipFill>
          <a:blip r:embed="rId5"/>
          <a:stretch>
            <a:fillRect/>
          </a:stretch>
        </p:blipFill>
        <p:spPr>
          <a:xfrm>
            <a:off x="13523688" y="8628259"/>
            <a:ext cx="9118600" cy="3949700"/>
          </a:xfrm>
          <a:prstGeom prst="rect">
            <a:avLst/>
          </a:prstGeom>
        </p:spPr>
      </p:pic>
    </p:spTree>
    <p:extLst>
      <p:ext uri="{BB962C8B-B14F-4D97-AF65-F5344CB8AC3E}">
        <p14:creationId xmlns:p14="http://schemas.microsoft.com/office/powerpoint/2010/main" val="341265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childTnLst>
                                </p:cTn>
                              </p:par>
                              <p:par>
                                <p:cTn id="8" presetID="10" presetClass="entr" presetSubtype="0" fill="hold" nodeType="withEffect">
                                  <p:stCondLst>
                                    <p:cond delay="0"/>
                                  </p:stCondLst>
                                  <p:childTnLst>
                                    <p:set>
                                      <p:cBhvr>
                                        <p:cTn id="9" dur="1" fill="hold">
                                          <p:stCondLst>
                                            <p:cond delay="0"/>
                                          </p:stCondLst>
                                        </p:cTn>
                                        <p:tgtEl>
                                          <p:spTgt spid="7174"/>
                                        </p:tgtEl>
                                        <p:attrNameLst>
                                          <p:attrName>style.visibility</p:attrName>
                                        </p:attrNameLst>
                                      </p:cBhvr>
                                      <p:to>
                                        <p:strVal val="visible"/>
                                      </p:to>
                                    </p:set>
                                    <p:animEffect transition="in" filter="fade">
                                      <p:cBhvr>
                                        <p:cTn id="10" dur="500"/>
                                        <p:tgtEl>
                                          <p:spTgt spid="7174"/>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2967135"/>
            <a:ext cx="7981576" cy="9732865"/>
          </a:xfrm>
        </p:spPr>
        <p:txBody>
          <a:bodyPr>
            <a:normAutofit/>
          </a:bodyPr>
          <a:lstStyle/>
          <a:p>
            <a:r>
              <a:rPr lang="en-US" sz="3200"/>
              <a:t>Redirect SSO Extension Profiles </a:t>
            </a:r>
            <a:r>
              <a:rPr lang="en-US" sz="3200" i="1" u="sng"/>
              <a:t>must</a:t>
            </a:r>
            <a:r>
              <a:rPr lang="en-US" sz="3200"/>
              <a:t> be deployed via MDM:</a:t>
            </a:r>
          </a:p>
          <a:p>
            <a:pPr lvl="1"/>
            <a:r>
              <a:rPr lang="en-US" sz="3200"/>
              <a:t>Very easy deployment with Intune as your MDM</a:t>
            </a:r>
          </a:p>
          <a:p>
            <a:pPr lvl="1"/>
            <a:r>
              <a:rPr lang="en-US" sz="3200" err="1"/>
              <a:t>Jamf</a:t>
            </a:r>
            <a:r>
              <a:rPr lang="en-US" sz="3200"/>
              <a:t> Pro requires a little more work and a PLIST file</a:t>
            </a:r>
          </a:p>
          <a:p>
            <a:r>
              <a:rPr lang="en-US" sz="3200" i="1" u="sng"/>
              <a:t>Can configure settings so users never need to open Company Portal</a:t>
            </a:r>
          </a:p>
          <a:p>
            <a:pPr lvl="1"/>
            <a:r>
              <a:rPr lang="en-US" sz="3200"/>
              <a:t>Company Portal must always be installed, but users don’t need to open it if you follow recommended config</a:t>
            </a:r>
          </a:p>
          <a:p>
            <a:r>
              <a:rPr lang="en-US" sz="3200"/>
              <a:t>Don’t need to integrate with Intune for CA in order to get SSO, its just recommended</a:t>
            </a:r>
          </a:p>
          <a:p>
            <a:r>
              <a:rPr lang="en-US" sz="3200"/>
              <a:t>Easiest tool to test if things are working is Safari in Private mode</a:t>
            </a:r>
          </a:p>
          <a:p>
            <a:pPr lvl="1"/>
            <a:endParaRPr lang="en-US" sz="3200"/>
          </a:p>
        </p:txBody>
      </p:sp>
      <p:pic>
        <p:nvPicPr>
          <p:cNvPr id="3" name="Picture 2">
            <a:extLst>
              <a:ext uri="{FF2B5EF4-FFF2-40B4-BE49-F238E27FC236}">
                <a16:creationId xmlns:a16="http://schemas.microsoft.com/office/drawing/2014/main" id="{4E416E97-55DF-DE66-AF48-7CDBD9B0CE7B}"/>
              </a:ext>
            </a:extLst>
          </p:cNvPr>
          <p:cNvPicPr>
            <a:picLocks noChangeAspect="1"/>
          </p:cNvPicPr>
          <p:nvPr/>
        </p:nvPicPr>
        <p:blipFill>
          <a:blip r:embed="rId3"/>
          <a:stretch>
            <a:fillRect/>
          </a:stretch>
        </p:blipFill>
        <p:spPr>
          <a:xfrm>
            <a:off x="9460263" y="2363296"/>
            <a:ext cx="13828945" cy="10954597"/>
          </a:xfrm>
          <a:prstGeom prst="rect">
            <a:avLst/>
          </a:prstGeom>
        </p:spPr>
      </p:pic>
    </p:spTree>
    <p:extLst>
      <p:ext uri="{BB962C8B-B14F-4D97-AF65-F5344CB8AC3E}">
        <p14:creationId xmlns:p14="http://schemas.microsoft.com/office/powerpoint/2010/main" val="933710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2967135"/>
            <a:ext cx="21844000" cy="10515783"/>
          </a:xfrm>
        </p:spPr>
        <p:txBody>
          <a:bodyPr>
            <a:normAutofit/>
          </a:bodyPr>
          <a:lstStyle/>
          <a:p>
            <a:pPr marL="0" indent="0">
              <a:buNone/>
            </a:pPr>
            <a:r>
              <a:rPr lang="en-US" sz="3600"/>
              <a:t>There’s a few limitations/caveats/warnings:</a:t>
            </a:r>
          </a:p>
          <a:p>
            <a:r>
              <a:rPr lang="en-US" sz="3600"/>
              <a:t>SSO Extension component from Microsoft is still Public Preview (supported)</a:t>
            </a:r>
          </a:p>
          <a:p>
            <a:r>
              <a:rPr lang="en-US" sz="3600"/>
              <a:t>Apps must use MSAL or Apple’s system frameworks for network requests</a:t>
            </a:r>
          </a:p>
          <a:p>
            <a:pPr lvl="1"/>
            <a:r>
              <a:rPr lang="en-US" sz="3600"/>
              <a:t>This means that some apps don’t work…the SSO Extension is unaware of them and they don’t use Apple’s network stack</a:t>
            </a:r>
          </a:p>
          <a:p>
            <a:pPr lvl="1"/>
            <a:r>
              <a:rPr lang="en-US" sz="3600"/>
              <a:t>Chrome and Firefox are the primary examples</a:t>
            </a:r>
          </a:p>
          <a:p>
            <a:pPr lvl="1"/>
            <a:r>
              <a:rPr lang="en-US" sz="3600"/>
              <a:t>Talk to your app vendors about the need to support SSO extensions! They should want their apps to work, Apple is only making SSO extensions more important as time goes on</a:t>
            </a:r>
          </a:p>
          <a:p>
            <a:r>
              <a:rPr lang="en-US" sz="3600"/>
              <a:t>PLIST files for non-Intune MDMs are hard to manage – we may change the extension default settings to be more mistake-friendly around GA timeframe</a:t>
            </a:r>
          </a:p>
          <a:p>
            <a:r>
              <a:rPr lang="en-US" sz="3600"/>
              <a:t>No support for FIDO keys as a </a:t>
            </a:r>
            <a:r>
              <a:rPr lang="en-US" sz="3600" err="1"/>
              <a:t>passwordless</a:t>
            </a:r>
            <a:r>
              <a:rPr lang="en-US" sz="3600"/>
              <a:t> auth method in the SSO Extension window, as of macOS Monterey</a:t>
            </a:r>
          </a:p>
          <a:p>
            <a:pPr lvl="1"/>
            <a:r>
              <a:rPr lang="en-US" sz="3600"/>
              <a:t>Authenticator App Phone Sign-In </a:t>
            </a:r>
            <a:r>
              <a:rPr lang="en-US" sz="3600" err="1"/>
              <a:t>passwordless</a:t>
            </a:r>
            <a:r>
              <a:rPr lang="en-US" sz="3600"/>
              <a:t> mode works well</a:t>
            </a:r>
          </a:p>
          <a:p>
            <a:pPr lvl="1"/>
            <a:r>
              <a:rPr lang="en-US" sz="3600"/>
              <a:t>More on Passwordless next…</a:t>
            </a:r>
          </a:p>
        </p:txBody>
      </p:sp>
    </p:spTree>
    <p:extLst>
      <p:ext uri="{BB962C8B-B14F-4D97-AF65-F5344CB8AC3E}">
        <p14:creationId xmlns:p14="http://schemas.microsoft.com/office/powerpoint/2010/main" val="7867058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75D6-94E6-F2D7-0B6F-E90486589737}"/>
              </a:ext>
            </a:extLst>
          </p:cNvPr>
          <p:cNvSpPr>
            <a:spLocks noGrp="1"/>
          </p:cNvSpPr>
          <p:nvPr>
            <p:ph type="title"/>
          </p:nvPr>
        </p:nvSpPr>
        <p:spPr>
          <a:xfrm>
            <a:off x="1270000" y="1016000"/>
            <a:ext cx="21190755" cy="1549400"/>
          </a:xfrm>
        </p:spPr>
        <p:txBody>
          <a:bodyPr>
            <a:noAutofit/>
          </a:bodyPr>
          <a:lstStyle/>
          <a:p>
            <a:r>
              <a:rPr lang="en-US" sz="7900"/>
              <a:t>Recommendation</a:t>
            </a:r>
            <a:r>
              <a:rPr lang="en-US" sz="4800"/>
              <a:t> </a:t>
            </a:r>
            <a:r>
              <a:rPr lang="en-US" sz="7900"/>
              <a:t>4: Authenticator App and </a:t>
            </a:r>
            <a:r>
              <a:rPr lang="en-US" sz="7900" err="1"/>
              <a:t>Passwordless</a:t>
            </a:r>
            <a:endParaRPr lang="en-US" sz="7900"/>
          </a:p>
        </p:txBody>
      </p:sp>
      <p:sp>
        <p:nvSpPr>
          <p:cNvPr id="4" name="Text Placeholder 3">
            <a:extLst>
              <a:ext uri="{FF2B5EF4-FFF2-40B4-BE49-F238E27FC236}">
                <a16:creationId xmlns:a16="http://schemas.microsoft.com/office/drawing/2014/main" id="{251D3273-1B56-30D5-17F5-C2C76D3A257B}"/>
              </a:ext>
            </a:extLst>
          </p:cNvPr>
          <p:cNvSpPr>
            <a:spLocks noGrp="1"/>
          </p:cNvSpPr>
          <p:nvPr>
            <p:ph type="body" sz="half" idx="1"/>
          </p:nvPr>
        </p:nvSpPr>
        <p:spPr/>
        <p:txBody>
          <a:bodyPr>
            <a:normAutofit/>
          </a:bodyPr>
          <a:lstStyle/>
          <a:p>
            <a:r>
              <a:rPr lang="en-US" sz="4000"/>
              <a:t>Authenticator App used as a token broker for iOS devices (similar to Company Portal on MacOS)</a:t>
            </a:r>
            <a:endParaRPr lang="en-US" sz="4000">
              <a:highlight>
                <a:srgbClr val="FFFF00"/>
              </a:highlight>
            </a:endParaRPr>
          </a:p>
          <a:p>
            <a:pPr lvl="1"/>
            <a:r>
              <a:rPr lang="en-US" sz="4000"/>
              <a:t>Provides that PRT experience </a:t>
            </a:r>
          </a:p>
          <a:p>
            <a:r>
              <a:rPr lang="en-US" sz="4000">
                <a:solidFill>
                  <a:srgbClr val="0379D6"/>
                </a:solidFill>
                <a:hlinkClick r:id="rId2">
                  <a:extLst>
                    <a:ext uri="{A12FA001-AC4F-418D-AE19-62706E023703}">
                      <ahyp:hlinkClr xmlns:ahyp="http://schemas.microsoft.com/office/drawing/2018/hyperlinkcolor" val="tx"/>
                    </a:ext>
                  </a:extLst>
                </a:hlinkClick>
              </a:rPr>
              <a:t>https://aka.ms/nudge</a:t>
            </a:r>
            <a:r>
              <a:rPr lang="en-US" sz="4000">
                <a:solidFill>
                  <a:srgbClr val="0379D6"/>
                </a:solidFill>
              </a:rPr>
              <a:t> </a:t>
            </a:r>
            <a:r>
              <a:rPr lang="en-US" sz="4000"/>
              <a:t>will interrupt on sign-in to register for Authenticator App</a:t>
            </a:r>
          </a:p>
          <a:p>
            <a:r>
              <a:rPr lang="en-US" sz="4000"/>
              <a:t>Move from push notification to number match if possible (MFA hammering)  </a:t>
            </a:r>
          </a:p>
          <a:p>
            <a:r>
              <a:rPr lang="en-US" sz="4000"/>
              <a:t>Also used as a </a:t>
            </a:r>
            <a:r>
              <a:rPr lang="en-US" sz="4000" err="1"/>
              <a:t>passwordless</a:t>
            </a:r>
            <a:r>
              <a:rPr lang="en-US" sz="4000"/>
              <a:t> method </a:t>
            </a:r>
          </a:p>
          <a:p>
            <a:endParaRPr lang="en-US" sz="4000"/>
          </a:p>
        </p:txBody>
      </p:sp>
      <p:pic>
        <p:nvPicPr>
          <p:cNvPr id="13" name="Picture 12" descr="Graphical user interface, application&#10;&#10;Description automatically generated">
            <a:extLst>
              <a:ext uri="{FF2B5EF4-FFF2-40B4-BE49-F238E27FC236}">
                <a16:creationId xmlns:a16="http://schemas.microsoft.com/office/drawing/2014/main" id="{657C2295-61B8-9D88-CB8F-95D22E1AB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2442" y="6181858"/>
            <a:ext cx="8831939" cy="6518141"/>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1423649E-F234-5DC6-10F6-A6C82AB0B6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6004" y="3509494"/>
            <a:ext cx="5570024" cy="3809550"/>
          </a:xfrm>
          <a:prstGeom prst="rect">
            <a:avLst/>
          </a:prstGeom>
        </p:spPr>
      </p:pic>
    </p:spTree>
    <p:extLst>
      <p:ext uri="{BB962C8B-B14F-4D97-AF65-F5344CB8AC3E}">
        <p14:creationId xmlns:p14="http://schemas.microsoft.com/office/powerpoint/2010/main" val="3631293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75D6-94E6-F2D7-0B6F-E90486589737}"/>
              </a:ext>
            </a:extLst>
          </p:cNvPr>
          <p:cNvSpPr>
            <a:spLocks noGrp="1"/>
          </p:cNvSpPr>
          <p:nvPr>
            <p:ph type="title"/>
          </p:nvPr>
        </p:nvSpPr>
        <p:spPr>
          <a:xfrm>
            <a:off x="1270000" y="1016000"/>
            <a:ext cx="21190755" cy="1549400"/>
          </a:xfrm>
        </p:spPr>
        <p:txBody>
          <a:bodyPr>
            <a:noAutofit/>
          </a:bodyPr>
          <a:lstStyle/>
          <a:p>
            <a:r>
              <a:rPr lang="en-US" sz="7900"/>
              <a:t>Recommendation</a:t>
            </a:r>
            <a:r>
              <a:rPr lang="en-US" sz="4800"/>
              <a:t> </a:t>
            </a:r>
            <a:r>
              <a:rPr lang="en-US" sz="7900"/>
              <a:t>4: Authenticator App and </a:t>
            </a:r>
            <a:r>
              <a:rPr lang="en-US" sz="7900" err="1"/>
              <a:t>Passwordless</a:t>
            </a:r>
            <a:endParaRPr lang="en-US" sz="7900"/>
          </a:p>
        </p:txBody>
      </p:sp>
      <p:sp>
        <p:nvSpPr>
          <p:cNvPr id="4" name="Text Placeholder 3">
            <a:extLst>
              <a:ext uri="{FF2B5EF4-FFF2-40B4-BE49-F238E27FC236}">
                <a16:creationId xmlns:a16="http://schemas.microsoft.com/office/drawing/2014/main" id="{251D3273-1B56-30D5-17F5-C2C76D3A257B}"/>
              </a:ext>
            </a:extLst>
          </p:cNvPr>
          <p:cNvSpPr>
            <a:spLocks noGrp="1"/>
          </p:cNvSpPr>
          <p:nvPr>
            <p:ph type="body" sz="half" idx="1"/>
          </p:nvPr>
        </p:nvSpPr>
        <p:spPr/>
        <p:txBody>
          <a:bodyPr>
            <a:normAutofit fontScale="92500"/>
          </a:bodyPr>
          <a:lstStyle/>
          <a:p>
            <a:r>
              <a:rPr lang="en-US" sz="2800"/>
              <a:t>Best user experience + Best security</a:t>
            </a:r>
          </a:p>
          <a:p>
            <a:pPr lvl="1"/>
            <a:r>
              <a:rPr lang="en-US" sz="2800"/>
              <a:t>We’ve been </a:t>
            </a:r>
            <a:r>
              <a:rPr lang="en-US" sz="2800" err="1"/>
              <a:t>passwordless</a:t>
            </a:r>
            <a:r>
              <a:rPr lang="en-US" sz="2800"/>
              <a:t> since Nov 2020 on macOS!</a:t>
            </a:r>
          </a:p>
          <a:p>
            <a:pPr lvl="1"/>
            <a:r>
              <a:rPr lang="en-US" sz="2800"/>
              <a:t>Can be used with any app integrated in your Azure AD  </a:t>
            </a:r>
          </a:p>
          <a:p>
            <a:r>
              <a:rPr lang="en-US" sz="2800"/>
              <a:t>Passwordless methods</a:t>
            </a:r>
          </a:p>
          <a:p>
            <a:pPr lvl="1"/>
            <a:r>
              <a:rPr lang="en-US" sz="2800"/>
              <a:t>Authenticator app number match </a:t>
            </a:r>
          </a:p>
          <a:p>
            <a:pPr lvl="1"/>
            <a:r>
              <a:rPr lang="en-US" sz="2800"/>
              <a:t>FIDO2 Key </a:t>
            </a:r>
          </a:p>
          <a:p>
            <a:pPr lvl="2"/>
            <a:r>
              <a:rPr lang="en-US" sz="2800"/>
              <a:t>Private key never leaves the physical key</a:t>
            </a:r>
          </a:p>
          <a:p>
            <a:pPr lvl="2"/>
            <a:r>
              <a:rPr lang="en-US" sz="2800"/>
              <a:t>Edge and Chrome today</a:t>
            </a:r>
          </a:p>
          <a:p>
            <a:pPr lvl="2"/>
            <a:r>
              <a:rPr lang="en-US" sz="2800"/>
              <a:t>Safari in the future  </a:t>
            </a:r>
          </a:p>
          <a:p>
            <a:r>
              <a:rPr lang="en-US" sz="2800"/>
              <a:t>Passkeys</a:t>
            </a:r>
          </a:p>
          <a:p>
            <a:pPr lvl="1"/>
            <a:r>
              <a:rPr lang="en-US" sz="2800"/>
              <a:t>Emerging standard supported by Apple, Microsoft and Google!</a:t>
            </a:r>
          </a:p>
          <a:p>
            <a:pPr lvl="1"/>
            <a:r>
              <a:rPr lang="en-US" sz="2800"/>
              <a:t>Passkey synced across devices on same device platform</a:t>
            </a:r>
          </a:p>
        </p:txBody>
      </p:sp>
      <p:pic>
        <p:nvPicPr>
          <p:cNvPr id="7" name="Picture 6" descr="Graphical user interface, application&#10;&#10;Description automatically generated">
            <a:extLst>
              <a:ext uri="{FF2B5EF4-FFF2-40B4-BE49-F238E27FC236}">
                <a16:creationId xmlns:a16="http://schemas.microsoft.com/office/drawing/2014/main" id="{C6093564-D267-6B20-3908-911438867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3083" y="4267200"/>
            <a:ext cx="6474318" cy="5656509"/>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45FCFD6A-D95B-9BFC-B0CC-20D010ED1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38135" y="3206392"/>
            <a:ext cx="5154986" cy="8564899"/>
          </a:xfrm>
          <a:prstGeom prst="rect">
            <a:avLst/>
          </a:prstGeom>
        </p:spPr>
      </p:pic>
    </p:spTree>
    <p:extLst>
      <p:ext uri="{BB962C8B-B14F-4D97-AF65-F5344CB8AC3E}">
        <p14:creationId xmlns:p14="http://schemas.microsoft.com/office/powerpoint/2010/main" val="4146933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fade">
                                      <p:cBhvr>
                                        <p:cTn id="32" dur="500"/>
                                        <p:tgtEl>
                                          <p:spTgt spid="4">
                                            <p:txEl>
                                              <p:pRg st="8" end="8"/>
                                            </p:txEl>
                                          </p:spTgt>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2BB5-138A-DFC8-C08C-55BD1F9A01F1}"/>
              </a:ext>
            </a:extLst>
          </p:cNvPr>
          <p:cNvSpPr>
            <a:spLocks noGrp="1"/>
          </p:cNvSpPr>
          <p:nvPr>
            <p:ph type="title"/>
          </p:nvPr>
        </p:nvSpPr>
        <p:spPr/>
        <p:txBody>
          <a:bodyPr/>
          <a:lstStyle/>
          <a:p>
            <a:r>
              <a:rPr lang="en-US"/>
              <a:t>Recommendation 5: SSO All the things! </a:t>
            </a:r>
          </a:p>
        </p:txBody>
      </p:sp>
      <p:sp>
        <p:nvSpPr>
          <p:cNvPr id="4" name="Text Placeholder 3">
            <a:extLst>
              <a:ext uri="{FF2B5EF4-FFF2-40B4-BE49-F238E27FC236}">
                <a16:creationId xmlns:a16="http://schemas.microsoft.com/office/drawing/2014/main" id="{CB228A02-A52B-2E31-8FC2-EE6031151E2C}"/>
              </a:ext>
            </a:extLst>
          </p:cNvPr>
          <p:cNvSpPr>
            <a:spLocks noGrp="1"/>
          </p:cNvSpPr>
          <p:nvPr>
            <p:ph type="body" idx="1"/>
          </p:nvPr>
        </p:nvSpPr>
        <p:spPr>
          <a:xfrm>
            <a:off x="1270000" y="4267200"/>
            <a:ext cx="12175429" cy="8432800"/>
          </a:xfrm>
        </p:spPr>
        <p:txBody>
          <a:bodyPr>
            <a:normAutofit fontScale="92500"/>
          </a:bodyPr>
          <a:lstStyle/>
          <a:p>
            <a:r>
              <a:rPr lang="en-US"/>
              <a:t>All the work you do for steps 1-4 won’t matter much if your apps aren’t integrated with your IDP</a:t>
            </a:r>
          </a:p>
          <a:p>
            <a:r>
              <a:rPr lang="en-US"/>
              <a:t>Azure AD can publish many kinds of apps</a:t>
            </a:r>
          </a:p>
          <a:p>
            <a:pPr lvl="1"/>
            <a:r>
              <a:rPr lang="en-US"/>
              <a:t>Modern Auth (SAML, OAuth 2.0, OIDC)</a:t>
            </a:r>
          </a:p>
          <a:p>
            <a:pPr lvl="1"/>
            <a:r>
              <a:rPr lang="en-US"/>
              <a:t>On-premises legacy Kerberos</a:t>
            </a:r>
          </a:p>
          <a:p>
            <a:pPr lvl="1"/>
            <a:r>
              <a:rPr lang="en-US"/>
              <a:t>Password-based</a:t>
            </a:r>
          </a:p>
          <a:p>
            <a:pPr lvl="1"/>
            <a:r>
              <a:rPr lang="en-US"/>
              <a:t>Almost anything else via 3</a:t>
            </a:r>
            <a:r>
              <a:rPr lang="en-US" baseline="30000"/>
              <a:t>rd</a:t>
            </a:r>
            <a:r>
              <a:rPr lang="en-US"/>
              <a:t> party integrations (F5, Akamai, etc.)</a:t>
            </a:r>
          </a:p>
          <a:p>
            <a:r>
              <a:rPr lang="en-US"/>
              <a:t>We try to make it easy for you…</a:t>
            </a:r>
          </a:p>
        </p:txBody>
      </p:sp>
      <p:sp>
        <p:nvSpPr>
          <p:cNvPr id="3" name="Rectangle 2">
            <a:extLst>
              <a:ext uri="{FF2B5EF4-FFF2-40B4-BE49-F238E27FC236}">
                <a16:creationId xmlns:a16="http://schemas.microsoft.com/office/drawing/2014/main" id="{6DCF20EF-83CB-7D19-0413-54C892D64C7C}"/>
              </a:ext>
            </a:extLst>
          </p:cNvPr>
          <p:cNvSpPr/>
          <p:nvPr/>
        </p:nvSpPr>
        <p:spPr bwMode="auto">
          <a:xfrm>
            <a:off x="13888185" y="4678216"/>
            <a:ext cx="10058400" cy="7282144"/>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grpSp>
        <p:nvGrpSpPr>
          <p:cNvPr id="6" name="Group 5">
            <a:extLst>
              <a:ext uri="{FF2B5EF4-FFF2-40B4-BE49-F238E27FC236}">
                <a16:creationId xmlns:a16="http://schemas.microsoft.com/office/drawing/2014/main" id="{F47CEFD9-5A58-042B-2FF1-BD2EB600415B}"/>
              </a:ext>
            </a:extLst>
          </p:cNvPr>
          <p:cNvGrpSpPr>
            <a:grpSpLocks noChangeAspect="1"/>
          </p:cNvGrpSpPr>
          <p:nvPr/>
        </p:nvGrpSpPr>
        <p:grpSpPr bwMode="black">
          <a:xfrm>
            <a:off x="14502155" y="5322661"/>
            <a:ext cx="2926080" cy="628194"/>
            <a:chOff x="457200" y="1643393"/>
            <a:chExt cx="4492753" cy="964540"/>
          </a:xfrm>
        </p:grpSpPr>
        <p:pic>
          <p:nvPicPr>
            <p:cNvPr id="7" name="Picture 6">
              <a:extLst>
                <a:ext uri="{FF2B5EF4-FFF2-40B4-BE49-F238E27FC236}">
                  <a16:creationId xmlns:a16="http://schemas.microsoft.com/office/drawing/2014/main" id="{040FC502-AFBB-A97F-6F22-23AFC00194CD}"/>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a:extLst>
                <a:ext uri="{FF2B5EF4-FFF2-40B4-BE49-F238E27FC236}">
                  <a16:creationId xmlns:a16="http://schemas.microsoft.com/office/drawing/2014/main" id="{FC120205-A832-07EB-AF2F-FB7326687670}"/>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182880" tIns="91440" rIns="182880" bIns="91440" numCol="1" anchor="t" anchorCtr="0" compatLnSpc="1">
              <a:prstTxWarp prst="textNoShape">
                <a:avLst/>
              </a:prstTxWarp>
            </a:bodyPr>
            <a:lstStyle/>
            <a:p>
              <a:pPr algn="l" defTabSz="1828734" hangingPunct="1">
                <a:defRPr/>
              </a:pPr>
              <a:endParaRPr lang="en-US" sz="3530" kern="1200">
                <a:solidFill>
                  <a:srgbClr val="1A1A1A"/>
                </a:solidFill>
                <a:latin typeface="Graphik" panose="020B0503030202060203" pitchFamily="34" charset="77"/>
                <a:ea typeface="+mn-ea"/>
                <a:cs typeface="+mn-cs"/>
              </a:endParaRPr>
            </a:p>
          </p:txBody>
        </p:sp>
      </p:grpSp>
      <p:sp>
        <p:nvSpPr>
          <p:cNvPr id="9" name="Rectangle 8">
            <a:extLst>
              <a:ext uri="{FF2B5EF4-FFF2-40B4-BE49-F238E27FC236}">
                <a16:creationId xmlns:a16="http://schemas.microsoft.com/office/drawing/2014/main" id="{D51E9DEC-36F9-6921-B860-A05D97C682FC}"/>
              </a:ext>
            </a:extLst>
          </p:cNvPr>
          <p:cNvSpPr/>
          <p:nvPr/>
        </p:nvSpPr>
        <p:spPr>
          <a:xfrm>
            <a:off x="17363773" y="9417415"/>
            <a:ext cx="6140056" cy="1853392"/>
          </a:xfrm>
          <a:prstGeom prst="rect">
            <a:avLst/>
          </a:prstGeom>
        </p:spPr>
        <p:txBody>
          <a:bodyPr wrap="square">
            <a:spAutoFit/>
          </a:bodyPr>
          <a:lstStyle/>
          <a:p>
            <a:pPr algn="l" defTabSz="1828734" hangingPunct="1">
              <a:lnSpc>
                <a:spcPct val="110000"/>
              </a:lnSpc>
              <a:defRPr/>
            </a:pPr>
            <a:r>
              <a:rPr lang="en-US" sz="3600" kern="1200">
                <a:solidFill>
                  <a:srgbClr val="0078D4"/>
                </a:solidFill>
                <a:latin typeface="Graphik" panose="020B0503030202060203" pitchFamily="34" charset="77"/>
                <a:ea typeface="+mn-ea"/>
                <a:cs typeface="+mn-cs"/>
              </a:rPr>
              <a:t>3</a:t>
            </a:r>
            <a:r>
              <a:rPr lang="en-US" sz="3600" kern="1200" baseline="30000">
                <a:solidFill>
                  <a:srgbClr val="0078D4"/>
                </a:solidFill>
                <a:latin typeface="Graphik" panose="020B0503030202060203" pitchFamily="34" charset="77"/>
                <a:ea typeface="+mn-ea"/>
                <a:cs typeface="+mn-cs"/>
              </a:rPr>
              <a:t>rd</a:t>
            </a:r>
            <a:r>
              <a:rPr lang="en-US" sz="3600" kern="1200">
                <a:solidFill>
                  <a:srgbClr val="0078D4"/>
                </a:solidFill>
                <a:latin typeface="Graphik" panose="020B0503030202060203" pitchFamily="34" charset="77"/>
                <a:ea typeface="+mn-ea"/>
                <a:cs typeface="+mn-cs"/>
              </a:rPr>
              <a:t> party apps from Microsoft’s internal ADFS to Azure Active Directory</a:t>
            </a:r>
            <a:endParaRPr lang="en-US" sz="3200" kern="1200">
              <a:solidFill>
                <a:srgbClr val="1A1A1A"/>
              </a:solidFill>
              <a:latin typeface="Graphik" panose="020B0503030202060203" pitchFamily="34" charset="77"/>
              <a:ea typeface="+mn-ea"/>
              <a:cs typeface="+mn-cs"/>
            </a:endParaRPr>
          </a:p>
        </p:txBody>
      </p:sp>
      <p:sp>
        <p:nvSpPr>
          <p:cNvPr id="10" name="Rectangle 9">
            <a:extLst>
              <a:ext uri="{FF2B5EF4-FFF2-40B4-BE49-F238E27FC236}">
                <a16:creationId xmlns:a16="http://schemas.microsoft.com/office/drawing/2014/main" id="{B93308EC-07EF-30E6-4922-197893ED4B86}"/>
              </a:ext>
            </a:extLst>
          </p:cNvPr>
          <p:cNvSpPr/>
          <p:nvPr/>
        </p:nvSpPr>
        <p:spPr>
          <a:xfrm>
            <a:off x="16775834" y="7060413"/>
            <a:ext cx="6399509" cy="2529923"/>
          </a:xfrm>
          <a:prstGeom prst="rect">
            <a:avLst/>
          </a:prstGeom>
        </p:spPr>
        <p:txBody>
          <a:bodyPr wrap="none">
            <a:spAutoFit/>
          </a:bodyPr>
          <a:lstStyle/>
          <a:p>
            <a:pPr defTabSz="1865016" hangingPunct="1">
              <a:lnSpc>
                <a:spcPct val="90000"/>
              </a:lnSpc>
              <a:defRPr/>
            </a:pPr>
            <a:r>
              <a:rPr lang="en-US" sz="17600" spc="-600">
                <a:ln w="3175">
                  <a:noFill/>
                </a:ln>
                <a:solidFill>
                  <a:srgbClr val="0078D7"/>
                </a:solidFill>
                <a:latin typeface="Graphik" panose="020B0503030202060203" pitchFamily="34" charset="77"/>
                <a:ea typeface="+mn-ea"/>
                <a:cs typeface="Segoe UI Semilight" panose="020B0402040204020203" pitchFamily="34" charset="0"/>
              </a:rPr>
              <a:t>17,987</a:t>
            </a:r>
            <a:endParaRPr lang="en-US" sz="17600" b="1" spc="-600">
              <a:ln w="3175">
                <a:noFill/>
              </a:ln>
              <a:solidFill>
                <a:srgbClr val="0078D7"/>
              </a:solidFill>
              <a:latin typeface="Graphik" panose="020B0503030202060203" pitchFamily="34" charset="77"/>
              <a:ea typeface="+mn-ea"/>
              <a:cs typeface="Segoe UI Semilight" panose="020B0402040204020203" pitchFamily="34" charset="0"/>
            </a:endParaRPr>
          </a:p>
        </p:txBody>
      </p:sp>
      <p:sp>
        <p:nvSpPr>
          <p:cNvPr id="11" name="Rectangle 10">
            <a:extLst>
              <a:ext uri="{FF2B5EF4-FFF2-40B4-BE49-F238E27FC236}">
                <a16:creationId xmlns:a16="http://schemas.microsoft.com/office/drawing/2014/main" id="{E0485A88-A5B8-3E93-A9A9-B0725B72BF3E}"/>
              </a:ext>
            </a:extLst>
          </p:cNvPr>
          <p:cNvSpPr/>
          <p:nvPr/>
        </p:nvSpPr>
        <p:spPr>
          <a:xfrm>
            <a:off x="17363773" y="6249376"/>
            <a:ext cx="5486400" cy="716350"/>
          </a:xfrm>
          <a:prstGeom prst="rect">
            <a:avLst/>
          </a:prstGeom>
        </p:spPr>
        <p:txBody>
          <a:bodyPr wrap="square">
            <a:spAutoFit/>
          </a:bodyPr>
          <a:lstStyle/>
          <a:p>
            <a:pPr algn="l" defTabSz="1828734" hangingPunct="1">
              <a:lnSpc>
                <a:spcPct val="110000"/>
              </a:lnSpc>
              <a:defRPr/>
            </a:pPr>
            <a:r>
              <a:rPr lang="en-US" sz="4000" kern="1200">
                <a:solidFill>
                  <a:srgbClr val="0078D4"/>
                </a:solidFill>
                <a:latin typeface="Graphik" panose="020B0503030202060203" pitchFamily="34" charset="77"/>
                <a:ea typeface="+mn-ea"/>
                <a:cs typeface="+mn-cs"/>
              </a:rPr>
              <a:t>Microsoft IT moved</a:t>
            </a:r>
          </a:p>
        </p:txBody>
      </p:sp>
      <p:pic>
        <p:nvPicPr>
          <p:cNvPr id="12" name="Picture 11">
            <a:extLst>
              <a:ext uri="{FF2B5EF4-FFF2-40B4-BE49-F238E27FC236}">
                <a16:creationId xmlns:a16="http://schemas.microsoft.com/office/drawing/2014/main" id="{FC0B69AD-D62C-9BE4-8381-160C027CA571}"/>
              </a:ext>
            </a:extLst>
          </p:cNvPr>
          <p:cNvPicPr>
            <a:picLocks noChangeAspect="1"/>
          </p:cNvPicPr>
          <p:nvPr/>
        </p:nvPicPr>
        <p:blipFill>
          <a:blip r:embed="rId3"/>
          <a:stretch>
            <a:fillRect/>
          </a:stretch>
        </p:blipFill>
        <p:spPr>
          <a:xfrm>
            <a:off x="14499870" y="7224875"/>
            <a:ext cx="2316646" cy="2316646"/>
          </a:xfrm>
          <a:prstGeom prst="rect">
            <a:avLst/>
          </a:prstGeom>
        </p:spPr>
      </p:pic>
    </p:spTree>
    <p:extLst>
      <p:ext uri="{BB962C8B-B14F-4D97-AF65-F5344CB8AC3E}">
        <p14:creationId xmlns:p14="http://schemas.microsoft.com/office/powerpoint/2010/main" val="29895163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
                                            <p:txEl>
                                              <p:pRg st="6" end="6"/>
                                            </p:txEl>
                                          </p:spTgt>
                                        </p:tgtEl>
                                        <p:attrNameLst>
                                          <p:attrName>style.visibility</p:attrName>
                                        </p:attrNameLst>
                                      </p:cBhvr>
                                      <p:to>
                                        <p:strVal val="visible"/>
                                      </p:to>
                                    </p:set>
                                    <p:animEffect transition="in" filter="fade">
                                      <p:cBhvr>
                                        <p:cTn id="44"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10"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2BB5-138A-DFC8-C08C-55BD1F9A01F1}"/>
              </a:ext>
            </a:extLst>
          </p:cNvPr>
          <p:cNvSpPr>
            <a:spLocks noGrp="1"/>
          </p:cNvSpPr>
          <p:nvPr>
            <p:ph type="title"/>
          </p:nvPr>
        </p:nvSpPr>
        <p:spPr/>
        <p:txBody>
          <a:bodyPr/>
          <a:lstStyle/>
          <a:p>
            <a:r>
              <a:rPr lang="en-US"/>
              <a:t>Recommendation 5: SSO All the things! </a:t>
            </a:r>
          </a:p>
        </p:txBody>
      </p:sp>
      <p:sp>
        <p:nvSpPr>
          <p:cNvPr id="4" name="Text Placeholder 3">
            <a:extLst>
              <a:ext uri="{FF2B5EF4-FFF2-40B4-BE49-F238E27FC236}">
                <a16:creationId xmlns:a16="http://schemas.microsoft.com/office/drawing/2014/main" id="{CB228A02-A52B-2E31-8FC2-EE6031151E2C}"/>
              </a:ext>
            </a:extLst>
          </p:cNvPr>
          <p:cNvSpPr>
            <a:spLocks noGrp="1"/>
          </p:cNvSpPr>
          <p:nvPr>
            <p:ph type="body" idx="1"/>
          </p:nvPr>
        </p:nvSpPr>
        <p:spPr>
          <a:xfrm>
            <a:off x="1270000" y="4267200"/>
            <a:ext cx="12175429" cy="8432800"/>
          </a:xfrm>
        </p:spPr>
        <p:txBody>
          <a:bodyPr>
            <a:normAutofit fontScale="92500"/>
          </a:bodyPr>
          <a:lstStyle/>
          <a:p>
            <a:r>
              <a:rPr lang="en-US"/>
              <a:t>All the work you do for steps 1-4 won’t matter much if your apps aren’t integrated with your IDP</a:t>
            </a:r>
          </a:p>
          <a:p>
            <a:r>
              <a:rPr lang="en-US"/>
              <a:t>Azure AD can publish many kinds of apps</a:t>
            </a:r>
          </a:p>
          <a:p>
            <a:pPr lvl="1"/>
            <a:r>
              <a:rPr lang="en-US"/>
              <a:t>Modern Auth (SAML, OAuth 2.0, OIDC)</a:t>
            </a:r>
          </a:p>
          <a:p>
            <a:pPr lvl="1"/>
            <a:r>
              <a:rPr lang="en-US"/>
              <a:t>On-premises legacy Kerberos</a:t>
            </a:r>
          </a:p>
          <a:p>
            <a:pPr lvl="1"/>
            <a:r>
              <a:rPr lang="en-US"/>
              <a:t>Password-based</a:t>
            </a:r>
          </a:p>
          <a:p>
            <a:pPr lvl="1"/>
            <a:r>
              <a:rPr lang="en-US"/>
              <a:t>Almost anything else via 3</a:t>
            </a:r>
            <a:r>
              <a:rPr lang="en-US" baseline="30000"/>
              <a:t>rd</a:t>
            </a:r>
            <a:r>
              <a:rPr lang="en-US"/>
              <a:t> party integrations (F5, Akamai, etc.)</a:t>
            </a:r>
          </a:p>
          <a:p>
            <a:r>
              <a:rPr lang="en-US"/>
              <a:t>We try to make it easy for you…</a:t>
            </a:r>
          </a:p>
        </p:txBody>
      </p:sp>
      <p:pic>
        <p:nvPicPr>
          <p:cNvPr id="5" name="Picture 4">
            <a:extLst>
              <a:ext uri="{FF2B5EF4-FFF2-40B4-BE49-F238E27FC236}">
                <a16:creationId xmlns:a16="http://schemas.microsoft.com/office/drawing/2014/main" id="{821E024B-2DF9-2E14-E03A-A643EAB2B72E}"/>
              </a:ext>
            </a:extLst>
          </p:cNvPr>
          <p:cNvPicPr>
            <a:picLocks noChangeAspect="1"/>
          </p:cNvPicPr>
          <p:nvPr/>
        </p:nvPicPr>
        <p:blipFill>
          <a:blip r:embed="rId2"/>
          <a:stretch>
            <a:fillRect/>
          </a:stretch>
        </p:blipFill>
        <p:spPr>
          <a:xfrm>
            <a:off x="15107974" y="3654084"/>
            <a:ext cx="8223080" cy="6407831"/>
          </a:xfrm>
          <a:prstGeom prst="rect">
            <a:avLst/>
          </a:prstGeom>
        </p:spPr>
      </p:pic>
    </p:spTree>
    <p:extLst>
      <p:ext uri="{BB962C8B-B14F-4D97-AF65-F5344CB8AC3E}">
        <p14:creationId xmlns:p14="http://schemas.microsoft.com/office/powerpoint/2010/main" val="25393033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5" name="What are Azure AD and Conditional Access?"/>
          <p:cNvSpPr txBox="1">
            <a:spLocks noGrp="1"/>
          </p:cNvSpPr>
          <p:nvPr>
            <p:ph type="title"/>
          </p:nvPr>
        </p:nvSpPr>
        <p:spPr>
          <a:prstGeom prst="rect">
            <a:avLst/>
          </a:prstGeom>
        </p:spPr>
        <p:txBody>
          <a:bodyPr/>
          <a:lstStyle/>
          <a:p>
            <a:r>
              <a:t>What </a:t>
            </a:r>
            <a:r>
              <a:rPr lang="en-US"/>
              <a:t>is</a:t>
            </a:r>
            <a:r>
              <a:t> Azure AD and Conditional Access?</a:t>
            </a: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07342-55E0-4D5E-8CB7-27AEE8BE8B16}"/>
              </a:ext>
            </a:extLst>
          </p:cNvPr>
          <p:cNvSpPr>
            <a:spLocks noGrp="1"/>
          </p:cNvSpPr>
          <p:nvPr>
            <p:ph type="title"/>
          </p:nvPr>
        </p:nvSpPr>
        <p:spPr>
          <a:xfrm>
            <a:off x="2315308" y="656304"/>
            <a:ext cx="19753384" cy="1283636"/>
          </a:xfrm>
          <a:ln>
            <a:noFill/>
          </a:ln>
        </p:spPr>
        <p:txBody>
          <a:bodyPr>
            <a:normAutofit fontScale="90000"/>
          </a:bodyPr>
          <a:lstStyle/>
          <a:p>
            <a:r>
              <a:rPr lang="en-US" sz="8000">
                <a:latin typeface="+mj-lt"/>
              </a:rPr>
              <a:t>Recommendation 5: SSO All the things! </a:t>
            </a:r>
            <a:br>
              <a:rPr lang="en-US" sz="8000">
                <a:latin typeface="Graphik" panose="020B0503030202060203" pitchFamily="34" charset="77"/>
              </a:rPr>
            </a:br>
            <a:r>
              <a:rPr lang="en-US" sz="5300">
                <a:cs typeface="Segoe UI Semibold" panose="020B0702040204020203" pitchFamily="34" charset="0"/>
              </a:rPr>
              <a:t>3000+ pre-integrated apps in the gallery</a:t>
            </a:r>
            <a:endParaRPr lang="en-US" sz="6700">
              <a:cs typeface="Segoe UI Semibold" panose="020B0702040204020203" pitchFamily="34" charset="0"/>
            </a:endParaRPr>
          </a:p>
        </p:txBody>
      </p:sp>
      <p:sp>
        <p:nvSpPr>
          <p:cNvPr id="5" name="Rectangle 4">
            <a:extLst>
              <a:ext uri="{FF2B5EF4-FFF2-40B4-BE49-F238E27FC236}">
                <a16:creationId xmlns:a16="http://schemas.microsoft.com/office/drawing/2014/main" id="{4BD82A9E-F38D-4286-BBDD-B474D3C8EE3A}"/>
              </a:ext>
            </a:extLst>
          </p:cNvPr>
          <p:cNvSpPr/>
          <p:nvPr/>
        </p:nvSpPr>
        <p:spPr>
          <a:xfrm>
            <a:off x="980412" y="12423338"/>
            <a:ext cx="22423176" cy="707886"/>
          </a:xfrm>
          <a:prstGeom prst="rect">
            <a:avLst/>
          </a:prstGeom>
          <a:ln>
            <a:noFill/>
          </a:ln>
        </p:spPr>
        <p:txBody>
          <a:bodyPr wrap="square">
            <a:spAutoFit/>
          </a:bodyPr>
          <a:lstStyle/>
          <a:p>
            <a:r>
              <a:rPr lang="en-US" sz="4000" b="1">
                <a:solidFill>
                  <a:schemeClr val="accent1"/>
                </a:solidFill>
                <a:latin typeface="Graphik" panose="020B0503030202060203" pitchFamily="34" charset="77"/>
                <a:ea typeface="+mn-ea"/>
                <a:cs typeface="Segoe UI Light" panose="020B0502040204020203" pitchFamily="34" charset="0"/>
              </a:rPr>
              <a:t>Request a gallery app</a:t>
            </a:r>
            <a:r>
              <a:rPr lang="en-US" sz="4000">
                <a:solidFill>
                  <a:schemeClr val="accent1"/>
                </a:solidFill>
                <a:latin typeface="Graphik" panose="020B0503030202060203" pitchFamily="34" charset="77"/>
                <a:ea typeface="+mn-ea"/>
                <a:cs typeface="Segoe UI Light" panose="020B0502040204020203" pitchFamily="34" charset="0"/>
              </a:rPr>
              <a:t>: https://</a:t>
            </a:r>
            <a:r>
              <a:rPr lang="en-US" sz="4000" err="1">
                <a:solidFill>
                  <a:schemeClr val="accent1"/>
                </a:solidFill>
                <a:latin typeface="Graphik" panose="020B0503030202060203" pitchFamily="34" charset="77"/>
                <a:ea typeface="+mn-ea"/>
                <a:cs typeface="Segoe UI Light" panose="020B0502040204020203" pitchFamily="34" charset="0"/>
              </a:rPr>
              <a:t>aka.ms</a:t>
            </a:r>
            <a:r>
              <a:rPr lang="en-US" sz="4000">
                <a:solidFill>
                  <a:schemeClr val="accent1"/>
                </a:solidFill>
                <a:latin typeface="Graphik" panose="020B0503030202060203" pitchFamily="34" charset="77"/>
                <a:ea typeface="+mn-ea"/>
                <a:cs typeface="Segoe UI Light" panose="020B0502040204020203" pitchFamily="34" charset="0"/>
              </a:rPr>
              <a:t>/</a:t>
            </a:r>
            <a:r>
              <a:rPr lang="en-US" sz="4000" err="1">
                <a:solidFill>
                  <a:schemeClr val="accent1"/>
                </a:solidFill>
                <a:latin typeface="Graphik" panose="020B0503030202060203" pitchFamily="34" charset="77"/>
                <a:ea typeface="+mn-ea"/>
                <a:cs typeface="Segoe UI Light" panose="020B0502040204020203" pitchFamily="34" charset="0"/>
              </a:rPr>
              <a:t>AADAppGalleryRequest</a:t>
            </a:r>
            <a:endParaRPr lang="en-US" sz="4000">
              <a:solidFill>
                <a:schemeClr val="accent1"/>
              </a:solidFill>
              <a:latin typeface="Graphik" panose="020B0503030202060203" pitchFamily="34" charset="77"/>
              <a:ea typeface="+mn-ea"/>
              <a:cs typeface="Segoe UI Light" panose="020B0502040204020203" pitchFamily="34" charset="0"/>
            </a:endParaRPr>
          </a:p>
        </p:txBody>
      </p:sp>
      <p:graphicFrame>
        <p:nvGraphicFramePr>
          <p:cNvPr id="59" name="Table 58">
            <a:extLst>
              <a:ext uri="{FF2B5EF4-FFF2-40B4-BE49-F238E27FC236}">
                <a16:creationId xmlns:a16="http://schemas.microsoft.com/office/drawing/2014/main" id="{256D8036-B3CD-AEA4-5314-E72179E56696}"/>
              </a:ext>
            </a:extLst>
          </p:cNvPr>
          <p:cNvGraphicFramePr>
            <a:graphicFrameLocks noGrp="1"/>
          </p:cNvGraphicFramePr>
          <p:nvPr>
            <p:extLst>
              <p:ext uri="{D42A27DB-BD31-4B8C-83A1-F6EECF244321}">
                <p14:modId xmlns:p14="http://schemas.microsoft.com/office/powerpoint/2010/main" val="384479388"/>
              </p:ext>
            </p:extLst>
          </p:nvPr>
        </p:nvGraphicFramePr>
        <p:xfrm>
          <a:off x="13553336" y="2940934"/>
          <a:ext cx="10241280" cy="7315200"/>
        </p:xfrm>
        <a:graphic>
          <a:graphicData uri="http://schemas.openxmlformats.org/drawingml/2006/table">
            <a:tbl>
              <a:tblPr firstRow="1" bandRow="1">
                <a:tableStyleId>{2D5ABB26-0587-4C30-8999-92F81FD0307C}</a:tableStyleId>
              </a:tblPr>
              <a:tblGrid>
                <a:gridCol w="2560320">
                  <a:extLst>
                    <a:ext uri="{9D8B030D-6E8A-4147-A177-3AD203B41FA5}">
                      <a16:colId xmlns:a16="http://schemas.microsoft.com/office/drawing/2014/main" val="1766152389"/>
                    </a:ext>
                  </a:extLst>
                </a:gridCol>
                <a:gridCol w="2560320">
                  <a:extLst>
                    <a:ext uri="{9D8B030D-6E8A-4147-A177-3AD203B41FA5}">
                      <a16:colId xmlns:a16="http://schemas.microsoft.com/office/drawing/2014/main" val="1632647932"/>
                    </a:ext>
                  </a:extLst>
                </a:gridCol>
                <a:gridCol w="2560320">
                  <a:extLst>
                    <a:ext uri="{9D8B030D-6E8A-4147-A177-3AD203B41FA5}">
                      <a16:colId xmlns:a16="http://schemas.microsoft.com/office/drawing/2014/main" val="760262325"/>
                    </a:ext>
                  </a:extLst>
                </a:gridCol>
                <a:gridCol w="2560320">
                  <a:extLst>
                    <a:ext uri="{9D8B030D-6E8A-4147-A177-3AD203B41FA5}">
                      <a16:colId xmlns:a16="http://schemas.microsoft.com/office/drawing/2014/main" val="3964164866"/>
                    </a:ext>
                  </a:extLst>
                </a:gridCol>
              </a:tblGrid>
              <a:tr h="1828800">
                <a:tc>
                  <a:txBody>
                    <a:bodyPr/>
                    <a:lstStyle/>
                    <a:p>
                      <a:r>
                        <a:rPr lang="en-US" sz="1800" spc="-30" err="1"/>
                        <a:t>Myday</a:t>
                      </a:r>
                      <a:endParaRPr lang="en-US" sz="1800" spc="-30"/>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Canvas</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Calendly</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err="1"/>
                        <a:t>Templafy</a:t>
                      </a:r>
                      <a:endParaRPr lang="en-US" sz="1800" spc="-30"/>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06438857"/>
                  </a:ext>
                </a:extLst>
              </a:tr>
              <a:tr h="1828800">
                <a:tc>
                  <a:txBody>
                    <a:bodyPr/>
                    <a:lstStyle/>
                    <a:p>
                      <a:r>
                        <a:rPr lang="en-US" sz="1800" spc="-30"/>
                        <a:t>Doodle AG</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Smartsheet</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Nine for Office365</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K2 for Office365</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36175687"/>
                  </a:ext>
                </a:extLst>
              </a:tr>
              <a:tr h="1828800">
                <a:tc>
                  <a:txBody>
                    <a:bodyPr/>
                    <a:lstStyle/>
                    <a:p>
                      <a:r>
                        <a:rPr lang="en-US" sz="1800" spc="-30"/>
                        <a:t>Exclaimer Cloud</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Firefly</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Insights</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err="1"/>
                        <a:t>Cronofy</a:t>
                      </a:r>
                      <a:endParaRPr lang="en-US" sz="1800" spc="-30"/>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64642395"/>
                  </a:ext>
                </a:extLst>
              </a:tr>
              <a:tr h="1828800">
                <a:tc>
                  <a:txBody>
                    <a:bodyPr/>
                    <a:lstStyle/>
                    <a:p>
                      <a:r>
                        <a:rPr lang="en-US" sz="1800" spc="-30" err="1"/>
                        <a:t>Flipgrid</a:t>
                      </a:r>
                      <a:endParaRPr lang="en-US" sz="1800" spc="-30"/>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Edmodo</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Boomerang</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dirty="0" err="1"/>
                        <a:t>Bluemail</a:t>
                      </a:r>
                      <a:endParaRPr lang="en-US" sz="1800" spc="-30" dirty="0"/>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88965339"/>
                  </a:ext>
                </a:extLst>
              </a:tr>
            </a:tbl>
          </a:graphicData>
        </a:graphic>
      </p:graphicFrame>
      <p:graphicFrame>
        <p:nvGraphicFramePr>
          <p:cNvPr id="60" name="Table 59">
            <a:extLst>
              <a:ext uri="{FF2B5EF4-FFF2-40B4-BE49-F238E27FC236}">
                <a16:creationId xmlns:a16="http://schemas.microsoft.com/office/drawing/2014/main" id="{08A16DA7-C717-F4AB-A117-40E9269F6446}"/>
              </a:ext>
            </a:extLst>
          </p:cNvPr>
          <p:cNvGraphicFramePr>
            <a:graphicFrameLocks noGrp="1"/>
          </p:cNvGraphicFramePr>
          <p:nvPr>
            <p:extLst>
              <p:ext uri="{D42A27DB-BD31-4B8C-83A1-F6EECF244321}">
                <p14:modId xmlns:p14="http://schemas.microsoft.com/office/powerpoint/2010/main" val="2903313972"/>
              </p:ext>
            </p:extLst>
          </p:nvPr>
        </p:nvGraphicFramePr>
        <p:xfrm>
          <a:off x="477416" y="2940934"/>
          <a:ext cx="7680960" cy="9144000"/>
        </p:xfrm>
        <a:graphic>
          <a:graphicData uri="http://schemas.openxmlformats.org/drawingml/2006/table">
            <a:tbl>
              <a:tblPr firstRow="1" bandRow="1">
                <a:tableStyleId>{2D5ABB26-0587-4C30-8999-92F81FD0307C}</a:tableStyleId>
              </a:tblPr>
              <a:tblGrid>
                <a:gridCol w="2560320">
                  <a:extLst>
                    <a:ext uri="{9D8B030D-6E8A-4147-A177-3AD203B41FA5}">
                      <a16:colId xmlns:a16="http://schemas.microsoft.com/office/drawing/2014/main" val="1766152389"/>
                    </a:ext>
                  </a:extLst>
                </a:gridCol>
                <a:gridCol w="2560320">
                  <a:extLst>
                    <a:ext uri="{9D8B030D-6E8A-4147-A177-3AD203B41FA5}">
                      <a16:colId xmlns:a16="http://schemas.microsoft.com/office/drawing/2014/main" val="1632647932"/>
                    </a:ext>
                  </a:extLst>
                </a:gridCol>
                <a:gridCol w="2560320">
                  <a:extLst>
                    <a:ext uri="{9D8B030D-6E8A-4147-A177-3AD203B41FA5}">
                      <a16:colId xmlns:a16="http://schemas.microsoft.com/office/drawing/2014/main" val="1751437910"/>
                    </a:ext>
                  </a:extLst>
                </a:gridCol>
              </a:tblGrid>
              <a:tr h="1828800">
                <a:tc>
                  <a:txBody>
                    <a:bodyPr/>
                    <a:lstStyle/>
                    <a:p>
                      <a:r>
                        <a:rPr lang="en-US" sz="1800" spc="-30">
                          <a:solidFill>
                            <a:schemeClr val="tx1"/>
                          </a:solidFill>
                        </a:rPr>
                        <a:t>Sauce Labs – Mobile and Web testing</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err="1">
                          <a:solidFill>
                            <a:schemeClr val="tx1"/>
                          </a:solidFill>
                        </a:rPr>
                        <a:t>SkyHigh</a:t>
                      </a:r>
                      <a:r>
                        <a:rPr lang="en-US" sz="1800" spc="-30">
                          <a:solidFill>
                            <a:schemeClr val="tx1"/>
                          </a:solidFill>
                        </a:rPr>
                        <a:t> Networks</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err="1">
                          <a:solidFill>
                            <a:schemeClr val="tx1"/>
                          </a:solidFill>
                        </a:rPr>
                        <a:t>Jamf</a:t>
                      </a:r>
                      <a:r>
                        <a:rPr lang="en-US" sz="1800" spc="-30">
                          <a:solidFill>
                            <a:schemeClr val="tx1"/>
                          </a:solidFill>
                        </a:rPr>
                        <a:t> Pro</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06438857"/>
                  </a:ext>
                </a:extLst>
              </a:tr>
              <a:tr h="1828800">
                <a:tc>
                  <a:txBody>
                    <a:bodyPr/>
                    <a:lstStyle/>
                    <a:p>
                      <a:r>
                        <a:rPr lang="en-US" sz="1800" spc="-30" err="1">
                          <a:solidFill>
                            <a:schemeClr val="tx1"/>
                          </a:solidFill>
                        </a:rPr>
                        <a:t>Skillport</a:t>
                      </a:r>
                      <a:endParaRPr lang="en-US" sz="1800" spc="-30">
                        <a:solidFill>
                          <a:schemeClr val="tx1"/>
                        </a:solidFill>
                      </a:endParaRP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r>
                        <a:rPr lang="en-US" sz="1800" spc="-30">
                          <a:solidFill>
                            <a:schemeClr val="tx1"/>
                          </a:solidFill>
                        </a:rPr>
                        <a:t>Palo Alto Networks</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solidFill>
                            <a:schemeClr val="tx1"/>
                          </a:solidFill>
                        </a:rPr>
                        <a:t>Fidelity </a:t>
                      </a:r>
                      <a:r>
                        <a:rPr lang="en-US" sz="1800" spc="-30" err="1">
                          <a:solidFill>
                            <a:schemeClr val="tx1"/>
                          </a:solidFill>
                        </a:rPr>
                        <a:t>NetBenefits</a:t>
                      </a:r>
                      <a:endParaRPr lang="en-US" sz="1800" spc="-30">
                        <a:solidFill>
                          <a:schemeClr val="tx1"/>
                        </a:solidFill>
                      </a:endParaRP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36175687"/>
                  </a:ext>
                </a:extLst>
              </a:tr>
              <a:tr h="1828800">
                <a:tc>
                  <a:txBody>
                    <a:bodyPr/>
                    <a:lstStyle/>
                    <a:p>
                      <a:r>
                        <a:rPr lang="en-US" sz="1600" spc="-30">
                          <a:solidFill>
                            <a:schemeClr val="tx1"/>
                          </a:solidFill>
                        </a:rPr>
                        <a:t>OneTrust Privacy </a:t>
                      </a:r>
                      <a:r>
                        <a:rPr lang="en-US" sz="1600" spc="-30" baseline="0">
                          <a:solidFill>
                            <a:schemeClr val="tx1"/>
                          </a:solidFill>
                        </a:rPr>
                        <a:t>Management Software</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solidFill>
                            <a:schemeClr val="tx1"/>
                          </a:solidFill>
                        </a:rPr>
                        <a:t>Adobe</a:t>
                      </a:r>
                    </a:p>
                    <a:p>
                      <a:r>
                        <a:rPr lang="en-US" sz="1800" spc="-30">
                          <a:solidFill>
                            <a:schemeClr val="tx1"/>
                          </a:solidFill>
                        </a:rPr>
                        <a:t>Creative Cloud</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solidFill>
                            <a:schemeClr val="tx1"/>
                          </a:solidFill>
                        </a:rPr>
                        <a:t>Adobe</a:t>
                      </a:r>
                    </a:p>
                    <a:p>
                      <a:r>
                        <a:rPr lang="en-US" sz="1800" spc="-30">
                          <a:solidFill>
                            <a:schemeClr val="tx1"/>
                          </a:solidFill>
                        </a:rPr>
                        <a:t>Experience Manager</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64642395"/>
                  </a:ext>
                </a:extLst>
              </a:tr>
              <a:tr h="1828800">
                <a:tc>
                  <a:txBody>
                    <a:bodyPr/>
                    <a:lstStyle/>
                    <a:p>
                      <a:r>
                        <a:rPr lang="en-US" sz="1800" spc="-30">
                          <a:solidFill>
                            <a:schemeClr val="tx1"/>
                          </a:solidFill>
                        </a:rPr>
                        <a:t>Apptio</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solidFill>
                            <a:schemeClr val="tx1"/>
                          </a:solidFill>
                        </a:rPr>
                        <a:t>Carlson Wagonlit Travel</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solidFill>
                            <a:schemeClr val="tx1"/>
                          </a:solidFill>
                        </a:rPr>
                        <a:t>DigiCert</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88965339"/>
                  </a:ext>
                </a:extLst>
              </a:tr>
              <a:tr h="1828800">
                <a:tc>
                  <a:txBody>
                    <a:bodyPr/>
                    <a:lstStyle/>
                    <a:p>
                      <a:r>
                        <a:rPr lang="en-US" sz="1600" spc="-30">
                          <a:solidFill>
                            <a:schemeClr val="tx1"/>
                          </a:solidFill>
                        </a:rPr>
                        <a:t>SAP Cloud Platform Identity Authentication</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solidFill>
                            <a:schemeClr val="tx1"/>
                          </a:solidFill>
                        </a:rPr>
                        <a:t>Form.com</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dirty="0" err="1">
                          <a:solidFill>
                            <a:schemeClr val="tx1"/>
                          </a:solidFill>
                        </a:rPr>
                        <a:t>OrgChart</a:t>
                      </a:r>
                      <a:r>
                        <a:rPr lang="en-US" sz="1800" spc="-30" dirty="0">
                          <a:solidFill>
                            <a:schemeClr val="tx1"/>
                          </a:solidFill>
                        </a:rPr>
                        <a:t> Now</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54634701"/>
                  </a:ext>
                </a:extLst>
              </a:tr>
            </a:tbl>
          </a:graphicData>
        </a:graphic>
      </p:graphicFrame>
      <p:graphicFrame>
        <p:nvGraphicFramePr>
          <p:cNvPr id="61" name="Table 60">
            <a:extLst>
              <a:ext uri="{FF2B5EF4-FFF2-40B4-BE49-F238E27FC236}">
                <a16:creationId xmlns:a16="http://schemas.microsoft.com/office/drawing/2014/main" id="{38B4C5FA-77AB-D9B6-C177-4F3954A99249}"/>
              </a:ext>
            </a:extLst>
          </p:cNvPr>
          <p:cNvGraphicFramePr>
            <a:graphicFrameLocks noGrp="1"/>
          </p:cNvGraphicFramePr>
          <p:nvPr>
            <p:extLst>
              <p:ext uri="{D42A27DB-BD31-4B8C-83A1-F6EECF244321}">
                <p14:modId xmlns:p14="http://schemas.microsoft.com/office/powerpoint/2010/main" val="1761689086"/>
              </p:ext>
            </p:extLst>
          </p:nvPr>
        </p:nvGraphicFramePr>
        <p:xfrm>
          <a:off x="8295536" y="2940934"/>
          <a:ext cx="5120640" cy="9144000"/>
        </p:xfrm>
        <a:graphic>
          <a:graphicData uri="http://schemas.openxmlformats.org/drawingml/2006/table">
            <a:tbl>
              <a:tblPr firstRow="1" bandRow="1">
                <a:tableStyleId>{2D5ABB26-0587-4C30-8999-92F81FD0307C}</a:tableStyleId>
              </a:tblPr>
              <a:tblGrid>
                <a:gridCol w="2560320">
                  <a:extLst>
                    <a:ext uri="{9D8B030D-6E8A-4147-A177-3AD203B41FA5}">
                      <a16:colId xmlns:a16="http://schemas.microsoft.com/office/drawing/2014/main" val="1766152389"/>
                    </a:ext>
                  </a:extLst>
                </a:gridCol>
                <a:gridCol w="2560320">
                  <a:extLst>
                    <a:ext uri="{9D8B030D-6E8A-4147-A177-3AD203B41FA5}">
                      <a16:colId xmlns:a16="http://schemas.microsoft.com/office/drawing/2014/main" val="1632647932"/>
                    </a:ext>
                  </a:extLst>
                </a:gridCol>
              </a:tblGrid>
              <a:tr h="1828800">
                <a:tc>
                  <a:txBody>
                    <a:bodyPr/>
                    <a:lstStyle/>
                    <a:p>
                      <a:pPr marL="0" algn="ctr" defTabSz="932742" rtl="0" eaLnBrk="1" latinLnBrk="0" hangingPunct="1"/>
                      <a:r>
                        <a:rPr lang="en-US" sz="1800" kern="1200" spc="-30">
                          <a:solidFill>
                            <a:schemeClr val="tx1"/>
                          </a:solidFill>
                          <a:latin typeface="+mn-lt"/>
                          <a:ea typeface="+mn-ea"/>
                          <a:cs typeface="+mn-cs"/>
                        </a:rPr>
                        <a:t>Cisco WebEx</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algn="ctr" defTabSz="932742" rtl="0" eaLnBrk="1" latinLnBrk="0" hangingPunct="1"/>
                      <a:r>
                        <a:rPr lang="en-US" sz="1800" kern="1200" spc="-30">
                          <a:solidFill>
                            <a:schemeClr val="tx1"/>
                          </a:solidFill>
                          <a:latin typeface="+mn-lt"/>
                          <a:ea typeface="+mn-ea"/>
                          <a:cs typeface="+mn-cs"/>
                        </a:rPr>
                        <a:t>Samanage</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06438857"/>
                  </a:ext>
                </a:extLst>
              </a:tr>
              <a:tr h="1828800">
                <a:tc>
                  <a:txBody>
                    <a:bodyPr/>
                    <a:lstStyle/>
                    <a:p>
                      <a:pPr marL="0" algn="ctr" defTabSz="932742" rtl="0" eaLnBrk="1" latinLnBrk="0" hangingPunct="1"/>
                      <a:r>
                        <a:rPr lang="en-US" sz="1800" kern="1200" spc="-30">
                          <a:solidFill>
                            <a:schemeClr val="tx1"/>
                          </a:solidFill>
                          <a:latin typeface="+mn-lt"/>
                          <a:ea typeface="+mn-ea"/>
                          <a:cs typeface="+mn-cs"/>
                        </a:rPr>
                        <a:t>GitHub</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algn="ctr" defTabSz="932742" rtl="0" eaLnBrk="1" latinLnBrk="0" hangingPunct="1"/>
                      <a:r>
                        <a:rPr lang="en-US" sz="1800" kern="1200" spc="-30">
                          <a:solidFill>
                            <a:schemeClr val="tx1"/>
                          </a:solidFill>
                          <a:latin typeface="+mn-lt"/>
                          <a:ea typeface="+mn-ea"/>
                          <a:cs typeface="+mn-cs"/>
                        </a:rPr>
                        <a:t>LucidChart</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36175687"/>
                  </a:ext>
                </a:extLst>
              </a:tr>
              <a:tr h="1828800">
                <a:tc>
                  <a:txBody>
                    <a:bodyPr/>
                    <a:lstStyle/>
                    <a:p>
                      <a:pPr marL="0" algn="ctr" defTabSz="932742" rtl="0" eaLnBrk="1" latinLnBrk="0" hangingPunct="1"/>
                      <a:r>
                        <a:rPr lang="en-US" sz="1800" kern="1200" spc="-30">
                          <a:solidFill>
                            <a:schemeClr val="tx1"/>
                          </a:solidFill>
                          <a:latin typeface="+mn-lt"/>
                          <a:ea typeface="+mn-ea"/>
                          <a:cs typeface="+mn-cs"/>
                        </a:rPr>
                        <a:t>BlueJeans</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algn="ctr" defTabSz="932742" rtl="0" eaLnBrk="1" latinLnBrk="0" hangingPunct="1"/>
                      <a:r>
                        <a:rPr lang="en-US" sz="1800" kern="1200" spc="-30">
                          <a:solidFill>
                            <a:schemeClr val="tx1"/>
                          </a:solidFill>
                          <a:latin typeface="+mn-lt"/>
                          <a:ea typeface="+mn-ea"/>
                          <a:cs typeface="+mn-cs"/>
                        </a:rPr>
                        <a:t>Zendesk</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64642395"/>
                  </a:ext>
                </a:extLst>
              </a:tr>
              <a:tr h="1828800">
                <a:tc>
                  <a:txBody>
                    <a:bodyPr/>
                    <a:lstStyle/>
                    <a:p>
                      <a:pPr marL="0" algn="ctr" defTabSz="932742" rtl="0" eaLnBrk="1" latinLnBrk="0" hangingPunct="1"/>
                      <a:r>
                        <a:rPr lang="en-US" sz="1800" kern="1200" spc="-30">
                          <a:solidFill>
                            <a:schemeClr val="tx1"/>
                          </a:solidFill>
                          <a:latin typeface="+mn-lt"/>
                          <a:ea typeface="+mn-ea"/>
                          <a:cs typeface="+mn-cs"/>
                        </a:rPr>
                        <a:t>Tableau Online</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algn="ctr" defTabSz="932742" rtl="0" eaLnBrk="1" latinLnBrk="0" hangingPunct="1"/>
                      <a:r>
                        <a:rPr lang="en-US" sz="1800" kern="1200" spc="-30">
                          <a:solidFill>
                            <a:schemeClr val="tx1"/>
                          </a:solidFill>
                          <a:latin typeface="+mn-lt"/>
                          <a:ea typeface="+mn-ea"/>
                          <a:cs typeface="+mn-cs"/>
                        </a:rPr>
                        <a:t>ThousandEyes</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88965339"/>
                  </a:ext>
                </a:extLst>
              </a:tr>
              <a:tr h="1828800">
                <a:tc>
                  <a:txBody>
                    <a:bodyPr/>
                    <a:lstStyle/>
                    <a:p>
                      <a:pPr marL="0" algn="ctr" defTabSz="932742" rtl="0" eaLnBrk="1" latinLnBrk="0" hangingPunct="1"/>
                      <a:r>
                        <a:rPr lang="en-US" sz="1800" kern="1200" spc="-30">
                          <a:solidFill>
                            <a:schemeClr val="tx1"/>
                          </a:solidFill>
                          <a:latin typeface="+mn-lt"/>
                          <a:ea typeface="+mn-ea"/>
                          <a:cs typeface="+mn-cs"/>
                        </a:rPr>
                        <a:t>Pingboard</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algn="ctr" defTabSz="932742" rtl="0" eaLnBrk="1" latinLnBrk="0" hangingPunct="1"/>
                      <a:r>
                        <a:rPr lang="en-US" sz="1800" kern="1200" spc="-30" dirty="0">
                          <a:solidFill>
                            <a:schemeClr val="tx1"/>
                          </a:solidFill>
                          <a:latin typeface="+mn-lt"/>
                          <a:ea typeface="+mn-ea"/>
                          <a:cs typeface="+mn-cs"/>
                        </a:rPr>
                        <a:t>Slack</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54634701"/>
                  </a:ext>
                </a:extLst>
              </a:tr>
            </a:tbl>
          </a:graphicData>
        </a:graphic>
      </p:graphicFrame>
      <p:sp>
        <p:nvSpPr>
          <p:cNvPr id="62" name="Rectangle 61">
            <a:extLst>
              <a:ext uri="{FF2B5EF4-FFF2-40B4-BE49-F238E27FC236}">
                <a16:creationId xmlns:a16="http://schemas.microsoft.com/office/drawing/2014/main" id="{5173172F-E40C-2D41-2802-0EA8FEE210C0}"/>
              </a:ext>
            </a:extLst>
          </p:cNvPr>
          <p:cNvSpPr/>
          <p:nvPr/>
        </p:nvSpPr>
        <p:spPr>
          <a:xfrm>
            <a:off x="8295536" y="2213042"/>
            <a:ext cx="5120640" cy="584775"/>
          </a:xfrm>
          <a:prstGeom prst="rect">
            <a:avLst/>
          </a:prstGeom>
          <a:ln>
            <a:noFill/>
          </a:ln>
        </p:spPr>
        <p:txBody>
          <a:bodyPr wrap="square">
            <a:spAutoFit/>
          </a:bodyPr>
          <a:lstStyle/>
          <a:p>
            <a:pPr defTabSz="1828734" hangingPunct="1">
              <a:defRPr/>
            </a:pPr>
            <a:r>
              <a:rPr lang="en-US" sz="3200" kern="1200">
                <a:solidFill>
                  <a:srgbClr val="0078D4"/>
                </a:solidFill>
                <a:latin typeface="Graphik" panose="020B0503030202060203" pitchFamily="34" charset="77"/>
                <a:ea typeface="+mn-ea"/>
                <a:cs typeface="+mn-cs"/>
              </a:rPr>
              <a:t>Provisioning Connectors</a:t>
            </a:r>
          </a:p>
        </p:txBody>
      </p:sp>
      <p:sp>
        <p:nvSpPr>
          <p:cNvPr id="63" name="Rectangle 62">
            <a:extLst>
              <a:ext uri="{FF2B5EF4-FFF2-40B4-BE49-F238E27FC236}">
                <a16:creationId xmlns:a16="http://schemas.microsoft.com/office/drawing/2014/main" id="{98B56344-BF83-8646-3F43-2F3FD5A1C1EC}"/>
              </a:ext>
            </a:extLst>
          </p:cNvPr>
          <p:cNvSpPr/>
          <p:nvPr/>
        </p:nvSpPr>
        <p:spPr>
          <a:xfrm>
            <a:off x="13553336" y="2213042"/>
            <a:ext cx="10241280" cy="584775"/>
          </a:xfrm>
          <a:prstGeom prst="rect">
            <a:avLst/>
          </a:prstGeom>
          <a:ln>
            <a:noFill/>
          </a:ln>
        </p:spPr>
        <p:txBody>
          <a:bodyPr wrap="square">
            <a:spAutoFit/>
          </a:bodyPr>
          <a:lstStyle/>
          <a:p>
            <a:pPr defTabSz="1828734" hangingPunct="1">
              <a:defRPr/>
            </a:pPr>
            <a:r>
              <a:rPr lang="en-US" sz="3200" kern="1200">
                <a:solidFill>
                  <a:srgbClr val="0078D4"/>
                </a:solidFill>
                <a:latin typeface="Graphik" panose="020B0503030202060203" pitchFamily="34" charset="77"/>
                <a:ea typeface="+mn-ea"/>
                <a:cs typeface="+mn-cs"/>
              </a:rPr>
              <a:t>3</a:t>
            </a:r>
            <a:r>
              <a:rPr lang="en-US" sz="3200" kern="1200" baseline="30000">
                <a:solidFill>
                  <a:srgbClr val="0078D4"/>
                </a:solidFill>
                <a:latin typeface="Graphik" panose="020B0503030202060203" pitchFamily="34" charset="77"/>
                <a:ea typeface="+mn-ea"/>
                <a:cs typeface="+mn-cs"/>
              </a:rPr>
              <a:t>rd</a:t>
            </a:r>
            <a:r>
              <a:rPr lang="en-US" sz="3200" kern="1200">
                <a:solidFill>
                  <a:srgbClr val="0078D4"/>
                </a:solidFill>
                <a:latin typeface="Graphik" panose="020B0503030202060203" pitchFamily="34" charset="77"/>
                <a:ea typeface="+mn-ea"/>
                <a:cs typeface="+mn-cs"/>
              </a:rPr>
              <a:t> party native Azure AD apps</a:t>
            </a:r>
          </a:p>
        </p:txBody>
      </p:sp>
      <p:sp>
        <p:nvSpPr>
          <p:cNvPr id="64" name="Rectangle 63">
            <a:extLst>
              <a:ext uri="{FF2B5EF4-FFF2-40B4-BE49-F238E27FC236}">
                <a16:creationId xmlns:a16="http://schemas.microsoft.com/office/drawing/2014/main" id="{2D6C1A69-2542-ED6F-2B21-273246AFA183}"/>
              </a:ext>
            </a:extLst>
          </p:cNvPr>
          <p:cNvSpPr/>
          <p:nvPr/>
        </p:nvSpPr>
        <p:spPr>
          <a:xfrm>
            <a:off x="477416" y="2213042"/>
            <a:ext cx="7680960" cy="584775"/>
          </a:xfrm>
          <a:prstGeom prst="rect">
            <a:avLst/>
          </a:prstGeom>
          <a:ln>
            <a:noFill/>
          </a:ln>
        </p:spPr>
        <p:txBody>
          <a:bodyPr wrap="square">
            <a:spAutoFit/>
          </a:bodyPr>
          <a:lstStyle/>
          <a:p>
            <a:pPr defTabSz="1828734" hangingPunct="1">
              <a:defRPr/>
            </a:pPr>
            <a:r>
              <a:rPr lang="en-US" sz="3200" kern="1200">
                <a:solidFill>
                  <a:srgbClr val="0078D4"/>
                </a:solidFill>
                <a:latin typeface="Graphik" panose="020B0503030202060203" pitchFamily="34" charset="77"/>
                <a:ea typeface="+mn-ea"/>
                <a:cs typeface="+mn-cs"/>
              </a:rPr>
              <a:t>Federated Connectors</a:t>
            </a:r>
          </a:p>
        </p:txBody>
      </p:sp>
      <p:grpSp>
        <p:nvGrpSpPr>
          <p:cNvPr id="65" name="Group 64">
            <a:extLst>
              <a:ext uri="{FF2B5EF4-FFF2-40B4-BE49-F238E27FC236}">
                <a16:creationId xmlns:a16="http://schemas.microsoft.com/office/drawing/2014/main" id="{FB83F431-4DDF-810E-91A1-958A5F752621}"/>
              </a:ext>
            </a:extLst>
          </p:cNvPr>
          <p:cNvGrpSpPr/>
          <p:nvPr/>
        </p:nvGrpSpPr>
        <p:grpSpPr>
          <a:xfrm>
            <a:off x="1310688" y="3169217"/>
            <a:ext cx="6001688" cy="8225942"/>
            <a:chOff x="683336" y="1968342"/>
            <a:chExt cx="3000844" cy="4112971"/>
          </a:xfrm>
        </p:grpSpPr>
        <p:pic>
          <p:nvPicPr>
            <p:cNvPr id="66" name="Picture 4" descr="https://az495088.vo.msecnd.net/app-logo/saucelabs_215.png">
              <a:extLst>
                <a:ext uri="{FF2B5EF4-FFF2-40B4-BE49-F238E27FC236}">
                  <a16:creationId xmlns:a16="http://schemas.microsoft.com/office/drawing/2014/main" id="{032B0FEF-91FF-5C57-6081-A18C03AF6CCF}"/>
                </a:ext>
              </a:extLst>
            </p:cNvPr>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83336" y="1968342"/>
              <a:ext cx="457200" cy="4572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83A23BD6-A782-17C6-7D66-07FCFEAEBBD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958340" y="3796228"/>
              <a:ext cx="457200" cy="457200"/>
            </a:xfrm>
            <a:prstGeom prst="rect">
              <a:avLst/>
            </a:prstGeom>
            <a:ln>
              <a:noFill/>
            </a:ln>
          </p:spPr>
        </p:pic>
        <p:pic>
          <p:nvPicPr>
            <p:cNvPr id="68" name="Picture 67">
              <a:extLst>
                <a:ext uri="{FF2B5EF4-FFF2-40B4-BE49-F238E27FC236}">
                  <a16:creationId xmlns:a16="http://schemas.microsoft.com/office/drawing/2014/main" id="{3ED10FDE-1CA9-76DC-A82A-2994D601398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226980" y="3796228"/>
              <a:ext cx="457200" cy="457200"/>
            </a:xfrm>
            <a:prstGeom prst="rect">
              <a:avLst/>
            </a:prstGeom>
            <a:ln>
              <a:noFill/>
            </a:ln>
          </p:spPr>
        </p:pic>
        <p:pic>
          <p:nvPicPr>
            <p:cNvPr id="69" name="Picture 68">
              <a:extLst>
                <a:ext uri="{FF2B5EF4-FFF2-40B4-BE49-F238E27FC236}">
                  <a16:creationId xmlns:a16="http://schemas.microsoft.com/office/drawing/2014/main" id="{B96AE037-E869-60AC-76B6-249F16101E6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83336" y="4710171"/>
              <a:ext cx="457200" cy="457200"/>
            </a:xfrm>
            <a:prstGeom prst="rect">
              <a:avLst/>
            </a:prstGeom>
            <a:ln>
              <a:noFill/>
            </a:ln>
          </p:spPr>
        </p:pic>
        <p:pic>
          <p:nvPicPr>
            <p:cNvPr id="70" name="Picture 69">
              <a:extLst>
                <a:ext uri="{FF2B5EF4-FFF2-40B4-BE49-F238E27FC236}">
                  <a16:creationId xmlns:a16="http://schemas.microsoft.com/office/drawing/2014/main" id="{538212BF-308D-E349-5550-EE756595CAD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958340" y="4710171"/>
              <a:ext cx="457200" cy="457200"/>
            </a:xfrm>
            <a:prstGeom prst="rect">
              <a:avLst/>
            </a:prstGeom>
            <a:ln>
              <a:noFill/>
            </a:ln>
          </p:spPr>
        </p:pic>
        <p:pic>
          <p:nvPicPr>
            <p:cNvPr id="71" name="Picture 70">
              <a:extLst>
                <a:ext uri="{FF2B5EF4-FFF2-40B4-BE49-F238E27FC236}">
                  <a16:creationId xmlns:a16="http://schemas.microsoft.com/office/drawing/2014/main" id="{EB4D3019-F114-9584-BF39-26CDFCD31DB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226980" y="4710171"/>
              <a:ext cx="457200" cy="457200"/>
            </a:xfrm>
            <a:prstGeom prst="rect">
              <a:avLst/>
            </a:prstGeom>
            <a:ln>
              <a:noFill/>
            </a:ln>
          </p:spPr>
        </p:pic>
        <p:pic>
          <p:nvPicPr>
            <p:cNvPr id="72" name="Picture 71">
              <a:extLst>
                <a:ext uri="{FF2B5EF4-FFF2-40B4-BE49-F238E27FC236}">
                  <a16:creationId xmlns:a16="http://schemas.microsoft.com/office/drawing/2014/main" id="{1FA7BD83-18AC-E325-1856-01D3647DB6CC}"/>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3226980" y="2882285"/>
              <a:ext cx="457200" cy="457200"/>
            </a:xfrm>
            <a:prstGeom prst="rect">
              <a:avLst/>
            </a:prstGeom>
            <a:ln>
              <a:noFill/>
            </a:ln>
          </p:spPr>
        </p:pic>
        <p:pic>
          <p:nvPicPr>
            <p:cNvPr id="73" name="Picture 72">
              <a:extLst>
                <a:ext uri="{FF2B5EF4-FFF2-40B4-BE49-F238E27FC236}">
                  <a16:creationId xmlns:a16="http://schemas.microsoft.com/office/drawing/2014/main" id="{50C446A2-DCDE-3BFE-A119-4D565BE57B8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958340" y="5624113"/>
              <a:ext cx="457200" cy="457200"/>
            </a:xfrm>
            <a:prstGeom prst="rect">
              <a:avLst/>
            </a:prstGeom>
            <a:ln>
              <a:noFill/>
            </a:ln>
          </p:spPr>
        </p:pic>
        <p:pic>
          <p:nvPicPr>
            <p:cNvPr id="74" name="Picture 73">
              <a:extLst>
                <a:ext uri="{FF2B5EF4-FFF2-40B4-BE49-F238E27FC236}">
                  <a16:creationId xmlns:a16="http://schemas.microsoft.com/office/drawing/2014/main" id="{05F51D2A-7165-9F4B-7F74-726AA4C5C4EA}"/>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226980" y="1968342"/>
              <a:ext cx="457200" cy="457200"/>
            </a:xfrm>
            <a:prstGeom prst="rect">
              <a:avLst/>
            </a:prstGeom>
            <a:ln>
              <a:noFill/>
            </a:ln>
          </p:spPr>
        </p:pic>
        <p:pic>
          <p:nvPicPr>
            <p:cNvPr id="75" name="Picture 74">
              <a:extLst>
                <a:ext uri="{FF2B5EF4-FFF2-40B4-BE49-F238E27FC236}">
                  <a16:creationId xmlns:a16="http://schemas.microsoft.com/office/drawing/2014/main" id="{26538B87-0E29-E27A-06F6-5168764334D4}"/>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83336" y="3796228"/>
              <a:ext cx="457200" cy="457200"/>
            </a:xfrm>
            <a:prstGeom prst="rect">
              <a:avLst/>
            </a:prstGeom>
            <a:ln>
              <a:noFill/>
            </a:ln>
          </p:spPr>
        </p:pic>
        <p:pic>
          <p:nvPicPr>
            <p:cNvPr id="76" name="Picture 75">
              <a:extLst>
                <a:ext uri="{FF2B5EF4-FFF2-40B4-BE49-F238E27FC236}">
                  <a16:creationId xmlns:a16="http://schemas.microsoft.com/office/drawing/2014/main" id="{39A86B23-677E-60AE-4320-F3862C29DEFE}"/>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3226980" y="5624113"/>
              <a:ext cx="457200" cy="457200"/>
            </a:xfrm>
            <a:prstGeom prst="rect">
              <a:avLst/>
            </a:prstGeom>
            <a:ln>
              <a:noFill/>
            </a:ln>
          </p:spPr>
        </p:pic>
        <p:pic>
          <p:nvPicPr>
            <p:cNvPr id="77" name="Picture 76">
              <a:extLst>
                <a:ext uri="{FF2B5EF4-FFF2-40B4-BE49-F238E27FC236}">
                  <a16:creationId xmlns:a16="http://schemas.microsoft.com/office/drawing/2014/main" id="{80CDA4BF-16E9-61EA-DF8A-759314323452}"/>
                </a:ext>
              </a:extLst>
            </p:cNvPr>
            <p:cNvPicPr>
              <a:picLocks noChangeAspect="1"/>
            </p:cNvPicPr>
            <p:nvPr/>
          </p:nvPicPr>
          <p:blipFill>
            <a:blip r:embed="rId14"/>
            <a:stretch>
              <a:fillRect/>
            </a:stretch>
          </p:blipFill>
          <p:spPr>
            <a:xfrm>
              <a:off x="1958340" y="2882285"/>
              <a:ext cx="457200" cy="457200"/>
            </a:xfrm>
            <a:prstGeom prst="rect">
              <a:avLst/>
            </a:prstGeom>
            <a:ln>
              <a:noFill/>
            </a:ln>
          </p:spPr>
        </p:pic>
        <p:pic>
          <p:nvPicPr>
            <p:cNvPr id="78" name="Picture 77">
              <a:extLst>
                <a:ext uri="{FF2B5EF4-FFF2-40B4-BE49-F238E27FC236}">
                  <a16:creationId xmlns:a16="http://schemas.microsoft.com/office/drawing/2014/main" id="{C5A56F1C-734A-B083-5A12-F3D61E155DBF}"/>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683336" y="5624113"/>
              <a:ext cx="457200" cy="457200"/>
            </a:xfrm>
            <a:prstGeom prst="rect">
              <a:avLst/>
            </a:prstGeom>
            <a:ln>
              <a:noFill/>
            </a:ln>
          </p:spPr>
        </p:pic>
        <p:pic>
          <p:nvPicPr>
            <p:cNvPr id="79" name="Picture 78">
              <a:extLst>
                <a:ext uri="{FF2B5EF4-FFF2-40B4-BE49-F238E27FC236}">
                  <a16:creationId xmlns:a16="http://schemas.microsoft.com/office/drawing/2014/main" id="{6810A59D-FBC4-52EC-E064-1492370A0A1A}"/>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83336" y="2882285"/>
              <a:ext cx="457200" cy="457200"/>
            </a:xfrm>
            <a:prstGeom prst="rect">
              <a:avLst/>
            </a:prstGeom>
            <a:ln>
              <a:noFill/>
            </a:ln>
          </p:spPr>
        </p:pic>
        <p:pic>
          <p:nvPicPr>
            <p:cNvPr id="80" name="Picture 79">
              <a:extLst>
                <a:ext uri="{FF2B5EF4-FFF2-40B4-BE49-F238E27FC236}">
                  <a16:creationId xmlns:a16="http://schemas.microsoft.com/office/drawing/2014/main" id="{2E38C700-DECB-3FCB-5C1C-04F3D3340603}"/>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1958340" y="1968342"/>
              <a:ext cx="457200" cy="457200"/>
            </a:xfrm>
            <a:prstGeom prst="rect">
              <a:avLst/>
            </a:prstGeom>
            <a:ln>
              <a:noFill/>
            </a:ln>
          </p:spPr>
        </p:pic>
      </p:grpSp>
      <p:grpSp>
        <p:nvGrpSpPr>
          <p:cNvPr id="81" name="Group 80">
            <a:extLst>
              <a:ext uri="{FF2B5EF4-FFF2-40B4-BE49-F238E27FC236}">
                <a16:creationId xmlns:a16="http://schemas.microsoft.com/office/drawing/2014/main" id="{45B565AE-607B-29E5-A383-B1A46714EAF2}"/>
              </a:ext>
            </a:extLst>
          </p:cNvPr>
          <p:cNvGrpSpPr/>
          <p:nvPr/>
        </p:nvGrpSpPr>
        <p:grpSpPr>
          <a:xfrm>
            <a:off x="14343447" y="3169216"/>
            <a:ext cx="8617898" cy="6469944"/>
            <a:chOff x="7199715" y="1968342"/>
            <a:chExt cx="4308949" cy="3234972"/>
          </a:xfrm>
        </p:grpSpPr>
        <p:sp>
          <p:nvSpPr>
            <p:cNvPr id="82" name="Rectangle 81">
              <a:extLst>
                <a:ext uri="{FF2B5EF4-FFF2-40B4-BE49-F238E27FC236}">
                  <a16:creationId xmlns:a16="http://schemas.microsoft.com/office/drawing/2014/main" id="{FF1D9188-51B8-B011-3C3D-BA2B8877C795}"/>
                </a:ext>
              </a:extLst>
            </p:cNvPr>
            <p:cNvSpPr/>
            <p:nvPr/>
          </p:nvSpPr>
          <p:spPr bwMode="auto">
            <a:xfrm>
              <a:off x="9761171" y="2906921"/>
              <a:ext cx="457200" cy="4572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pic>
          <p:nvPicPr>
            <p:cNvPr id="83" name="Picture 82">
              <a:extLst>
                <a:ext uri="{FF2B5EF4-FFF2-40B4-BE49-F238E27FC236}">
                  <a16:creationId xmlns:a16="http://schemas.microsoft.com/office/drawing/2014/main" id="{E92A3E06-AD48-20AC-3D0E-5C1AE979B43B}"/>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7205662" y="1968342"/>
              <a:ext cx="457200" cy="457200"/>
            </a:xfrm>
            <a:prstGeom prst="rect">
              <a:avLst/>
            </a:prstGeom>
            <a:ln>
              <a:noFill/>
            </a:ln>
          </p:spPr>
        </p:pic>
        <p:pic>
          <p:nvPicPr>
            <p:cNvPr id="84" name="Picture 83">
              <a:extLst>
                <a:ext uri="{FF2B5EF4-FFF2-40B4-BE49-F238E27FC236}">
                  <a16:creationId xmlns:a16="http://schemas.microsoft.com/office/drawing/2014/main" id="{FA081203-B12B-56B0-0D35-B691E1DE07BE}"/>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8509170" y="2906921"/>
              <a:ext cx="457200" cy="457200"/>
            </a:xfrm>
            <a:prstGeom prst="rect">
              <a:avLst/>
            </a:prstGeom>
            <a:ln>
              <a:noFill/>
            </a:ln>
          </p:spPr>
        </p:pic>
        <p:pic>
          <p:nvPicPr>
            <p:cNvPr id="85" name="Picture 84">
              <a:extLst>
                <a:ext uri="{FF2B5EF4-FFF2-40B4-BE49-F238E27FC236}">
                  <a16:creationId xmlns:a16="http://schemas.microsoft.com/office/drawing/2014/main" id="{2C36485F-2696-A416-FD5F-4D0A73F124EE}"/>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8509170" y="4746114"/>
              <a:ext cx="457200" cy="457200"/>
            </a:xfrm>
            <a:prstGeom prst="rect">
              <a:avLst/>
            </a:prstGeom>
            <a:ln>
              <a:noFill/>
            </a:ln>
          </p:spPr>
        </p:pic>
        <p:pic>
          <p:nvPicPr>
            <p:cNvPr id="86" name="Picture 85">
              <a:extLst>
                <a:ext uri="{FF2B5EF4-FFF2-40B4-BE49-F238E27FC236}">
                  <a16:creationId xmlns:a16="http://schemas.microsoft.com/office/drawing/2014/main" id="{C3CB14B9-6134-9EF2-5DF1-5B505DDEC495}"/>
                </a:ext>
              </a:extLst>
            </p:cNvPr>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8509170" y="1968342"/>
              <a:ext cx="457200" cy="457200"/>
            </a:xfrm>
            <a:prstGeom prst="rect">
              <a:avLst/>
            </a:prstGeom>
            <a:ln>
              <a:noFill/>
            </a:ln>
          </p:spPr>
        </p:pic>
        <p:pic>
          <p:nvPicPr>
            <p:cNvPr id="87" name="Picture 86">
              <a:extLst>
                <a:ext uri="{FF2B5EF4-FFF2-40B4-BE49-F238E27FC236}">
                  <a16:creationId xmlns:a16="http://schemas.microsoft.com/office/drawing/2014/main" id="{2FCF5452-2AE0-C1F8-A515-031EBA6A74F2}"/>
                </a:ext>
              </a:extLst>
            </p:cNvPr>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7199715" y="2906921"/>
              <a:ext cx="457200" cy="457200"/>
            </a:xfrm>
            <a:prstGeom prst="rect">
              <a:avLst/>
            </a:prstGeom>
            <a:ln>
              <a:noFill/>
            </a:ln>
          </p:spPr>
        </p:pic>
        <p:pic>
          <p:nvPicPr>
            <p:cNvPr id="88" name="Picture 87">
              <a:extLst>
                <a:ext uri="{FF2B5EF4-FFF2-40B4-BE49-F238E27FC236}">
                  <a16:creationId xmlns:a16="http://schemas.microsoft.com/office/drawing/2014/main" id="{10E1BDE2-AFE9-74A5-B594-6FF5CF03C475}"/>
                </a:ext>
              </a:extLst>
            </p:cNvPr>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11051464" y="2892490"/>
              <a:ext cx="457200" cy="457200"/>
            </a:xfrm>
            <a:prstGeom prst="rect">
              <a:avLst/>
            </a:prstGeom>
            <a:ln>
              <a:noFill/>
            </a:ln>
          </p:spPr>
        </p:pic>
        <p:pic>
          <p:nvPicPr>
            <p:cNvPr id="89" name="Picture 88">
              <a:extLst>
                <a:ext uri="{FF2B5EF4-FFF2-40B4-BE49-F238E27FC236}">
                  <a16:creationId xmlns:a16="http://schemas.microsoft.com/office/drawing/2014/main" id="{7072D9BC-8A42-8FF3-5B1A-2685A0C86117}"/>
                </a:ext>
              </a:extLst>
            </p:cNvPr>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9761171" y="1968342"/>
              <a:ext cx="457200" cy="457200"/>
            </a:xfrm>
            <a:prstGeom prst="rect">
              <a:avLst/>
            </a:prstGeom>
            <a:ln>
              <a:noFill/>
            </a:ln>
          </p:spPr>
        </p:pic>
        <p:pic>
          <p:nvPicPr>
            <p:cNvPr id="90" name="Picture 89">
              <a:extLst>
                <a:ext uri="{FF2B5EF4-FFF2-40B4-BE49-F238E27FC236}">
                  <a16:creationId xmlns:a16="http://schemas.microsoft.com/office/drawing/2014/main" id="{FEC91861-0D00-AD84-21FF-7DE90A14CA12}"/>
                </a:ext>
              </a:extLst>
            </p:cNvPr>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9761171" y="4746114"/>
              <a:ext cx="457200" cy="457200"/>
            </a:xfrm>
            <a:prstGeom prst="rect">
              <a:avLst/>
            </a:prstGeom>
            <a:ln>
              <a:noFill/>
            </a:ln>
          </p:spPr>
        </p:pic>
        <p:pic>
          <p:nvPicPr>
            <p:cNvPr id="91" name="Picture 90">
              <a:extLst>
                <a:ext uri="{FF2B5EF4-FFF2-40B4-BE49-F238E27FC236}">
                  <a16:creationId xmlns:a16="http://schemas.microsoft.com/office/drawing/2014/main" id="{89162B8F-1848-CC1E-DAB3-E358A5A92C46}"/>
                </a:ext>
              </a:extLst>
            </p:cNvPr>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7199715" y="4746114"/>
              <a:ext cx="457200" cy="457200"/>
            </a:xfrm>
            <a:prstGeom prst="rect">
              <a:avLst/>
            </a:prstGeom>
            <a:ln>
              <a:noFill/>
            </a:ln>
          </p:spPr>
        </p:pic>
        <p:pic>
          <p:nvPicPr>
            <p:cNvPr id="92" name="Picture 91">
              <a:extLst>
                <a:ext uri="{FF2B5EF4-FFF2-40B4-BE49-F238E27FC236}">
                  <a16:creationId xmlns:a16="http://schemas.microsoft.com/office/drawing/2014/main" id="{239E087A-82BE-3F8E-F89F-269B790B7240}"/>
                </a:ext>
              </a:extLst>
            </p:cNvPr>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11008018" y="1983183"/>
              <a:ext cx="457200" cy="457200"/>
            </a:xfrm>
            <a:prstGeom prst="rect">
              <a:avLst/>
            </a:prstGeom>
            <a:ln>
              <a:noFill/>
            </a:ln>
          </p:spPr>
        </p:pic>
        <p:pic>
          <p:nvPicPr>
            <p:cNvPr id="93" name="Picture 92">
              <a:extLst>
                <a:ext uri="{FF2B5EF4-FFF2-40B4-BE49-F238E27FC236}">
                  <a16:creationId xmlns:a16="http://schemas.microsoft.com/office/drawing/2014/main" id="{948EB9E3-D12A-E2DE-CC38-F2B7842709CD}"/>
                </a:ext>
              </a:extLst>
            </p:cNvPr>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9761171" y="3819302"/>
              <a:ext cx="457200" cy="457200"/>
            </a:xfrm>
            <a:prstGeom prst="rect">
              <a:avLst/>
            </a:prstGeom>
            <a:ln>
              <a:noFill/>
            </a:ln>
          </p:spPr>
        </p:pic>
        <p:pic>
          <p:nvPicPr>
            <p:cNvPr id="94" name="Picture 93">
              <a:extLst>
                <a:ext uri="{FF2B5EF4-FFF2-40B4-BE49-F238E27FC236}">
                  <a16:creationId xmlns:a16="http://schemas.microsoft.com/office/drawing/2014/main" id="{FDA5FF92-BED1-8656-E11A-6872B820C299}"/>
                </a:ext>
              </a:extLst>
            </p:cNvPr>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11008018" y="3807114"/>
              <a:ext cx="457200" cy="457200"/>
            </a:xfrm>
            <a:prstGeom prst="rect">
              <a:avLst/>
            </a:prstGeom>
            <a:ln>
              <a:noFill/>
            </a:ln>
          </p:spPr>
        </p:pic>
        <p:pic>
          <p:nvPicPr>
            <p:cNvPr id="95" name="Picture 94">
              <a:extLst>
                <a:ext uri="{FF2B5EF4-FFF2-40B4-BE49-F238E27FC236}">
                  <a16:creationId xmlns:a16="http://schemas.microsoft.com/office/drawing/2014/main" id="{EDC6A2BE-EFED-BE08-4028-51D97C0AC6DA}"/>
                </a:ext>
              </a:extLst>
            </p:cNvPr>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9784031" y="2938210"/>
              <a:ext cx="411480" cy="411480"/>
            </a:xfrm>
            <a:prstGeom prst="rect">
              <a:avLst/>
            </a:prstGeom>
            <a:ln>
              <a:noFill/>
            </a:ln>
          </p:spPr>
        </p:pic>
        <p:sp>
          <p:nvSpPr>
            <p:cNvPr id="96" name="Rectangle 95">
              <a:extLst>
                <a:ext uri="{FF2B5EF4-FFF2-40B4-BE49-F238E27FC236}">
                  <a16:creationId xmlns:a16="http://schemas.microsoft.com/office/drawing/2014/main" id="{5D419D9D-9F38-6D0E-D545-69448074C517}"/>
                </a:ext>
              </a:extLst>
            </p:cNvPr>
            <p:cNvSpPr/>
            <p:nvPr/>
          </p:nvSpPr>
          <p:spPr bwMode="auto">
            <a:xfrm>
              <a:off x="7199715" y="3819302"/>
              <a:ext cx="457200" cy="4572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pic>
          <p:nvPicPr>
            <p:cNvPr id="97" name="Picture 96">
              <a:extLst>
                <a:ext uri="{FF2B5EF4-FFF2-40B4-BE49-F238E27FC236}">
                  <a16:creationId xmlns:a16="http://schemas.microsoft.com/office/drawing/2014/main" id="{C586AB4D-2867-49F2-36F8-D34516004923}"/>
                </a:ext>
              </a:extLst>
            </p:cNvPr>
            <p:cNvPicPr>
              <a:picLocks noChangeAspect="1"/>
            </p:cNvPicPr>
            <p:nvPr/>
          </p:nvPicPr>
          <p:blipFill>
            <a:blip r:embed="rId31" cstate="hqprint">
              <a:extLst>
                <a:ext uri="{28A0092B-C50C-407E-A947-70E740481C1C}">
                  <a14:useLocalDpi xmlns:a14="http://schemas.microsoft.com/office/drawing/2010/main"/>
                </a:ext>
              </a:extLst>
            </a:blip>
            <a:stretch>
              <a:fillRect/>
            </a:stretch>
          </p:blipFill>
          <p:spPr>
            <a:xfrm>
              <a:off x="7222575" y="3840860"/>
              <a:ext cx="411480" cy="411480"/>
            </a:xfrm>
            <a:prstGeom prst="rect">
              <a:avLst/>
            </a:prstGeom>
            <a:ln>
              <a:noFill/>
            </a:ln>
          </p:spPr>
        </p:pic>
        <p:sp>
          <p:nvSpPr>
            <p:cNvPr id="98" name="Rectangle 97">
              <a:extLst>
                <a:ext uri="{FF2B5EF4-FFF2-40B4-BE49-F238E27FC236}">
                  <a16:creationId xmlns:a16="http://schemas.microsoft.com/office/drawing/2014/main" id="{5BF12A18-D3DA-FEFB-C2FA-A0370BB419D0}"/>
                </a:ext>
              </a:extLst>
            </p:cNvPr>
            <p:cNvSpPr/>
            <p:nvPr/>
          </p:nvSpPr>
          <p:spPr bwMode="auto">
            <a:xfrm>
              <a:off x="8484701" y="3819302"/>
              <a:ext cx="457200" cy="4572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pic>
          <p:nvPicPr>
            <p:cNvPr id="99" name="Picture 98">
              <a:extLst>
                <a:ext uri="{FF2B5EF4-FFF2-40B4-BE49-F238E27FC236}">
                  <a16:creationId xmlns:a16="http://schemas.microsoft.com/office/drawing/2014/main" id="{F8782E98-03CF-38BF-F8B6-C07D0D8F6FC9}"/>
                </a:ext>
              </a:extLst>
            </p:cNvPr>
            <p:cNvPicPr>
              <a:picLocks noChangeAspect="1"/>
            </p:cNvPicPr>
            <p:nvPr/>
          </p:nvPicPr>
          <p:blipFill rotWithShape="1">
            <a:blip r:embed="rId32" cstate="hqprint">
              <a:extLst>
                <a:ext uri="{28A0092B-C50C-407E-A947-70E740481C1C}">
                  <a14:useLocalDpi xmlns:a14="http://schemas.microsoft.com/office/drawing/2010/main"/>
                </a:ext>
              </a:extLst>
            </a:blip>
            <a:srcRect l="-6073" r="66883"/>
            <a:stretch/>
          </p:blipFill>
          <p:spPr>
            <a:xfrm>
              <a:off x="8485737" y="3847560"/>
              <a:ext cx="411480" cy="411480"/>
            </a:xfrm>
            <a:prstGeom prst="rect">
              <a:avLst/>
            </a:prstGeom>
            <a:ln>
              <a:noFill/>
            </a:ln>
          </p:spPr>
        </p:pic>
        <p:pic>
          <p:nvPicPr>
            <p:cNvPr id="100" name="Picture 99">
              <a:extLst>
                <a:ext uri="{FF2B5EF4-FFF2-40B4-BE49-F238E27FC236}">
                  <a16:creationId xmlns:a16="http://schemas.microsoft.com/office/drawing/2014/main" id="{616C7A7D-8978-F588-98DD-7A8E0317DAD3}"/>
                </a:ext>
              </a:extLst>
            </p:cNvPr>
            <p:cNvPicPr>
              <a:picLocks noChangeAspect="1"/>
            </p:cNvPicPr>
            <p:nvPr/>
          </p:nvPicPr>
          <p:blipFill>
            <a:blip r:embed="rId33" cstate="hqprint">
              <a:extLst>
                <a:ext uri="{28A0092B-C50C-407E-A947-70E740481C1C}">
                  <a14:useLocalDpi xmlns:a14="http://schemas.microsoft.com/office/drawing/2010/main"/>
                </a:ext>
              </a:extLst>
            </a:blip>
            <a:stretch>
              <a:fillRect/>
            </a:stretch>
          </p:blipFill>
          <p:spPr>
            <a:xfrm>
              <a:off x="11042609" y="4746114"/>
              <a:ext cx="457200" cy="457200"/>
            </a:xfrm>
            <a:prstGeom prst="rect">
              <a:avLst/>
            </a:prstGeom>
            <a:ln>
              <a:noFill/>
            </a:ln>
          </p:spPr>
        </p:pic>
      </p:grpSp>
      <p:sp>
        <p:nvSpPr>
          <p:cNvPr id="101" name="Rectangle 100">
            <a:extLst>
              <a:ext uri="{FF2B5EF4-FFF2-40B4-BE49-F238E27FC236}">
                <a16:creationId xmlns:a16="http://schemas.microsoft.com/office/drawing/2014/main" id="{AB52DE99-324A-367F-565F-9C371722A744}"/>
              </a:ext>
            </a:extLst>
          </p:cNvPr>
          <p:cNvSpPr/>
          <p:nvPr/>
        </p:nvSpPr>
        <p:spPr>
          <a:xfrm>
            <a:off x="13416176" y="10862682"/>
            <a:ext cx="11183154" cy="954107"/>
          </a:xfrm>
          <a:prstGeom prst="rect">
            <a:avLst/>
          </a:prstGeom>
          <a:ln>
            <a:noFill/>
          </a:ln>
        </p:spPr>
        <p:txBody>
          <a:bodyPr wrap="square">
            <a:spAutoFit/>
          </a:bodyPr>
          <a:lstStyle/>
          <a:p>
            <a:pPr defTabSz="1828734" hangingPunct="1">
              <a:defRPr/>
            </a:pPr>
            <a:r>
              <a:rPr lang="en-US" sz="5600" kern="1200">
                <a:solidFill>
                  <a:srgbClr val="0078D4"/>
                </a:solidFill>
                <a:latin typeface="Graphik" panose="020B0503030202060203" pitchFamily="34" charset="77"/>
                <a:ea typeface="+mn-ea"/>
                <a:cs typeface="+mn-cs"/>
              </a:rPr>
              <a:t>…and more added each month</a:t>
            </a:r>
          </a:p>
        </p:txBody>
      </p:sp>
      <p:grpSp>
        <p:nvGrpSpPr>
          <p:cNvPr id="102" name="Group 101">
            <a:extLst>
              <a:ext uri="{FF2B5EF4-FFF2-40B4-BE49-F238E27FC236}">
                <a16:creationId xmlns:a16="http://schemas.microsoft.com/office/drawing/2014/main" id="{D462BE65-6794-4156-306D-F65713A55F01}"/>
              </a:ext>
            </a:extLst>
          </p:cNvPr>
          <p:cNvGrpSpPr/>
          <p:nvPr/>
        </p:nvGrpSpPr>
        <p:grpSpPr>
          <a:xfrm>
            <a:off x="9125072" y="3169217"/>
            <a:ext cx="3470716" cy="8225942"/>
            <a:chOff x="4590528" y="1968342"/>
            <a:chExt cx="1735358" cy="4112971"/>
          </a:xfrm>
        </p:grpSpPr>
        <p:pic>
          <p:nvPicPr>
            <p:cNvPr id="103" name="Picture 102">
              <a:extLst>
                <a:ext uri="{FF2B5EF4-FFF2-40B4-BE49-F238E27FC236}">
                  <a16:creationId xmlns:a16="http://schemas.microsoft.com/office/drawing/2014/main" id="{D8D0627C-E2BC-F8B3-F571-7D880B0883C3}"/>
                </a:ext>
              </a:extLst>
            </p:cNvPr>
            <p:cNvPicPr>
              <a:picLocks noChangeAspect="1"/>
            </p:cNvPicPr>
            <p:nvPr/>
          </p:nvPicPr>
          <p:blipFill>
            <a:blip r:embed="rId34" cstate="hqprint">
              <a:extLst>
                <a:ext uri="{28A0092B-C50C-407E-A947-70E740481C1C}">
                  <a14:useLocalDpi xmlns:a14="http://schemas.microsoft.com/office/drawing/2010/main"/>
                </a:ext>
              </a:extLst>
            </a:blip>
            <a:stretch>
              <a:fillRect/>
            </a:stretch>
          </p:blipFill>
          <p:spPr>
            <a:xfrm>
              <a:off x="4590528" y="5624113"/>
              <a:ext cx="457200" cy="457200"/>
            </a:xfrm>
            <a:prstGeom prst="rect">
              <a:avLst/>
            </a:prstGeom>
            <a:ln>
              <a:noFill/>
            </a:ln>
          </p:spPr>
        </p:pic>
        <p:pic>
          <p:nvPicPr>
            <p:cNvPr id="104" name="Picture 103">
              <a:extLst>
                <a:ext uri="{FF2B5EF4-FFF2-40B4-BE49-F238E27FC236}">
                  <a16:creationId xmlns:a16="http://schemas.microsoft.com/office/drawing/2014/main" id="{FF2CAE7A-0446-A412-5B2D-73150BF677D8}"/>
                </a:ext>
              </a:extLst>
            </p:cNvPr>
            <p:cNvPicPr>
              <a:picLocks noChangeAspect="1"/>
            </p:cNvPicPr>
            <p:nvPr/>
          </p:nvPicPr>
          <p:blipFill>
            <a:blip r:embed="rId35" cstate="hqprint">
              <a:extLst>
                <a:ext uri="{28A0092B-C50C-407E-A947-70E740481C1C}">
                  <a14:useLocalDpi xmlns:a14="http://schemas.microsoft.com/office/drawing/2010/main"/>
                </a:ext>
              </a:extLst>
            </a:blip>
            <a:stretch>
              <a:fillRect/>
            </a:stretch>
          </p:blipFill>
          <p:spPr>
            <a:xfrm>
              <a:off x="5868686" y="1968342"/>
              <a:ext cx="457200" cy="457200"/>
            </a:xfrm>
            <a:prstGeom prst="rect">
              <a:avLst/>
            </a:prstGeom>
            <a:ln>
              <a:noFill/>
            </a:ln>
          </p:spPr>
        </p:pic>
        <p:pic>
          <p:nvPicPr>
            <p:cNvPr id="105" name="Picture 104">
              <a:extLst>
                <a:ext uri="{FF2B5EF4-FFF2-40B4-BE49-F238E27FC236}">
                  <a16:creationId xmlns:a16="http://schemas.microsoft.com/office/drawing/2014/main" id="{1040D841-D02A-B72B-1709-305B80B96CED}"/>
                </a:ext>
              </a:extLst>
            </p:cNvPr>
            <p:cNvPicPr>
              <a:picLocks noChangeAspect="1"/>
            </p:cNvPicPr>
            <p:nvPr/>
          </p:nvPicPr>
          <p:blipFill>
            <a:blip r:embed="rId36" cstate="hqprint">
              <a:extLst>
                <a:ext uri="{28A0092B-C50C-407E-A947-70E740481C1C}">
                  <a14:useLocalDpi xmlns:a14="http://schemas.microsoft.com/office/drawing/2010/main"/>
                </a:ext>
              </a:extLst>
            </a:blip>
            <a:stretch>
              <a:fillRect/>
            </a:stretch>
          </p:blipFill>
          <p:spPr>
            <a:xfrm>
              <a:off x="5868686" y="5624113"/>
              <a:ext cx="457200" cy="457200"/>
            </a:xfrm>
            <a:prstGeom prst="rect">
              <a:avLst/>
            </a:prstGeom>
            <a:ln>
              <a:noFill/>
            </a:ln>
          </p:spPr>
        </p:pic>
        <p:pic>
          <p:nvPicPr>
            <p:cNvPr id="106" name="Picture 2" descr="https://az495088.vo.msecnd.net/app-logo/thousandeyes_215.png">
              <a:extLst>
                <a:ext uri="{FF2B5EF4-FFF2-40B4-BE49-F238E27FC236}">
                  <a16:creationId xmlns:a16="http://schemas.microsoft.com/office/drawing/2014/main" id="{6AE61C5C-20A3-7B45-BF75-ABAA77013DD9}"/>
                </a:ext>
              </a:extLst>
            </p:cNvPr>
            <p:cNvPicPr>
              <a:picLocks noChangeAspect="1" noChangeArrowheads="1"/>
            </p:cNvPicPr>
            <p:nvPr/>
          </p:nvPicPr>
          <p:blipFill>
            <a:blip r:embed="rId37" cstate="hqprint">
              <a:extLst>
                <a:ext uri="{28A0092B-C50C-407E-A947-70E740481C1C}">
                  <a14:useLocalDpi xmlns:a14="http://schemas.microsoft.com/office/drawing/2010/main"/>
                </a:ext>
              </a:extLst>
            </a:blip>
            <a:srcRect/>
            <a:stretch>
              <a:fillRect/>
            </a:stretch>
          </p:blipFill>
          <p:spPr bwMode="auto">
            <a:xfrm>
              <a:off x="5841320" y="4710171"/>
              <a:ext cx="457200" cy="4572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7" name="Picture 106">
              <a:extLst>
                <a:ext uri="{FF2B5EF4-FFF2-40B4-BE49-F238E27FC236}">
                  <a16:creationId xmlns:a16="http://schemas.microsoft.com/office/drawing/2014/main" id="{2C100D4E-3332-2D7A-3690-959A53399CB9}"/>
                </a:ext>
              </a:extLst>
            </p:cNvPr>
            <p:cNvPicPr>
              <a:picLocks noChangeAspect="1"/>
            </p:cNvPicPr>
            <p:nvPr/>
          </p:nvPicPr>
          <p:blipFill>
            <a:blip r:embed="rId38" cstate="hqprint">
              <a:extLst>
                <a:ext uri="{28A0092B-C50C-407E-A947-70E740481C1C}">
                  <a14:useLocalDpi xmlns:a14="http://schemas.microsoft.com/office/drawing/2010/main"/>
                </a:ext>
              </a:extLst>
            </a:blip>
            <a:stretch>
              <a:fillRect/>
            </a:stretch>
          </p:blipFill>
          <p:spPr>
            <a:xfrm>
              <a:off x="4590528" y="4710171"/>
              <a:ext cx="457200" cy="457200"/>
            </a:xfrm>
            <a:prstGeom prst="rect">
              <a:avLst/>
            </a:prstGeom>
            <a:ln>
              <a:noFill/>
            </a:ln>
          </p:spPr>
        </p:pic>
        <p:pic>
          <p:nvPicPr>
            <p:cNvPr id="108" name="Picture 107">
              <a:extLst>
                <a:ext uri="{FF2B5EF4-FFF2-40B4-BE49-F238E27FC236}">
                  <a16:creationId xmlns:a16="http://schemas.microsoft.com/office/drawing/2014/main" id="{04AE9B85-176A-AA97-15D6-934CA0D806C3}"/>
                </a:ext>
              </a:extLst>
            </p:cNvPr>
            <p:cNvPicPr>
              <a:picLocks noChangeAspect="1"/>
            </p:cNvPicPr>
            <p:nvPr/>
          </p:nvPicPr>
          <p:blipFill>
            <a:blip r:embed="rId39" cstate="hqprint">
              <a:extLst>
                <a:ext uri="{28A0092B-C50C-407E-A947-70E740481C1C}">
                  <a14:useLocalDpi xmlns:a14="http://schemas.microsoft.com/office/drawing/2010/main"/>
                </a:ext>
              </a:extLst>
            </a:blip>
            <a:stretch>
              <a:fillRect/>
            </a:stretch>
          </p:blipFill>
          <p:spPr>
            <a:xfrm>
              <a:off x="5847020" y="3840860"/>
              <a:ext cx="457200" cy="457200"/>
            </a:xfrm>
            <a:prstGeom prst="rect">
              <a:avLst/>
            </a:prstGeom>
            <a:ln>
              <a:noFill/>
            </a:ln>
          </p:spPr>
        </p:pic>
        <p:pic>
          <p:nvPicPr>
            <p:cNvPr id="109" name="Picture 108">
              <a:extLst>
                <a:ext uri="{FF2B5EF4-FFF2-40B4-BE49-F238E27FC236}">
                  <a16:creationId xmlns:a16="http://schemas.microsoft.com/office/drawing/2014/main" id="{AE9EAF47-E530-78E5-B497-5E4BE029524E}"/>
                </a:ext>
              </a:extLst>
            </p:cNvPr>
            <p:cNvPicPr>
              <a:picLocks noChangeAspect="1"/>
            </p:cNvPicPr>
            <p:nvPr/>
          </p:nvPicPr>
          <p:blipFill rotWithShape="1">
            <a:blip r:embed="rId40" cstate="hqprint">
              <a:extLst>
                <a:ext uri="{28A0092B-C50C-407E-A947-70E740481C1C}">
                  <a14:useLocalDpi xmlns:a14="http://schemas.microsoft.com/office/drawing/2010/main"/>
                </a:ext>
              </a:extLst>
            </a:blip>
            <a:srcRect/>
            <a:stretch/>
          </p:blipFill>
          <p:spPr>
            <a:xfrm>
              <a:off x="4590528" y="3840860"/>
              <a:ext cx="457200" cy="457200"/>
            </a:xfrm>
            <a:prstGeom prst="rect">
              <a:avLst/>
            </a:prstGeom>
            <a:ln>
              <a:noFill/>
            </a:ln>
          </p:spPr>
        </p:pic>
        <p:pic>
          <p:nvPicPr>
            <p:cNvPr id="110" name="Picture 109">
              <a:extLst>
                <a:ext uri="{FF2B5EF4-FFF2-40B4-BE49-F238E27FC236}">
                  <a16:creationId xmlns:a16="http://schemas.microsoft.com/office/drawing/2014/main" id="{8189308D-2EA3-8745-B917-5F540F47FD79}"/>
                </a:ext>
              </a:extLst>
            </p:cNvPr>
            <p:cNvPicPr>
              <a:picLocks noChangeAspect="1"/>
            </p:cNvPicPr>
            <p:nvPr/>
          </p:nvPicPr>
          <p:blipFill>
            <a:blip r:embed="rId41" cstate="hqprint">
              <a:extLst>
                <a:ext uri="{28A0092B-C50C-407E-A947-70E740481C1C}">
                  <a14:useLocalDpi xmlns:a14="http://schemas.microsoft.com/office/drawing/2010/main"/>
                </a:ext>
              </a:extLst>
            </a:blip>
            <a:stretch>
              <a:fillRect/>
            </a:stretch>
          </p:blipFill>
          <p:spPr>
            <a:xfrm>
              <a:off x="4590528" y="2906921"/>
              <a:ext cx="457200" cy="457200"/>
            </a:xfrm>
            <a:prstGeom prst="rect">
              <a:avLst/>
            </a:prstGeom>
            <a:ln>
              <a:noFill/>
            </a:ln>
          </p:spPr>
        </p:pic>
        <p:pic>
          <p:nvPicPr>
            <p:cNvPr id="111" name="Picture 110">
              <a:extLst>
                <a:ext uri="{FF2B5EF4-FFF2-40B4-BE49-F238E27FC236}">
                  <a16:creationId xmlns:a16="http://schemas.microsoft.com/office/drawing/2014/main" id="{33A741A8-AE70-7184-EF51-1221AF18050E}"/>
                </a:ext>
              </a:extLst>
            </p:cNvPr>
            <p:cNvPicPr>
              <a:picLocks noChangeAspect="1"/>
            </p:cNvPicPr>
            <p:nvPr/>
          </p:nvPicPr>
          <p:blipFill>
            <a:blip r:embed="rId42" cstate="hqprint">
              <a:extLst>
                <a:ext uri="{28A0092B-C50C-407E-A947-70E740481C1C}">
                  <a14:useLocalDpi xmlns:a14="http://schemas.microsoft.com/office/drawing/2010/main"/>
                </a:ext>
              </a:extLst>
            </a:blip>
            <a:stretch>
              <a:fillRect/>
            </a:stretch>
          </p:blipFill>
          <p:spPr>
            <a:xfrm>
              <a:off x="5841320" y="2906921"/>
              <a:ext cx="457200" cy="457200"/>
            </a:xfrm>
            <a:prstGeom prst="rect">
              <a:avLst/>
            </a:prstGeom>
            <a:ln>
              <a:noFill/>
            </a:ln>
          </p:spPr>
        </p:pic>
        <p:pic>
          <p:nvPicPr>
            <p:cNvPr id="112" name="Picture 111">
              <a:extLst>
                <a:ext uri="{FF2B5EF4-FFF2-40B4-BE49-F238E27FC236}">
                  <a16:creationId xmlns:a16="http://schemas.microsoft.com/office/drawing/2014/main" id="{EC40BA51-704A-E856-356A-9FA4ECBC16D4}"/>
                </a:ext>
              </a:extLst>
            </p:cNvPr>
            <p:cNvPicPr>
              <a:picLocks noChangeAspect="1"/>
            </p:cNvPicPr>
            <p:nvPr/>
          </p:nvPicPr>
          <p:blipFill>
            <a:blip r:embed="rId43" cstate="hqprint">
              <a:extLst>
                <a:ext uri="{28A0092B-C50C-407E-A947-70E740481C1C}">
                  <a14:useLocalDpi xmlns:a14="http://schemas.microsoft.com/office/drawing/2010/main"/>
                </a:ext>
              </a:extLst>
            </a:blip>
            <a:stretch>
              <a:fillRect/>
            </a:stretch>
          </p:blipFill>
          <p:spPr>
            <a:xfrm>
              <a:off x="4590528" y="1968342"/>
              <a:ext cx="457200" cy="457200"/>
            </a:xfrm>
            <a:prstGeom prst="rect">
              <a:avLst/>
            </a:prstGeom>
            <a:ln>
              <a:noFill/>
            </a:ln>
          </p:spPr>
        </p:pic>
      </p:grpSp>
    </p:spTree>
    <p:extLst>
      <p:ext uri="{BB962C8B-B14F-4D97-AF65-F5344CB8AC3E}">
        <p14:creationId xmlns:p14="http://schemas.microsoft.com/office/powerpoint/2010/main" val="14679023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250"/>
                                        <p:tgtEl>
                                          <p:spTgt spid="6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par>
                                <p:cTn id="12" presetID="10" presetClass="entr" presetSubtype="0" fill="hold" nodeType="with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500"/>
                                        <p:tgtEl>
                                          <p:spTgt spid="65"/>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10"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500"/>
                                        <p:tgtEl>
                                          <p:spTgt spid="10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250"/>
                                        <p:tgtEl>
                                          <p:spTgt spid="63"/>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par>
                                <p:cTn id="34" presetID="10" presetClass="entr" presetSubtype="0" fill="hold" nodeType="with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fade">
                                      <p:cBhvr>
                                        <p:cTn id="36" dur="500"/>
                                        <p:tgtEl>
                                          <p:spTgt spid="81"/>
                                        </p:tgtEl>
                                      </p:cBhvr>
                                    </p:animEffect>
                                  </p:childTnLst>
                                </p:cTn>
                              </p:par>
                            </p:childTnLst>
                          </p:cTn>
                        </p:par>
                        <p:par>
                          <p:cTn id="37" fill="hold">
                            <p:stCondLst>
                              <p:cond delay="2500"/>
                            </p:stCondLst>
                            <p:childTnLst>
                              <p:par>
                                <p:cTn id="38" presetID="22" presetClass="entr" presetSubtype="8" fill="hold" grpId="0" nodeType="afterEffect">
                                  <p:stCondLst>
                                    <p:cond delay="500"/>
                                  </p:stCondLst>
                                  <p:childTnLst>
                                    <p:set>
                                      <p:cBhvr>
                                        <p:cTn id="39" dur="1" fill="hold">
                                          <p:stCondLst>
                                            <p:cond delay="0"/>
                                          </p:stCondLst>
                                        </p:cTn>
                                        <p:tgtEl>
                                          <p:spTgt spid="101"/>
                                        </p:tgtEl>
                                        <p:attrNameLst>
                                          <p:attrName>style.visibility</p:attrName>
                                        </p:attrNameLst>
                                      </p:cBhvr>
                                      <p:to>
                                        <p:strVal val="visible"/>
                                      </p:to>
                                    </p:set>
                                    <p:animEffect transition="in" filter="wipe(left)">
                                      <p:cBhvr>
                                        <p:cTn id="40" dur="75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101"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E5AF73-D2E0-4A4D-A2E6-56AC1B570FB6}"/>
              </a:ext>
            </a:extLst>
          </p:cNvPr>
          <p:cNvSpPr/>
          <p:nvPr/>
        </p:nvSpPr>
        <p:spPr bwMode="auto">
          <a:xfrm>
            <a:off x="1176526" y="4258492"/>
            <a:ext cx="10058400" cy="7282144"/>
          </a:xfrm>
          <a:prstGeom prst="rect">
            <a:avLst/>
          </a:prstGeom>
          <a:solidFill>
            <a:srgbClr val="F2F2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4" name="Title 3">
            <a:extLst>
              <a:ext uri="{FF2B5EF4-FFF2-40B4-BE49-F238E27FC236}">
                <a16:creationId xmlns:a16="http://schemas.microsoft.com/office/drawing/2014/main" id="{EEDCAACC-8307-495D-9AE4-5F5EBD47F4E0}"/>
              </a:ext>
            </a:extLst>
          </p:cNvPr>
          <p:cNvSpPr>
            <a:spLocks noGrp="1"/>
          </p:cNvSpPr>
          <p:nvPr>
            <p:ph type="title"/>
          </p:nvPr>
        </p:nvSpPr>
        <p:spPr/>
        <p:txBody>
          <a:bodyPr>
            <a:normAutofit fontScale="90000"/>
          </a:bodyPr>
          <a:lstStyle/>
          <a:p>
            <a:r>
              <a:rPr lang="en-US" sz="8000"/>
              <a:t>Recommendation 5: SSO All the things!</a:t>
            </a:r>
            <a:br>
              <a:rPr lang="en-US" sz="8000"/>
            </a:br>
            <a:r>
              <a:rPr lang="en-US" sz="6700"/>
              <a:t>Moving your on-premises apps to Azure AD</a:t>
            </a:r>
            <a:endParaRPr lang="en-US">
              <a:latin typeface="+mj-lt"/>
            </a:endParaRPr>
          </a:p>
        </p:txBody>
      </p:sp>
      <p:grpSp>
        <p:nvGrpSpPr>
          <p:cNvPr id="104" name="Group 103">
            <a:extLst>
              <a:ext uri="{FF2B5EF4-FFF2-40B4-BE49-F238E27FC236}">
                <a16:creationId xmlns:a16="http://schemas.microsoft.com/office/drawing/2014/main" id="{43453E1E-5697-4425-B694-0A3909428019}"/>
              </a:ext>
            </a:extLst>
          </p:cNvPr>
          <p:cNvGrpSpPr>
            <a:grpSpLocks noChangeAspect="1"/>
          </p:cNvGrpSpPr>
          <p:nvPr/>
        </p:nvGrpSpPr>
        <p:grpSpPr bwMode="black">
          <a:xfrm>
            <a:off x="1790496" y="4902937"/>
            <a:ext cx="2926080" cy="628194"/>
            <a:chOff x="457200" y="1643393"/>
            <a:chExt cx="4492753" cy="964540"/>
          </a:xfrm>
        </p:grpSpPr>
        <p:pic>
          <p:nvPicPr>
            <p:cNvPr id="105" name="Picture 104">
              <a:extLst>
                <a:ext uri="{FF2B5EF4-FFF2-40B4-BE49-F238E27FC236}">
                  <a16:creationId xmlns:a16="http://schemas.microsoft.com/office/drawing/2014/main" id="{0C5AA22F-F5D8-4916-972E-42CEEA203E6A}"/>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06" name="Freeform 12">
              <a:extLst>
                <a:ext uri="{FF2B5EF4-FFF2-40B4-BE49-F238E27FC236}">
                  <a16:creationId xmlns:a16="http://schemas.microsoft.com/office/drawing/2014/main" id="{D737B065-7F86-46C7-A995-ED06AB4C5ED9}"/>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182880" tIns="91440" rIns="182880" bIns="91440" numCol="1" anchor="t" anchorCtr="0" compatLnSpc="1">
              <a:prstTxWarp prst="textNoShape">
                <a:avLst/>
              </a:prstTxWarp>
            </a:bodyPr>
            <a:lstStyle/>
            <a:p>
              <a:pPr algn="l" defTabSz="1828734" hangingPunct="1">
                <a:defRPr/>
              </a:pPr>
              <a:endParaRPr lang="en-US" sz="3530" kern="1200">
                <a:solidFill>
                  <a:srgbClr val="1A1A1A"/>
                </a:solidFill>
                <a:latin typeface="Graphik" panose="020B0503030202060203" pitchFamily="34" charset="77"/>
                <a:ea typeface="+mn-ea"/>
                <a:cs typeface="+mn-cs"/>
              </a:endParaRPr>
            </a:p>
          </p:txBody>
        </p:sp>
      </p:grpSp>
      <p:grpSp>
        <p:nvGrpSpPr>
          <p:cNvPr id="107" name="Group 106">
            <a:extLst>
              <a:ext uri="{FF2B5EF4-FFF2-40B4-BE49-F238E27FC236}">
                <a16:creationId xmlns:a16="http://schemas.microsoft.com/office/drawing/2014/main" id="{226CE748-9928-431A-9F4F-918A2EC1146C}"/>
              </a:ext>
            </a:extLst>
          </p:cNvPr>
          <p:cNvGrpSpPr>
            <a:grpSpLocks noChangeAspect="1"/>
          </p:cNvGrpSpPr>
          <p:nvPr/>
        </p:nvGrpSpPr>
        <p:grpSpPr bwMode="black">
          <a:xfrm>
            <a:off x="21471512" y="14686616"/>
            <a:ext cx="2912488" cy="625276"/>
            <a:chOff x="457200" y="1643393"/>
            <a:chExt cx="4492753" cy="964540"/>
          </a:xfrm>
        </p:grpSpPr>
        <p:pic>
          <p:nvPicPr>
            <p:cNvPr id="108" name="Picture 107">
              <a:extLst>
                <a:ext uri="{FF2B5EF4-FFF2-40B4-BE49-F238E27FC236}">
                  <a16:creationId xmlns:a16="http://schemas.microsoft.com/office/drawing/2014/main" id="{0305EC49-3D84-4582-8F60-708DD4E9290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9" name="Freeform 12">
              <a:extLst>
                <a:ext uri="{FF2B5EF4-FFF2-40B4-BE49-F238E27FC236}">
                  <a16:creationId xmlns:a16="http://schemas.microsoft.com/office/drawing/2014/main" id="{14F780B3-3914-4BF8-93A6-4F838C1C7F9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182880" tIns="91440" rIns="182880" bIns="91440" numCol="1" anchor="t" anchorCtr="0" compatLnSpc="1">
              <a:prstTxWarp prst="textNoShape">
                <a:avLst/>
              </a:prstTxWarp>
            </a:bodyPr>
            <a:lstStyle/>
            <a:p>
              <a:pPr algn="l" defTabSz="1828734" hangingPunct="1">
                <a:defRPr/>
              </a:pPr>
              <a:endParaRPr lang="en-US" sz="3530" kern="1200">
                <a:solidFill>
                  <a:srgbClr val="1A1A1A"/>
                </a:solidFill>
                <a:latin typeface="Graphik" panose="020B0503030202060203" pitchFamily="34" charset="77"/>
                <a:ea typeface="+mn-ea"/>
                <a:cs typeface="+mn-cs"/>
              </a:endParaRPr>
            </a:p>
          </p:txBody>
        </p:sp>
      </p:grpSp>
      <p:sp>
        <p:nvSpPr>
          <p:cNvPr id="114" name="Rectangle 113">
            <a:extLst>
              <a:ext uri="{FF2B5EF4-FFF2-40B4-BE49-F238E27FC236}">
                <a16:creationId xmlns:a16="http://schemas.microsoft.com/office/drawing/2014/main" id="{8C76F257-3DDD-4D05-9E53-EB95DAC3041D}"/>
              </a:ext>
            </a:extLst>
          </p:cNvPr>
          <p:cNvSpPr/>
          <p:nvPr/>
        </p:nvSpPr>
        <p:spPr>
          <a:xfrm>
            <a:off x="4652114" y="8997691"/>
            <a:ext cx="6140056" cy="1853392"/>
          </a:xfrm>
          <a:prstGeom prst="rect">
            <a:avLst/>
          </a:prstGeom>
        </p:spPr>
        <p:txBody>
          <a:bodyPr wrap="square">
            <a:spAutoFit/>
          </a:bodyPr>
          <a:lstStyle/>
          <a:p>
            <a:pPr algn="l" defTabSz="1828734" hangingPunct="1">
              <a:lnSpc>
                <a:spcPct val="110000"/>
              </a:lnSpc>
              <a:defRPr/>
            </a:pPr>
            <a:r>
              <a:rPr lang="en-US" sz="3600" kern="1200">
                <a:solidFill>
                  <a:srgbClr val="0078D4"/>
                </a:solidFill>
                <a:latin typeface="Graphik" panose="020B0503030202060203" pitchFamily="34" charset="77"/>
                <a:ea typeface="+mn-ea"/>
                <a:cs typeface="+mn-cs"/>
              </a:rPr>
              <a:t>3</a:t>
            </a:r>
            <a:r>
              <a:rPr lang="en-US" sz="3600" kern="1200" baseline="30000">
                <a:solidFill>
                  <a:srgbClr val="0078D4"/>
                </a:solidFill>
                <a:latin typeface="Graphik" panose="020B0503030202060203" pitchFamily="34" charset="77"/>
                <a:ea typeface="+mn-ea"/>
                <a:cs typeface="+mn-cs"/>
              </a:rPr>
              <a:t>rd</a:t>
            </a:r>
            <a:r>
              <a:rPr lang="en-US" sz="3600" kern="1200">
                <a:solidFill>
                  <a:srgbClr val="0078D4"/>
                </a:solidFill>
                <a:latin typeface="Graphik" panose="020B0503030202060203" pitchFamily="34" charset="77"/>
                <a:ea typeface="+mn-ea"/>
                <a:cs typeface="+mn-cs"/>
              </a:rPr>
              <a:t> party apps from Microsoft’s internal ADFS to Azure Active Directory</a:t>
            </a:r>
            <a:endParaRPr lang="en-US" sz="3200" kern="1200">
              <a:solidFill>
                <a:srgbClr val="1A1A1A"/>
              </a:solidFill>
              <a:latin typeface="Graphik" panose="020B0503030202060203" pitchFamily="34" charset="77"/>
              <a:ea typeface="+mn-ea"/>
              <a:cs typeface="+mn-cs"/>
            </a:endParaRPr>
          </a:p>
        </p:txBody>
      </p:sp>
      <p:sp>
        <p:nvSpPr>
          <p:cNvPr id="113" name="Rectangle 112">
            <a:extLst>
              <a:ext uri="{FF2B5EF4-FFF2-40B4-BE49-F238E27FC236}">
                <a16:creationId xmlns:a16="http://schemas.microsoft.com/office/drawing/2014/main" id="{7DC1FD4E-54A0-4994-8EFF-1865F6165C1C}"/>
              </a:ext>
            </a:extLst>
          </p:cNvPr>
          <p:cNvSpPr/>
          <p:nvPr/>
        </p:nvSpPr>
        <p:spPr>
          <a:xfrm>
            <a:off x="4064175" y="6640689"/>
            <a:ext cx="6399509" cy="2529923"/>
          </a:xfrm>
          <a:prstGeom prst="rect">
            <a:avLst/>
          </a:prstGeom>
        </p:spPr>
        <p:txBody>
          <a:bodyPr wrap="none">
            <a:spAutoFit/>
          </a:bodyPr>
          <a:lstStyle/>
          <a:p>
            <a:pPr defTabSz="1865016" hangingPunct="1">
              <a:lnSpc>
                <a:spcPct val="90000"/>
              </a:lnSpc>
              <a:defRPr/>
            </a:pPr>
            <a:r>
              <a:rPr lang="en-US" sz="17600" spc="-600">
                <a:ln w="3175">
                  <a:noFill/>
                </a:ln>
                <a:solidFill>
                  <a:srgbClr val="0078D7"/>
                </a:solidFill>
                <a:latin typeface="Graphik" panose="020B0503030202060203" pitchFamily="34" charset="77"/>
                <a:ea typeface="+mn-ea"/>
                <a:cs typeface="Segoe UI Semilight" panose="020B0402040204020203" pitchFamily="34" charset="0"/>
              </a:rPr>
              <a:t>17,987</a:t>
            </a:r>
            <a:endParaRPr lang="en-US" sz="17600" b="1" spc="-600">
              <a:ln w="3175">
                <a:noFill/>
              </a:ln>
              <a:solidFill>
                <a:srgbClr val="0078D7"/>
              </a:solidFill>
              <a:latin typeface="Graphik" panose="020B0503030202060203" pitchFamily="34" charset="77"/>
              <a:ea typeface="+mn-ea"/>
              <a:cs typeface="Segoe UI Semilight" panose="020B0402040204020203" pitchFamily="34" charset="0"/>
            </a:endParaRPr>
          </a:p>
        </p:txBody>
      </p:sp>
      <p:sp>
        <p:nvSpPr>
          <p:cNvPr id="116" name="Rectangle 115">
            <a:extLst>
              <a:ext uri="{FF2B5EF4-FFF2-40B4-BE49-F238E27FC236}">
                <a16:creationId xmlns:a16="http://schemas.microsoft.com/office/drawing/2014/main" id="{09143E6E-8872-441C-B4B0-2661E5FCA2C7}"/>
              </a:ext>
            </a:extLst>
          </p:cNvPr>
          <p:cNvSpPr/>
          <p:nvPr/>
        </p:nvSpPr>
        <p:spPr>
          <a:xfrm>
            <a:off x="4652114" y="5829652"/>
            <a:ext cx="5486400" cy="716350"/>
          </a:xfrm>
          <a:prstGeom prst="rect">
            <a:avLst/>
          </a:prstGeom>
        </p:spPr>
        <p:txBody>
          <a:bodyPr wrap="square">
            <a:spAutoFit/>
          </a:bodyPr>
          <a:lstStyle/>
          <a:p>
            <a:pPr algn="l" defTabSz="1828734" hangingPunct="1">
              <a:lnSpc>
                <a:spcPct val="110000"/>
              </a:lnSpc>
              <a:defRPr/>
            </a:pPr>
            <a:r>
              <a:rPr lang="en-US" sz="4000" kern="1200">
                <a:solidFill>
                  <a:srgbClr val="0078D4"/>
                </a:solidFill>
                <a:latin typeface="Graphik" panose="020B0503030202060203" pitchFamily="34" charset="77"/>
                <a:ea typeface="+mn-ea"/>
                <a:cs typeface="+mn-cs"/>
              </a:rPr>
              <a:t>Microsoft IT moved</a:t>
            </a:r>
          </a:p>
        </p:txBody>
      </p:sp>
      <p:pic>
        <p:nvPicPr>
          <p:cNvPr id="117" name="Picture 116">
            <a:extLst>
              <a:ext uri="{FF2B5EF4-FFF2-40B4-BE49-F238E27FC236}">
                <a16:creationId xmlns:a16="http://schemas.microsoft.com/office/drawing/2014/main" id="{D9E35D00-CE26-4081-934F-503652DF7D23}"/>
              </a:ext>
            </a:extLst>
          </p:cNvPr>
          <p:cNvPicPr>
            <a:picLocks noChangeAspect="1"/>
          </p:cNvPicPr>
          <p:nvPr/>
        </p:nvPicPr>
        <p:blipFill>
          <a:blip r:embed="rId4"/>
          <a:stretch>
            <a:fillRect/>
          </a:stretch>
        </p:blipFill>
        <p:spPr>
          <a:xfrm>
            <a:off x="1788211" y="6805151"/>
            <a:ext cx="2316646" cy="2316646"/>
          </a:xfrm>
          <a:prstGeom prst="rect">
            <a:avLst/>
          </a:prstGeom>
        </p:spPr>
      </p:pic>
      <p:sp>
        <p:nvSpPr>
          <p:cNvPr id="118" name="Oval 117">
            <a:extLst>
              <a:ext uri="{FF2B5EF4-FFF2-40B4-BE49-F238E27FC236}">
                <a16:creationId xmlns:a16="http://schemas.microsoft.com/office/drawing/2014/main" id="{66055C1A-9D67-4340-805F-5FEACDBC32F7}"/>
              </a:ext>
            </a:extLst>
          </p:cNvPr>
          <p:cNvSpPr/>
          <p:nvPr/>
        </p:nvSpPr>
        <p:spPr bwMode="auto">
          <a:xfrm>
            <a:off x="15364349" y="4409572"/>
            <a:ext cx="4722686" cy="4722684"/>
          </a:xfrm>
          <a:prstGeom prst="ellipse">
            <a:avLst/>
          </a:prstGeom>
          <a:solidFill>
            <a:srgbClr val="F1F1F1"/>
          </a:solidFill>
          <a:ln w="12700" cap="flat" cmpd="sng" algn="ctr">
            <a:solidFill>
              <a:schemeClr val="accent1"/>
            </a:solidFill>
            <a:prstDash val="dash"/>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04" fontAlgn="base" hangingPunct="1">
              <a:lnSpc>
                <a:spcPct val="90000"/>
              </a:lnSpc>
              <a:spcBef>
                <a:spcPct val="0"/>
              </a:spcBef>
              <a:spcAft>
                <a:spcPct val="0"/>
              </a:spcAft>
              <a:defRPr/>
            </a:pPr>
            <a:endParaRPr lang="en-US" sz="3200">
              <a:gradFill>
                <a:gsLst>
                  <a:gs pos="0">
                    <a:srgbClr val="FFFFFF"/>
                  </a:gs>
                  <a:gs pos="100000">
                    <a:srgbClr val="FFFFFF"/>
                  </a:gs>
                </a:gsLst>
                <a:lin ang="5400000" scaled="0"/>
              </a:gradFill>
              <a:latin typeface="Graphik" panose="020B0503030202060203" pitchFamily="34" charset="77"/>
              <a:ea typeface="+mn-ea"/>
              <a:cs typeface="Segoe UI" pitchFamily="34" charset="0"/>
            </a:endParaRPr>
          </a:p>
        </p:txBody>
      </p:sp>
      <p:sp>
        <p:nvSpPr>
          <p:cNvPr id="119" name="TextBox 118">
            <a:extLst>
              <a:ext uri="{FF2B5EF4-FFF2-40B4-BE49-F238E27FC236}">
                <a16:creationId xmlns:a16="http://schemas.microsoft.com/office/drawing/2014/main" id="{741E024D-0C63-4E3C-B89F-31231B661F60}"/>
              </a:ext>
            </a:extLst>
          </p:cNvPr>
          <p:cNvSpPr txBox="1"/>
          <p:nvPr/>
        </p:nvSpPr>
        <p:spPr>
          <a:xfrm>
            <a:off x="15553864" y="7277740"/>
            <a:ext cx="4343704" cy="1465711"/>
          </a:xfrm>
          <a:prstGeom prst="rect">
            <a:avLst/>
          </a:prstGeom>
          <a:noFill/>
        </p:spPr>
        <p:txBody>
          <a:bodyPr wrap="square" lIns="358570" tIns="286856" rIns="358570" bIns="286856" rtlCol="0">
            <a:spAutoFit/>
          </a:bodyPr>
          <a:lstStyle/>
          <a:p>
            <a:pPr defTabSz="1828204" fontAlgn="base" hangingPunct="1">
              <a:lnSpc>
                <a:spcPct val="90000"/>
              </a:lnSpc>
              <a:spcBef>
                <a:spcPct val="0"/>
              </a:spcBef>
              <a:spcAft>
                <a:spcPct val="0"/>
              </a:spcAft>
              <a:defRPr/>
            </a:pPr>
            <a:r>
              <a:rPr lang="en-US" sz="3200" kern="1200">
                <a:solidFill>
                  <a:srgbClr val="1A1A1A"/>
                </a:solidFill>
                <a:latin typeface="Graphik" panose="020B0503030202060203" pitchFamily="34" charset="77"/>
                <a:ea typeface="+mn-ea"/>
                <a:cs typeface="+mn-cs"/>
              </a:rPr>
              <a:t>Azure Active</a:t>
            </a:r>
            <a:br>
              <a:rPr lang="en-US" sz="3200" kern="1200">
                <a:solidFill>
                  <a:srgbClr val="1A1A1A"/>
                </a:solidFill>
                <a:latin typeface="Graphik" panose="020B0503030202060203" pitchFamily="34" charset="77"/>
                <a:ea typeface="+mn-ea"/>
                <a:cs typeface="+mn-cs"/>
              </a:rPr>
            </a:br>
            <a:r>
              <a:rPr lang="en-US" sz="3200" kern="1200">
                <a:solidFill>
                  <a:srgbClr val="1A1A1A"/>
                </a:solidFill>
                <a:latin typeface="Graphik" panose="020B0503030202060203" pitchFamily="34" charset="77"/>
                <a:ea typeface="+mn-ea"/>
                <a:cs typeface="+mn-cs"/>
              </a:rPr>
              <a:t>Directory</a:t>
            </a:r>
          </a:p>
        </p:txBody>
      </p:sp>
      <p:sp>
        <p:nvSpPr>
          <p:cNvPr id="120" name="Freeform: Shape 119">
            <a:extLst>
              <a:ext uri="{FF2B5EF4-FFF2-40B4-BE49-F238E27FC236}">
                <a16:creationId xmlns:a16="http://schemas.microsoft.com/office/drawing/2014/main" id="{BD22CB16-CEED-4041-B8EC-01540925C764}"/>
              </a:ext>
            </a:extLst>
          </p:cNvPr>
          <p:cNvSpPr>
            <a:spLocks noChangeAspect="1"/>
          </p:cNvSpPr>
          <p:nvPr/>
        </p:nvSpPr>
        <p:spPr bwMode="auto">
          <a:xfrm flipV="1">
            <a:off x="16751057" y="5535012"/>
            <a:ext cx="1935686" cy="1923164"/>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04" fontAlgn="base" hangingPunct="1">
              <a:lnSpc>
                <a:spcPct val="90000"/>
              </a:lnSpc>
              <a:spcBef>
                <a:spcPct val="0"/>
              </a:spcBef>
              <a:spcAft>
                <a:spcPct val="0"/>
              </a:spcAft>
              <a:defRPr/>
            </a:pPr>
            <a:endParaRPr lang="en-US" sz="3200">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nvGrpSpPr>
          <p:cNvPr id="121" name="Group 120">
            <a:extLst>
              <a:ext uri="{FF2B5EF4-FFF2-40B4-BE49-F238E27FC236}">
                <a16:creationId xmlns:a16="http://schemas.microsoft.com/office/drawing/2014/main" id="{4745BCBB-5FFF-4FB8-9B7B-99B55E71EBD2}"/>
              </a:ext>
            </a:extLst>
          </p:cNvPr>
          <p:cNvGrpSpPr/>
          <p:nvPr/>
        </p:nvGrpSpPr>
        <p:grpSpPr>
          <a:xfrm>
            <a:off x="13274917" y="4068389"/>
            <a:ext cx="3059406" cy="2011722"/>
            <a:chOff x="9650097" y="1865707"/>
            <a:chExt cx="1529703" cy="1005861"/>
          </a:xfrm>
        </p:grpSpPr>
        <p:sp>
          <p:nvSpPr>
            <p:cNvPr id="122" name="Freeform 38">
              <a:extLst>
                <a:ext uri="{FF2B5EF4-FFF2-40B4-BE49-F238E27FC236}">
                  <a16:creationId xmlns:a16="http://schemas.microsoft.com/office/drawing/2014/main" id="{B28524F3-66B4-4EEA-806E-94E71B8B672D}"/>
                </a:ext>
              </a:extLst>
            </p:cNvPr>
            <p:cNvSpPr>
              <a:spLocks/>
            </p:cNvSpPr>
            <p:nvPr/>
          </p:nvSpPr>
          <p:spPr bwMode="auto">
            <a:xfrm>
              <a:off x="9650097" y="1865707"/>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chemeClr val="accent3"/>
              </a:solidFill>
            </a:ln>
          </p:spPr>
          <p:txBody>
            <a:bodyPr vert="horz" wrap="square" lIns="182854" tIns="91426" rIns="182854" bIns="91426" numCol="1" anchor="t" anchorCtr="0" compatLnSpc="1">
              <a:prstTxWarp prst="textNoShape">
                <a:avLst/>
              </a:prstTxWarp>
            </a:bodyPr>
            <a:lstStyle/>
            <a:p>
              <a:pPr algn="l" defTabSz="1828450" hangingPunct="1">
                <a:defRPr/>
              </a:pPr>
              <a:endParaRPr lang="en-US" sz="3600">
                <a:solidFill>
                  <a:sysClr val="windowText" lastClr="000000"/>
                </a:solidFill>
                <a:latin typeface="Graphik" panose="020B0503030202060203" pitchFamily="34" charset="77"/>
                <a:ea typeface="+mn-ea"/>
                <a:cs typeface="+mn-cs"/>
              </a:endParaRPr>
            </a:p>
          </p:txBody>
        </p:sp>
        <p:sp>
          <p:nvSpPr>
            <p:cNvPr id="123" name="Freeform 131">
              <a:extLst>
                <a:ext uri="{FF2B5EF4-FFF2-40B4-BE49-F238E27FC236}">
                  <a16:creationId xmlns:a16="http://schemas.microsoft.com/office/drawing/2014/main" id="{97F7A230-ACA5-44DB-A911-D14B6B853EFD}"/>
                </a:ext>
              </a:extLst>
            </p:cNvPr>
            <p:cNvSpPr>
              <a:spLocks noChangeAspect="1"/>
            </p:cNvSpPr>
            <p:nvPr/>
          </p:nvSpPr>
          <p:spPr bwMode="black">
            <a:xfrm>
              <a:off x="10223994" y="2197677"/>
              <a:ext cx="381908" cy="458066"/>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182880" tIns="91440" rIns="182880" bIns="91440" numCol="1" anchor="t" anchorCtr="0" compatLnSpc="1">
              <a:prstTxWarp prst="textNoShape">
                <a:avLst/>
              </a:prstTxWarp>
            </a:bodyPr>
            <a:lstStyle/>
            <a:p>
              <a:pPr defTabSz="1828734" hangingPunct="1">
                <a:defRPr/>
              </a:pPr>
              <a:endParaRPr lang="en-US" sz="3530" kern="1200">
                <a:solidFill>
                  <a:srgbClr val="1A1A1A"/>
                </a:solidFill>
                <a:latin typeface="Graphik" panose="020B0503030202060203" pitchFamily="34" charset="77"/>
                <a:ea typeface="+mn-ea"/>
                <a:cs typeface="+mn-cs"/>
              </a:endParaRPr>
            </a:p>
          </p:txBody>
        </p:sp>
      </p:grpSp>
      <p:sp>
        <p:nvSpPr>
          <p:cNvPr id="124" name="Rectangle 123">
            <a:extLst>
              <a:ext uri="{FF2B5EF4-FFF2-40B4-BE49-F238E27FC236}">
                <a16:creationId xmlns:a16="http://schemas.microsoft.com/office/drawing/2014/main" id="{3CCB63F5-1BFF-440E-8B21-165E24BBFA46}"/>
              </a:ext>
            </a:extLst>
          </p:cNvPr>
          <p:cNvSpPr/>
          <p:nvPr/>
        </p:nvSpPr>
        <p:spPr>
          <a:xfrm>
            <a:off x="13258523" y="6053868"/>
            <a:ext cx="2185758" cy="584775"/>
          </a:xfrm>
          <a:prstGeom prst="rect">
            <a:avLst/>
          </a:prstGeom>
        </p:spPr>
        <p:txBody>
          <a:bodyPr wrap="square">
            <a:spAutoFit/>
          </a:bodyPr>
          <a:lstStyle/>
          <a:p>
            <a:pPr algn="l" defTabSz="1828734" hangingPunct="1">
              <a:defRPr/>
            </a:pPr>
            <a:r>
              <a:rPr lang="en-US" sz="3200" kern="1200" spc="-100">
                <a:ln w="3175">
                  <a:noFill/>
                </a:ln>
                <a:solidFill>
                  <a:schemeClr val="tx1">
                    <a:lumMod val="20000"/>
                    <a:lumOff val="80000"/>
                  </a:schemeClr>
                </a:solidFill>
                <a:latin typeface="Graphik" panose="020B0503030202060203" pitchFamily="34" charset="77"/>
                <a:ea typeface="+mn-ea"/>
                <a:cs typeface="Segoe UI" pitchFamily="34" charset="0"/>
              </a:rPr>
              <a:t>Office 365</a:t>
            </a:r>
            <a:endParaRPr lang="en-US" sz="2000" kern="1200">
              <a:solidFill>
                <a:schemeClr val="tx1">
                  <a:lumMod val="20000"/>
                  <a:lumOff val="80000"/>
                </a:schemeClr>
              </a:solidFill>
              <a:latin typeface="Graphik" panose="020B0503030202060203" pitchFamily="34" charset="77"/>
              <a:ea typeface="+mn-ea"/>
              <a:cs typeface="+mn-cs"/>
            </a:endParaRPr>
          </a:p>
        </p:txBody>
      </p:sp>
      <p:sp>
        <p:nvSpPr>
          <p:cNvPr id="125" name="Freeform: Shape 124">
            <a:extLst>
              <a:ext uri="{FF2B5EF4-FFF2-40B4-BE49-F238E27FC236}">
                <a16:creationId xmlns:a16="http://schemas.microsoft.com/office/drawing/2014/main" id="{306A7563-077B-4A0E-BB9F-0996CF379A56}"/>
              </a:ext>
            </a:extLst>
          </p:cNvPr>
          <p:cNvSpPr>
            <a:spLocks noChangeAspect="1"/>
          </p:cNvSpPr>
          <p:nvPr/>
        </p:nvSpPr>
        <p:spPr>
          <a:xfrm flipH="1">
            <a:off x="19017138" y="3260499"/>
            <a:ext cx="3054096" cy="2008234"/>
          </a:xfrm>
          <a:custGeom>
            <a:avLst/>
            <a:gdLst>
              <a:gd name="connsiteX0" fmla="*/ 1627536 w 2877656"/>
              <a:gd name="connsiteY0" fmla="*/ 0 h 1892217"/>
              <a:gd name="connsiteX1" fmla="*/ 2425623 w 2877656"/>
              <a:gd name="connsiteY1" fmla="*/ 798431 h 1892217"/>
              <a:gd name="connsiteX2" fmla="*/ 2424542 w 2877656"/>
              <a:gd name="connsiteY2" fmla="*/ 836297 h 1892217"/>
              <a:gd name="connsiteX3" fmla="*/ 2877656 w 2877656"/>
              <a:gd name="connsiteY3" fmla="*/ 1361011 h 1892217"/>
              <a:gd name="connsiteX4" fmla="*/ 2347761 w 2877656"/>
              <a:gd name="connsiteY4" fmla="*/ 1892217 h 1892217"/>
              <a:gd name="connsiteX5" fmla="*/ 2316400 w 2877656"/>
              <a:gd name="connsiteY5" fmla="*/ 1891135 h 1892217"/>
              <a:gd name="connsiteX6" fmla="*/ 656421 w 2877656"/>
              <a:gd name="connsiteY6" fmla="*/ 1891135 h 1892217"/>
              <a:gd name="connsiteX7" fmla="*/ 621816 w 2877656"/>
              <a:gd name="connsiteY7" fmla="*/ 1892217 h 1892217"/>
              <a:gd name="connsiteX8" fmla="*/ 588292 w 2877656"/>
              <a:gd name="connsiteY8" fmla="*/ 1891135 h 1892217"/>
              <a:gd name="connsiteX9" fmla="*/ 587211 w 2877656"/>
              <a:gd name="connsiteY9" fmla="*/ 1891135 h 1892217"/>
              <a:gd name="connsiteX10" fmla="*/ 0 w 2877656"/>
              <a:gd name="connsiteY10" fmla="*/ 1270133 h 1892217"/>
              <a:gd name="connsiteX11" fmla="*/ 287658 w 2877656"/>
              <a:gd name="connsiteY11" fmla="*/ 745419 h 1892217"/>
              <a:gd name="connsiteX12" fmla="*/ 287658 w 2877656"/>
              <a:gd name="connsiteY12" fmla="*/ 736764 h 1892217"/>
              <a:gd name="connsiteX13" fmla="*/ 732121 w 2877656"/>
              <a:gd name="connsiteY13" fmla="*/ 292109 h 1892217"/>
              <a:gd name="connsiteX14" fmla="*/ 962463 w 2877656"/>
              <a:gd name="connsiteY14" fmla="*/ 357022 h 1892217"/>
              <a:gd name="connsiteX15" fmla="*/ 1627536 w 2877656"/>
              <a:gd name="connsiteY15" fmla="*/ 0 h 189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7656" h="1892217">
                <a:moveTo>
                  <a:pt x="1627536" y="0"/>
                </a:moveTo>
                <a:cubicBezTo>
                  <a:pt x="2067673" y="0"/>
                  <a:pt x="2425623" y="357022"/>
                  <a:pt x="2425623" y="798431"/>
                </a:cubicBezTo>
                <a:cubicBezTo>
                  <a:pt x="2425623" y="810332"/>
                  <a:pt x="2424542" y="823315"/>
                  <a:pt x="2424542" y="836297"/>
                </a:cubicBezTo>
                <a:cubicBezTo>
                  <a:pt x="2680838" y="873081"/>
                  <a:pt x="2877656" y="1093786"/>
                  <a:pt x="2877656" y="1361011"/>
                </a:cubicBezTo>
                <a:cubicBezTo>
                  <a:pt x="2877656" y="1655284"/>
                  <a:pt x="2640825" y="1892217"/>
                  <a:pt x="2347761" y="1892217"/>
                </a:cubicBezTo>
                <a:cubicBezTo>
                  <a:pt x="2336947" y="1892217"/>
                  <a:pt x="2326132" y="1892217"/>
                  <a:pt x="2316400" y="1891135"/>
                </a:cubicBezTo>
                <a:cubicBezTo>
                  <a:pt x="2316400" y="1891135"/>
                  <a:pt x="2316400" y="1891135"/>
                  <a:pt x="656421" y="1891135"/>
                </a:cubicBezTo>
                <a:cubicBezTo>
                  <a:pt x="644526" y="1892217"/>
                  <a:pt x="633712" y="1892217"/>
                  <a:pt x="621816" y="1892217"/>
                </a:cubicBezTo>
                <a:cubicBezTo>
                  <a:pt x="611002" y="1892217"/>
                  <a:pt x="599106" y="1892217"/>
                  <a:pt x="588292" y="1891135"/>
                </a:cubicBezTo>
                <a:cubicBezTo>
                  <a:pt x="588292" y="1891135"/>
                  <a:pt x="588292" y="1891135"/>
                  <a:pt x="587211" y="1891135"/>
                </a:cubicBezTo>
                <a:cubicBezTo>
                  <a:pt x="259541" y="1873825"/>
                  <a:pt x="0" y="1602272"/>
                  <a:pt x="0" y="1270133"/>
                </a:cubicBezTo>
                <a:cubicBezTo>
                  <a:pt x="0" y="1049429"/>
                  <a:pt x="114631" y="855771"/>
                  <a:pt x="287658" y="745419"/>
                </a:cubicBezTo>
                <a:cubicBezTo>
                  <a:pt x="287658" y="742173"/>
                  <a:pt x="287658" y="740009"/>
                  <a:pt x="287658" y="736764"/>
                </a:cubicBezTo>
                <a:cubicBezTo>
                  <a:pt x="287658" y="491176"/>
                  <a:pt x="486639" y="292109"/>
                  <a:pt x="732121" y="292109"/>
                </a:cubicBezTo>
                <a:cubicBezTo>
                  <a:pt x="816472" y="292109"/>
                  <a:pt x="895415" y="315911"/>
                  <a:pt x="962463" y="357022"/>
                </a:cubicBezTo>
                <a:cubicBezTo>
                  <a:pt x="1105210" y="141727"/>
                  <a:pt x="1349611" y="0"/>
                  <a:pt x="1627536" y="0"/>
                </a:cubicBezTo>
                <a:close/>
              </a:path>
            </a:pathLst>
          </a:custGeom>
          <a:blipFill dpi="0" rotWithShape="1">
            <a:blip r:embed="rId5" cstate="hqprint">
              <a:extLst>
                <a:ext uri="{28A0092B-C50C-407E-A947-70E740481C1C}">
                  <a14:useLocalDpi xmlns:a14="http://schemas.microsoft.com/office/drawing/2010/main"/>
                </a:ext>
              </a:extLst>
            </a:blip>
            <a:srcRect/>
            <a:stretch>
              <a:fillRect/>
            </a:stretch>
          </a:blipFill>
          <a:ln w="12700" cap="flat" cmpd="sng" algn="ctr">
            <a:solidFill>
              <a:srgbClr val="0078D7"/>
            </a:solidFill>
            <a:prstDash val="solid"/>
          </a:ln>
          <a:effectLst/>
        </p:spPr>
        <p:txBody>
          <a:bodyPr wrap="square" rtlCol="0" anchor="ctr">
            <a:noAutofit/>
          </a:bodyPr>
          <a:lstStyle/>
          <a:p>
            <a:pPr defTabSz="1828800" hangingPunct="1">
              <a:defRPr/>
            </a:pPr>
            <a:endParaRPr lang="en-US" sz="2550">
              <a:solidFill>
                <a:srgbClr val="353535"/>
              </a:solidFill>
              <a:latin typeface="Graphik" panose="020B0503030202060203" pitchFamily="34" charset="77"/>
              <a:ea typeface="+mn-ea"/>
              <a:cs typeface="+mn-cs"/>
            </a:endParaRPr>
          </a:p>
        </p:txBody>
      </p:sp>
      <p:sp>
        <p:nvSpPr>
          <p:cNvPr id="126" name="Rectangle 125">
            <a:extLst>
              <a:ext uri="{FF2B5EF4-FFF2-40B4-BE49-F238E27FC236}">
                <a16:creationId xmlns:a16="http://schemas.microsoft.com/office/drawing/2014/main" id="{AA4BCF85-ABBB-4DE3-832F-C8F14E57A022}"/>
              </a:ext>
            </a:extLst>
          </p:cNvPr>
          <p:cNvSpPr/>
          <p:nvPr/>
        </p:nvSpPr>
        <p:spPr>
          <a:xfrm>
            <a:off x="20307976" y="2770606"/>
            <a:ext cx="2743200" cy="1077218"/>
          </a:xfrm>
          <a:prstGeom prst="rect">
            <a:avLst/>
          </a:prstGeom>
        </p:spPr>
        <p:txBody>
          <a:bodyPr wrap="square">
            <a:spAutoFit/>
          </a:bodyPr>
          <a:lstStyle/>
          <a:p>
            <a:pPr algn="r" defTabSz="1828734" hangingPunct="1">
              <a:defRPr/>
            </a:pPr>
            <a:r>
              <a:rPr lang="en-US" sz="3200" kern="1200" spc="-100">
                <a:ln w="3175">
                  <a:noFill/>
                </a:ln>
                <a:solidFill>
                  <a:schemeClr val="tx1">
                    <a:lumMod val="20000"/>
                    <a:lumOff val="80000"/>
                  </a:schemeClr>
                </a:solidFill>
                <a:latin typeface="Graphik" panose="020B0503030202060203" pitchFamily="34" charset="77"/>
                <a:ea typeface="+mn-ea"/>
                <a:cs typeface="Segoe UI" pitchFamily="34" charset="0"/>
              </a:rPr>
              <a:t>Cloud SaaS apps</a:t>
            </a:r>
            <a:endParaRPr lang="en-US" sz="2000" kern="1200">
              <a:solidFill>
                <a:schemeClr val="tx1">
                  <a:lumMod val="20000"/>
                  <a:lumOff val="80000"/>
                </a:schemeClr>
              </a:solidFill>
              <a:latin typeface="Graphik" panose="020B0503030202060203" pitchFamily="34" charset="77"/>
              <a:ea typeface="+mn-ea"/>
              <a:cs typeface="+mn-cs"/>
            </a:endParaRPr>
          </a:p>
        </p:txBody>
      </p:sp>
      <p:sp>
        <p:nvSpPr>
          <p:cNvPr id="137" name="Oval 136">
            <a:extLst>
              <a:ext uri="{FF2B5EF4-FFF2-40B4-BE49-F238E27FC236}">
                <a16:creationId xmlns:a16="http://schemas.microsoft.com/office/drawing/2014/main" id="{C32AA0EE-0FEA-4667-ABE9-33C09B20A586}"/>
              </a:ext>
            </a:extLst>
          </p:cNvPr>
          <p:cNvSpPr/>
          <p:nvPr/>
        </p:nvSpPr>
        <p:spPr bwMode="auto">
          <a:xfrm>
            <a:off x="14599048" y="9829298"/>
            <a:ext cx="1793084" cy="1793080"/>
          </a:xfrm>
          <a:prstGeom prst="ellipse">
            <a:avLst/>
          </a:prstGeom>
          <a:solidFill>
            <a:srgbClr val="F2F2F2"/>
          </a:solidFill>
          <a:ln w="9525" cap="sq">
            <a:solidFill>
              <a:schemeClr val="bg2">
                <a:lumMod val="75000"/>
              </a:schemeClr>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734" hangingPunct="1">
              <a:defRPr/>
            </a:pPr>
            <a:endParaRPr lang="en-US" sz="3530" kern="1200">
              <a:gradFill>
                <a:gsLst>
                  <a:gs pos="0">
                    <a:srgbClr val="505050"/>
                  </a:gs>
                  <a:gs pos="100000">
                    <a:srgbClr val="505050"/>
                  </a:gs>
                </a:gsLst>
              </a:gradFill>
              <a:latin typeface="Graphik" panose="020B0503030202060203" pitchFamily="34" charset="77"/>
              <a:ea typeface="+mn-ea"/>
              <a:cs typeface="+mn-cs"/>
            </a:endParaRPr>
          </a:p>
        </p:txBody>
      </p:sp>
      <p:grpSp>
        <p:nvGrpSpPr>
          <p:cNvPr id="138" name="Group 137">
            <a:extLst>
              <a:ext uri="{FF2B5EF4-FFF2-40B4-BE49-F238E27FC236}">
                <a16:creationId xmlns:a16="http://schemas.microsoft.com/office/drawing/2014/main" id="{A64850C1-7F74-46D4-A462-6DA6BD91FE04}"/>
              </a:ext>
            </a:extLst>
          </p:cNvPr>
          <p:cNvGrpSpPr/>
          <p:nvPr/>
        </p:nvGrpSpPr>
        <p:grpSpPr>
          <a:xfrm>
            <a:off x="15672676" y="9999015"/>
            <a:ext cx="763804" cy="763806"/>
            <a:chOff x="6901393" y="7479732"/>
            <a:chExt cx="735317" cy="735319"/>
          </a:xfrm>
        </p:grpSpPr>
        <p:sp>
          <p:nvSpPr>
            <p:cNvPr id="139" name="Oval 138">
              <a:extLst>
                <a:ext uri="{FF2B5EF4-FFF2-40B4-BE49-F238E27FC236}">
                  <a16:creationId xmlns:a16="http://schemas.microsoft.com/office/drawing/2014/main" id="{58082972-E84C-42F3-B859-2CB95B5FBACE}"/>
                </a:ext>
              </a:extLst>
            </p:cNvPr>
            <p:cNvSpPr/>
            <p:nvPr/>
          </p:nvSpPr>
          <p:spPr bwMode="auto">
            <a:xfrm>
              <a:off x="6901393" y="7479732"/>
              <a:ext cx="735317" cy="735319"/>
            </a:xfrm>
            <a:prstGeom prst="ellipse">
              <a:avLst/>
            </a:prstGeom>
            <a:solidFill>
              <a:srgbClr val="F2F2F2"/>
            </a:solidFill>
            <a:ln w="9525" cap="sq">
              <a:solidFill>
                <a:schemeClr val="bg2">
                  <a:lumMod val="75000"/>
                </a:schemeClr>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734" hangingPunct="1">
                <a:defRPr/>
              </a:pPr>
              <a:endParaRPr lang="en-US" sz="3530" kern="1200">
                <a:gradFill>
                  <a:gsLst>
                    <a:gs pos="0">
                      <a:srgbClr val="505050"/>
                    </a:gs>
                    <a:gs pos="100000">
                      <a:srgbClr val="505050"/>
                    </a:gs>
                  </a:gsLst>
                </a:gradFill>
                <a:latin typeface="Graphik" panose="020B0503030202060203" pitchFamily="34" charset="77"/>
                <a:ea typeface="+mn-ea"/>
                <a:cs typeface="+mn-cs"/>
              </a:endParaRPr>
            </a:p>
          </p:txBody>
        </p:sp>
        <p:pic>
          <p:nvPicPr>
            <p:cNvPr id="140" name="Graphic 139">
              <a:extLst>
                <a:ext uri="{FF2B5EF4-FFF2-40B4-BE49-F238E27FC236}">
                  <a16:creationId xmlns:a16="http://schemas.microsoft.com/office/drawing/2014/main" id="{617C3989-407C-4665-A198-87BEE90F52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86372" y="7575159"/>
              <a:ext cx="476249" cy="476250"/>
            </a:xfrm>
            <a:prstGeom prst="rect">
              <a:avLst/>
            </a:prstGeom>
          </p:spPr>
        </p:pic>
      </p:grpSp>
      <p:pic>
        <p:nvPicPr>
          <p:cNvPr id="141" name="Picture 140">
            <a:extLst>
              <a:ext uri="{FF2B5EF4-FFF2-40B4-BE49-F238E27FC236}">
                <a16:creationId xmlns:a16="http://schemas.microsoft.com/office/drawing/2014/main" id="{3D49815A-EAEE-4A91-9B1C-4B2E5572EF4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4808843" y="10217556"/>
            <a:ext cx="1373614" cy="909296"/>
          </a:xfrm>
          <a:prstGeom prst="rect">
            <a:avLst/>
          </a:prstGeom>
        </p:spPr>
      </p:pic>
      <p:cxnSp>
        <p:nvCxnSpPr>
          <p:cNvPr id="142" name="Straight Arrow Connector 141">
            <a:extLst>
              <a:ext uri="{FF2B5EF4-FFF2-40B4-BE49-F238E27FC236}">
                <a16:creationId xmlns:a16="http://schemas.microsoft.com/office/drawing/2014/main" id="{82FA45EC-8359-4678-9D9C-94CB69A54BDD}"/>
              </a:ext>
            </a:extLst>
          </p:cNvPr>
          <p:cNvCxnSpPr>
            <a:cxnSpLocks/>
          </p:cNvCxnSpPr>
          <p:nvPr/>
        </p:nvCxnSpPr>
        <p:spPr>
          <a:xfrm flipV="1">
            <a:off x="16205200" y="9022080"/>
            <a:ext cx="477520" cy="924564"/>
          </a:xfrm>
          <a:prstGeom prst="straightConnector1">
            <a:avLst/>
          </a:prstGeom>
          <a:noFill/>
          <a:ln w="15875" cap="flat" cmpd="sng" algn="ctr">
            <a:solidFill>
              <a:srgbClr val="353535"/>
            </a:solidFill>
            <a:prstDash val="sysDash"/>
            <a:miter lim="800000"/>
            <a:headEnd type="arrow" w="med" len="med"/>
            <a:tailEnd type="arrow" w="med" len="med"/>
          </a:ln>
          <a:effectLst/>
        </p:spPr>
      </p:cxnSp>
      <p:grpSp>
        <p:nvGrpSpPr>
          <p:cNvPr id="143" name="Group 142">
            <a:extLst>
              <a:ext uri="{FF2B5EF4-FFF2-40B4-BE49-F238E27FC236}">
                <a16:creationId xmlns:a16="http://schemas.microsoft.com/office/drawing/2014/main" id="{20953C64-2F86-4923-818E-77B1D22C055C}"/>
              </a:ext>
            </a:extLst>
          </p:cNvPr>
          <p:cNvGrpSpPr/>
          <p:nvPr/>
        </p:nvGrpSpPr>
        <p:grpSpPr>
          <a:xfrm>
            <a:off x="18651319" y="8003281"/>
            <a:ext cx="3899270" cy="3298838"/>
            <a:chOff x="9470736" y="4328213"/>
            <a:chExt cx="1949635" cy="1649419"/>
          </a:xfrm>
        </p:grpSpPr>
        <p:grpSp>
          <p:nvGrpSpPr>
            <p:cNvPr id="144" name="Group 143">
              <a:extLst>
                <a:ext uri="{FF2B5EF4-FFF2-40B4-BE49-F238E27FC236}">
                  <a16:creationId xmlns:a16="http://schemas.microsoft.com/office/drawing/2014/main" id="{82480F86-0852-4711-AA81-BB265E25F933}"/>
                </a:ext>
              </a:extLst>
            </p:cNvPr>
            <p:cNvGrpSpPr/>
            <p:nvPr/>
          </p:nvGrpSpPr>
          <p:grpSpPr>
            <a:xfrm>
              <a:off x="9470736" y="4328213"/>
              <a:ext cx="1356199" cy="1356199"/>
              <a:chOff x="8171962" y="4561795"/>
              <a:chExt cx="1356199" cy="1356199"/>
            </a:xfrm>
          </p:grpSpPr>
          <p:sp>
            <p:nvSpPr>
              <p:cNvPr id="174" name="Oval 173">
                <a:extLst>
                  <a:ext uri="{FF2B5EF4-FFF2-40B4-BE49-F238E27FC236}">
                    <a16:creationId xmlns:a16="http://schemas.microsoft.com/office/drawing/2014/main" id="{49AB93EA-7D78-47E4-A031-EE924AF5D8B4}"/>
                  </a:ext>
                </a:extLst>
              </p:cNvPr>
              <p:cNvSpPr/>
              <p:nvPr/>
            </p:nvSpPr>
            <p:spPr bwMode="auto">
              <a:xfrm>
                <a:off x="8171962" y="4561795"/>
                <a:ext cx="1356199" cy="1356199"/>
              </a:xfrm>
              <a:prstGeom prst="ellipse">
                <a:avLst/>
              </a:prstGeom>
              <a:solidFill>
                <a:srgbClr val="F2F2F2"/>
              </a:solidFill>
              <a:ln w="9525" cap="sq">
                <a:solidFill>
                  <a:schemeClr val="bg2">
                    <a:lumMod val="75000"/>
                  </a:schemeClr>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734" hangingPunct="1">
                  <a:defRPr/>
                </a:pPr>
                <a:endParaRPr lang="en-US" sz="3530" kern="1200">
                  <a:gradFill>
                    <a:gsLst>
                      <a:gs pos="0">
                        <a:srgbClr val="505050"/>
                      </a:gs>
                      <a:gs pos="100000">
                        <a:srgbClr val="505050"/>
                      </a:gs>
                    </a:gsLst>
                  </a:gradFill>
                  <a:latin typeface="Graphik" panose="020B0503030202060203" pitchFamily="34" charset="77"/>
                  <a:ea typeface="+mn-ea"/>
                  <a:cs typeface="+mn-cs"/>
                </a:endParaRPr>
              </a:p>
            </p:txBody>
          </p:sp>
          <p:grpSp>
            <p:nvGrpSpPr>
              <p:cNvPr id="175" name="Group 174">
                <a:extLst>
                  <a:ext uri="{FF2B5EF4-FFF2-40B4-BE49-F238E27FC236}">
                    <a16:creationId xmlns:a16="http://schemas.microsoft.com/office/drawing/2014/main" id="{C46DB8C1-55C1-4320-A751-9F660B8D3239}"/>
                  </a:ext>
                </a:extLst>
              </p:cNvPr>
              <p:cNvGrpSpPr/>
              <p:nvPr/>
            </p:nvGrpSpPr>
            <p:grpSpPr>
              <a:xfrm>
                <a:off x="8446400" y="4897533"/>
                <a:ext cx="894919" cy="752296"/>
                <a:chOff x="8680527" y="5224847"/>
                <a:chExt cx="894919" cy="752296"/>
              </a:xfrm>
            </p:grpSpPr>
            <p:sp>
              <p:nvSpPr>
                <p:cNvPr id="176" name="Browser_2" title="Icon of a browser window with a home symbol inside">
                  <a:extLst>
                    <a:ext uri="{FF2B5EF4-FFF2-40B4-BE49-F238E27FC236}">
                      <a16:creationId xmlns:a16="http://schemas.microsoft.com/office/drawing/2014/main" id="{5C666DC6-68DE-4EE4-82D2-CB63A6A45151}"/>
                    </a:ext>
                  </a:extLst>
                </p:cNvPr>
                <p:cNvSpPr>
                  <a:spLocks noChangeAspect="1" noEditPoints="1"/>
                </p:cNvSpPr>
                <p:nvPr/>
              </p:nvSpPr>
              <p:spPr bwMode="auto">
                <a:xfrm>
                  <a:off x="9197870" y="5369294"/>
                  <a:ext cx="377576" cy="321004"/>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algn="l" defTabSz="1828734" hangingPunct="1">
                    <a:defRPr/>
                  </a:pPr>
                  <a:endParaRPr lang="en-US" sz="3530" kern="1200">
                    <a:solidFill>
                      <a:srgbClr val="1A1A1A"/>
                    </a:solidFill>
                    <a:latin typeface="Graphik" panose="020B0503030202060203" pitchFamily="34" charset="77"/>
                    <a:ea typeface="+mn-ea"/>
                    <a:cs typeface="+mn-cs"/>
                  </a:endParaRPr>
                </a:p>
              </p:txBody>
            </p:sp>
            <p:sp>
              <p:nvSpPr>
                <p:cNvPr id="177" name="GenericApp_EB3B" title="Icon of an app window">
                  <a:extLst>
                    <a:ext uri="{FF2B5EF4-FFF2-40B4-BE49-F238E27FC236}">
                      <a16:creationId xmlns:a16="http://schemas.microsoft.com/office/drawing/2014/main" id="{D45C2604-16BB-4577-8CFA-D7ED0DD6694E}"/>
                    </a:ext>
                  </a:extLst>
                </p:cNvPr>
                <p:cNvSpPr>
                  <a:spLocks noChangeAspect="1" noEditPoints="1"/>
                </p:cNvSpPr>
                <p:nvPr/>
              </p:nvSpPr>
              <p:spPr bwMode="auto">
                <a:xfrm>
                  <a:off x="8680527" y="5224847"/>
                  <a:ext cx="401098" cy="32100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algn="l" defTabSz="1828734" hangingPunct="1">
                    <a:defRPr/>
                  </a:pPr>
                  <a:endParaRPr lang="en-US" sz="3530" kern="1200">
                    <a:solidFill>
                      <a:srgbClr val="1A1A1A"/>
                    </a:solidFill>
                    <a:latin typeface="Graphik" panose="020B0503030202060203" pitchFamily="34" charset="77"/>
                    <a:ea typeface="+mn-ea"/>
                    <a:cs typeface="+mn-cs"/>
                  </a:endParaRPr>
                </a:p>
              </p:txBody>
            </p:sp>
            <p:sp>
              <p:nvSpPr>
                <p:cNvPr id="178" name="Website" title="Icon of multiple app windows">
                  <a:extLst>
                    <a:ext uri="{FF2B5EF4-FFF2-40B4-BE49-F238E27FC236}">
                      <a16:creationId xmlns:a16="http://schemas.microsoft.com/office/drawing/2014/main" id="{72DBBDD6-B14C-4670-A795-FC9B3C90FF90}"/>
                    </a:ext>
                  </a:extLst>
                </p:cNvPr>
                <p:cNvSpPr>
                  <a:spLocks noChangeAspect="1" noEditPoints="1"/>
                </p:cNvSpPr>
                <p:nvPr/>
              </p:nvSpPr>
              <p:spPr bwMode="auto">
                <a:xfrm>
                  <a:off x="8749125" y="5656139"/>
                  <a:ext cx="366352" cy="321004"/>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algn="l" defTabSz="1828734" hangingPunct="1">
                    <a:defRPr/>
                  </a:pPr>
                  <a:endParaRPr lang="en-US" sz="3530" kern="1200">
                    <a:solidFill>
                      <a:srgbClr val="1A1A1A"/>
                    </a:solidFill>
                    <a:latin typeface="Graphik" panose="020B0503030202060203" pitchFamily="34" charset="77"/>
                    <a:ea typeface="+mn-ea"/>
                    <a:cs typeface="+mn-cs"/>
                  </a:endParaRPr>
                </a:p>
              </p:txBody>
            </p:sp>
          </p:grpSp>
        </p:grpSp>
        <p:grpSp>
          <p:nvGrpSpPr>
            <p:cNvPr id="145" name="Group 207">
              <a:extLst>
                <a:ext uri="{FF2B5EF4-FFF2-40B4-BE49-F238E27FC236}">
                  <a16:creationId xmlns:a16="http://schemas.microsoft.com/office/drawing/2014/main" id="{76E79868-02A7-4486-9C35-4B65945BE58C}"/>
                </a:ext>
              </a:extLst>
            </p:cNvPr>
            <p:cNvGrpSpPr>
              <a:grpSpLocks noChangeAspect="1"/>
            </p:cNvGrpSpPr>
            <p:nvPr/>
          </p:nvGrpSpPr>
          <p:grpSpPr bwMode="auto">
            <a:xfrm>
              <a:off x="10348957" y="4935086"/>
              <a:ext cx="1071414" cy="1042546"/>
              <a:chOff x="3750" y="2040"/>
              <a:chExt cx="334" cy="325"/>
            </a:xfrm>
            <a:solidFill>
              <a:srgbClr val="0078D7"/>
            </a:solidFill>
          </p:grpSpPr>
          <p:sp>
            <p:nvSpPr>
              <p:cNvPr id="146" name="Rectangle 208">
                <a:extLst>
                  <a:ext uri="{FF2B5EF4-FFF2-40B4-BE49-F238E27FC236}">
                    <a16:creationId xmlns:a16="http://schemas.microsoft.com/office/drawing/2014/main" id="{B6EA637D-C2B0-468C-8DD5-D7415580A2BF}"/>
                  </a:ext>
                </a:extLst>
              </p:cNvPr>
              <p:cNvSpPr>
                <a:spLocks noChangeArrowheads="1"/>
              </p:cNvSpPr>
              <p:nvPr/>
            </p:nvSpPr>
            <p:spPr bwMode="auto">
              <a:xfrm>
                <a:off x="3860" y="2071"/>
                <a:ext cx="150" cy="294"/>
              </a:xfrm>
              <a:prstGeom prst="rect">
                <a:avLst/>
              </a:prstGeom>
              <a:solidFill>
                <a:srgbClr val="FFFFFF"/>
              </a:solidFill>
              <a:ln w="15875" cap="flat">
                <a:solidFill>
                  <a:srgbClr val="0078D7"/>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47" name="Freeform 209">
                <a:extLst>
                  <a:ext uri="{FF2B5EF4-FFF2-40B4-BE49-F238E27FC236}">
                    <a16:creationId xmlns:a16="http://schemas.microsoft.com/office/drawing/2014/main" id="{D04FC74F-26EF-4067-B643-D1F38147B562}"/>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rgbClr val="0078D7"/>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48" name="Freeform 210">
                <a:extLst>
                  <a:ext uri="{FF2B5EF4-FFF2-40B4-BE49-F238E27FC236}">
                    <a16:creationId xmlns:a16="http://schemas.microsoft.com/office/drawing/2014/main" id="{FBF46E18-B2A7-40B6-8E68-C4A2AF2D0D49}"/>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rgbClr val="0078D7"/>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49" name="Freeform 211">
                <a:extLst>
                  <a:ext uri="{FF2B5EF4-FFF2-40B4-BE49-F238E27FC236}">
                    <a16:creationId xmlns:a16="http://schemas.microsoft.com/office/drawing/2014/main" id="{9256BC2D-B4AF-497A-946B-091245AADA74}"/>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rgbClr val="0078D7"/>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50" name="Rectangle 212">
                <a:extLst>
                  <a:ext uri="{FF2B5EF4-FFF2-40B4-BE49-F238E27FC236}">
                    <a16:creationId xmlns:a16="http://schemas.microsoft.com/office/drawing/2014/main" id="{E2C12036-5FA4-4B64-BF09-53859E6C87D6}"/>
                  </a:ext>
                </a:extLst>
              </p:cNvPr>
              <p:cNvSpPr>
                <a:spLocks noChangeArrowheads="1"/>
              </p:cNvSpPr>
              <p:nvPr/>
            </p:nvSpPr>
            <p:spPr bwMode="auto">
              <a:xfrm>
                <a:off x="3888" y="2040"/>
                <a:ext cx="42" cy="31"/>
              </a:xfrm>
              <a:prstGeom prst="rect">
                <a:avLst/>
              </a:prstGeom>
              <a:solidFill>
                <a:srgbClr val="FFFFFF"/>
              </a:solidFill>
              <a:ln w="15875" cap="flat">
                <a:solidFill>
                  <a:srgbClr val="0078D7"/>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51" name="Rectangle 213">
                <a:extLst>
                  <a:ext uri="{FF2B5EF4-FFF2-40B4-BE49-F238E27FC236}">
                    <a16:creationId xmlns:a16="http://schemas.microsoft.com/office/drawing/2014/main" id="{B44306F3-DEC9-4F70-822F-78687343030D}"/>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52" name="Rectangle 214">
                <a:extLst>
                  <a:ext uri="{FF2B5EF4-FFF2-40B4-BE49-F238E27FC236}">
                    <a16:creationId xmlns:a16="http://schemas.microsoft.com/office/drawing/2014/main" id="{D3C3D4B5-8DEB-4B25-996B-BEF11A787CC5}"/>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53" name="Rectangle 215">
                <a:extLst>
                  <a:ext uri="{FF2B5EF4-FFF2-40B4-BE49-F238E27FC236}">
                    <a16:creationId xmlns:a16="http://schemas.microsoft.com/office/drawing/2014/main" id="{6928EEE2-7EAA-41D9-84E5-B5F71EE1E245}"/>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54" name="Rectangle 216">
                <a:extLst>
                  <a:ext uri="{FF2B5EF4-FFF2-40B4-BE49-F238E27FC236}">
                    <a16:creationId xmlns:a16="http://schemas.microsoft.com/office/drawing/2014/main" id="{209374F1-25E5-4EBF-A0D5-B3E1A4E00786}"/>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55" name="Rectangle 217">
                <a:extLst>
                  <a:ext uri="{FF2B5EF4-FFF2-40B4-BE49-F238E27FC236}">
                    <a16:creationId xmlns:a16="http://schemas.microsoft.com/office/drawing/2014/main" id="{91B4D10E-4163-40AF-A5EB-69443CABF956}"/>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56" name="Rectangle 218">
                <a:extLst>
                  <a:ext uri="{FF2B5EF4-FFF2-40B4-BE49-F238E27FC236}">
                    <a16:creationId xmlns:a16="http://schemas.microsoft.com/office/drawing/2014/main" id="{D578549F-C8EA-4411-AA89-5F75D1C34C77}"/>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57" name="Rectangle 219">
                <a:extLst>
                  <a:ext uri="{FF2B5EF4-FFF2-40B4-BE49-F238E27FC236}">
                    <a16:creationId xmlns:a16="http://schemas.microsoft.com/office/drawing/2014/main" id="{15732F5E-683F-4920-82D3-6D8CAD980E31}"/>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58" name="Rectangle 220">
                <a:extLst>
                  <a:ext uri="{FF2B5EF4-FFF2-40B4-BE49-F238E27FC236}">
                    <a16:creationId xmlns:a16="http://schemas.microsoft.com/office/drawing/2014/main" id="{DE162098-7103-43EF-8C12-54F020A065E8}"/>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59" name="Rectangle 221">
                <a:extLst>
                  <a:ext uri="{FF2B5EF4-FFF2-40B4-BE49-F238E27FC236}">
                    <a16:creationId xmlns:a16="http://schemas.microsoft.com/office/drawing/2014/main" id="{AF81285B-F787-4430-BCD7-8752E16F3FA6}"/>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60" name="Rectangle 222">
                <a:extLst>
                  <a:ext uri="{FF2B5EF4-FFF2-40B4-BE49-F238E27FC236}">
                    <a16:creationId xmlns:a16="http://schemas.microsoft.com/office/drawing/2014/main" id="{C0DA7D6A-0769-47A0-8E98-12CA25D1C9F2}"/>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61" name="Rectangle 223">
                <a:extLst>
                  <a:ext uri="{FF2B5EF4-FFF2-40B4-BE49-F238E27FC236}">
                    <a16:creationId xmlns:a16="http://schemas.microsoft.com/office/drawing/2014/main" id="{DE9B9308-20BF-4155-885E-228A52D6FB44}"/>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62" name="Rectangle 224">
                <a:extLst>
                  <a:ext uri="{FF2B5EF4-FFF2-40B4-BE49-F238E27FC236}">
                    <a16:creationId xmlns:a16="http://schemas.microsoft.com/office/drawing/2014/main" id="{085D8B13-4890-4169-82F0-C741A0F3331A}"/>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63" name="Rectangle 225">
                <a:extLst>
                  <a:ext uri="{FF2B5EF4-FFF2-40B4-BE49-F238E27FC236}">
                    <a16:creationId xmlns:a16="http://schemas.microsoft.com/office/drawing/2014/main" id="{980CB8B6-0225-438F-B55F-CD054F9E9CA2}"/>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64" name="Rectangle 226">
                <a:extLst>
                  <a:ext uri="{FF2B5EF4-FFF2-40B4-BE49-F238E27FC236}">
                    <a16:creationId xmlns:a16="http://schemas.microsoft.com/office/drawing/2014/main" id="{61BBC8C8-604C-4AA2-B313-43C1E9996D82}"/>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65" name="Rectangle 227">
                <a:extLst>
                  <a:ext uri="{FF2B5EF4-FFF2-40B4-BE49-F238E27FC236}">
                    <a16:creationId xmlns:a16="http://schemas.microsoft.com/office/drawing/2014/main" id="{AA4D600B-083D-43BC-9844-1DC12716028A}"/>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66" name="Rectangle 228">
                <a:extLst>
                  <a:ext uri="{FF2B5EF4-FFF2-40B4-BE49-F238E27FC236}">
                    <a16:creationId xmlns:a16="http://schemas.microsoft.com/office/drawing/2014/main" id="{74B34DC2-B81C-47F3-850F-49FE3EC848E6}"/>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67" name="Rectangle 229">
                <a:extLst>
                  <a:ext uri="{FF2B5EF4-FFF2-40B4-BE49-F238E27FC236}">
                    <a16:creationId xmlns:a16="http://schemas.microsoft.com/office/drawing/2014/main" id="{867D295A-CAD5-4EB6-93BB-89F99AD8DF59}"/>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68" name="Rectangle 230">
                <a:extLst>
                  <a:ext uri="{FF2B5EF4-FFF2-40B4-BE49-F238E27FC236}">
                    <a16:creationId xmlns:a16="http://schemas.microsoft.com/office/drawing/2014/main" id="{73CA44AE-4547-4659-8113-BDFB080CE5F3}"/>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69" name="Rectangle 231">
                <a:extLst>
                  <a:ext uri="{FF2B5EF4-FFF2-40B4-BE49-F238E27FC236}">
                    <a16:creationId xmlns:a16="http://schemas.microsoft.com/office/drawing/2014/main" id="{80D0B060-9941-4B28-93C5-204D06DD5D23}"/>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70" name="Rectangle 232">
                <a:extLst>
                  <a:ext uri="{FF2B5EF4-FFF2-40B4-BE49-F238E27FC236}">
                    <a16:creationId xmlns:a16="http://schemas.microsoft.com/office/drawing/2014/main" id="{F54B84C9-8EA5-424A-9289-333B92DE5D3F}"/>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71" name="Rectangle 233">
                <a:extLst>
                  <a:ext uri="{FF2B5EF4-FFF2-40B4-BE49-F238E27FC236}">
                    <a16:creationId xmlns:a16="http://schemas.microsoft.com/office/drawing/2014/main" id="{1ACB544D-86CC-427E-89DD-91A036CD8EE3}"/>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72" name="Rectangle 234">
                <a:extLst>
                  <a:ext uri="{FF2B5EF4-FFF2-40B4-BE49-F238E27FC236}">
                    <a16:creationId xmlns:a16="http://schemas.microsoft.com/office/drawing/2014/main" id="{5F8907CA-DDCC-4DEC-B7CF-3F052CF9420B}"/>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173" name="Rectangle 235">
                <a:extLst>
                  <a:ext uri="{FF2B5EF4-FFF2-40B4-BE49-F238E27FC236}">
                    <a16:creationId xmlns:a16="http://schemas.microsoft.com/office/drawing/2014/main" id="{AD1BE56D-FDD9-4D52-AFFE-6C95FC347FF0}"/>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grpSp>
      </p:grpSp>
      <p:sp>
        <p:nvSpPr>
          <p:cNvPr id="179" name="Rectangle 178">
            <a:extLst>
              <a:ext uri="{FF2B5EF4-FFF2-40B4-BE49-F238E27FC236}">
                <a16:creationId xmlns:a16="http://schemas.microsoft.com/office/drawing/2014/main" id="{D7059E01-148D-46AF-9131-A720C1D29E9D}"/>
              </a:ext>
            </a:extLst>
          </p:cNvPr>
          <p:cNvSpPr/>
          <p:nvPr/>
        </p:nvSpPr>
        <p:spPr>
          <a:xfrm>
            <a:off x="20234881" y="11449171"/>
            <a:ext cx="2712398" cy="1077218"/>
          </a:xfrm>
          <a:prstGeom prst="rect">
            <a:avLst/>
          </a:prstGeom>
        </p:spPr>
        <p:txBody>
          <a:bodyPr wrap="square">
            <a:spAutoFit/>
          </a:bodyPr>
          <a:lstStyle/>
          <a:p>
            <a:pPr algn="l" defTabSz="1828734" hangingPunct="1">
              <a:defRPr/>
            </a:pPr>
            <a:r>
              <a:rPr lang="en-US" sz="3200" kern="1200" spc="-100">
                <a:ln w="3175">
                  <a:noFill/>
                </a:ln>
                <a:solidFill>
                  <a:schemeClr val="tx1">
                    <a:lumMod val="20000"/>
                    <a:lumOff val="80000"/>
                  </a:schemeClr>
                </a:solidFill>
                <a:latin typeface="Graphik" panose="020B0503030202060203" pitchFamily="34" charset="77"/>
                <a:ea typeface="+mn-ea"/>
                <a:cs typeface="Segoe UI" pitchFamily="34" charset="0"/>
              </a:rPr>
              <a:t>On-premises</a:t>
            </a:r>
            <a:br>
              <a:rPr lang="en-US" sz="3200" kern="1200" spc="-100">
                <a:ln w="3175">
                  <a:noFill/>
                </a:ln>
                <a:solidFill>
                  <a:schemeClr val="tx1">
                    <a:lumMod val="20000"/>
                    <a:lumOff val="80000"/>
                  </a:schemeClr>
                </a:solidFill>
                <a:latin typeface="Graphik" panose="020B0503030202060203" pitchFamily="34" charset="77"/>
                <a:ea typeface="+mn-ea"/>
                <a:cs typeface="Segoe UI" pitchFamily="34" charset="0"/>
              </a:rPr>
            </a:br>
            <a:r>
              <a:rPr lang="en-US" sz="3200" kern="1200" spc="-100">
                <a:ln w="3175">
                  <a:noFill/>
                </a:ln>
                <a:solidFill>
                  <a:schemeClr val="tx1">
                    <a:lumMod val="20000"/>
                    <a:lumOff val="80000"/>
                  </a:schemeClr>
                </a:solidFill>
                <a:latin typeface="Graphik" panose="020B0503030202060203" pitchFamily="34" charset="77"/>
                <a:ea typeface="+mn-ea"/>
                <a:cs typeface="Segoe UI" pitchFamily="34" charset="0"/>
              </a:rPr>
              <a:t>apps</a:t>
            </a:r>
            <a:endParaRPr lang="en-US" sz="2000" kern="1200">
              <a:solidFill>
                <a:schemeClr val="tx1">
                  <a:lumMod val="20000"/>
                  <a:lumOff val="80000"/>
                </a:schemeClr>
              </a:solidFill>
              <a:latin typeface="Graphik" panose="020B0503030202060203" pitchFamily="34" charset="77"/>
              <a:ea typeface="+mn-ea"/>
              <a:cs typeface="+mn-cs"/>
            </a:endParaRPr>
          </a:p>
        </p:txBody>
      </p:sp>
      <p:sp>
        <p:nvSpPr>
          <p:cNvPr id="180" name="Rectangle 179">
            <a:extLst>
              <a:ext uri="{FF2B5EF4-FFF2-40B4-BE49-F238E27FC236}">
                <a16:creationId xmlns:a16="http://schemas.microsoft.com/office/drawing/2014/main" id="{ADB44C65-9CCD-4B2B-A1B0-F7BAED40D2CE}"/>
              </a:ext>
            </a:extLst>
          </p:cNvPr>
          <p:cNvSpPr/>
          <p:nvPr/>
        </p:nvSpPr>
        <p:spPr>
          <a:xfrm>
            <a:off x="13066801" y="11565942"/>
            <a:ext cx="3234926" cy="1077218"/>
          </a:xfrm>
          <a:prstGeom prst="rect">
            <a:avLst/>
          </a:prstGeom>
        </p:spPr>
        <p:txBody>
          <a:bodyPr wrap="square">
            <a:spAutoFit/>
          </a:bodyPr>
          <a:lstStyle/>
          <a:p>
            <a:pPr algn="r" defTabSz="1828734" hangingPunct="1">
              <a:defRPr/>
            </a:pPr>
            <a:r>
              <a:rPr lang="en-US" sz="3200" kern="1200" spc="-100">
                <a:ln w="3175">
                  <a:noFill/>
                </a:ln>
                <a:solidFill>
                  <a:schemeClr val="tx1">
                    <a:lumMod val="20000"/>
                    <a:lumOff val="80000"/>
                  </a:schemeClr>
                </a:solidFill>
                <a:latin typeface="Graphik" panose="020B0503030202060203" pitchFamily="34" charset="77"/>
                <a:ea typeface="+mn-ea"/>
                <a:cs typeface="Segoe UI" pitchFamily="34" charset="0"/>
              </a:rPr>
              <a:t>Active Directory</a:t>
            </a:r>
          </a:p>
          <a:p>
            <a:pPr algn="r" defTabSz="1828734" hangingPunct="1">
              <a:defRPr/>
            </a:pPr>
            <a:r>
              <a:rPr lang="en-US" sz="3200" kern="1200" spc="-100">
                <a:ln w="3175">
                  <a:noFill/>
                </a:ln>
                <a:solidFill>
                  <a:schemeClr val="tx1">
                    <a:lumMod val="20000"/>
                    <a:lumOff val="80000"/>
                  </a:schemeClr>
                </a:solidFill>
                <a:latin typeface="Graphik" panose="020B0503030202060203" pitchFamily="34" charset="77"/>
                <a:ea typeface="+mn-ea"/>
                <a:cs typeface="Segoe UI" pitchFamily="34" charset="0"/>
              </a:rPr>
              <a:t>and ADFS/Other</a:t>
            </a:r>
            <a:endParaRPr lang="en-US" sz="2000" kern="1200">
              <a:solidFill>
                <a:schemeClr val="tx1">
                  <a:lumMod val="20000"/>
                  <a:lumOff val="80000"/>
                </a:schemeClr>
              </a:solidFill>
              <a:latin typeface="Graphik" panose="020B0503030202060203" pitchFamily="34" charset="77"/>
              <a:ea typeface="+mn-ea"/>
              <a:cs typeface="+mn-cs"/>
            </a:endParaRPr>
          </a:p>
        </p:txBody>
      </p:sp>
      <p:grpSp>
        <p:nvGrpSpPr>
          <p:cNvPr id="78" name="Group 77">
            <a:extLst>
              <a:ext uri="{FF2B5EF4-FFF2-40B4-BE49-F238E27FC236}">
                <a16:creationId xmlns:a16="http://schemas.microsoft.com/office/drawing/2014/main" id="{7AD5FEDD-D684-4AB4-B52C-6C8598CFC159}"/>
              </a:ext>
            </a:extLst>
          </p:cNvPr>
          <p:cNvGrpSpPr/>
          <p:nvPr/>
        </p:nvGrpSpPr>
        <p:grpSpPr>
          <a:xfrm>
            <a:off x="18578977" y="3536065"/>
            <a:ext cx="3059406" cy="2011722"/>
            <a:chOff x="9522431" y="394161"/>
            <a:chExt cx="1529703" cy="1005861"/>
          </a:xfrm>
        </p:grpSpPr>
        <p:sp>
          <p:nvSpPr>
            <p:cNvPr id="79" name="Freeform 38">
              <a:extLst>
                <a:ext uri="{FF2B5EF4-FFF2-40B4-BE49-F238E27FC236}">
                  <a16:creationId xmlns:a16="http://schemas.microsoft.com/office/drawing/2014/main" id="{EAAEEEC2-772E-4B1E-9B56-3270FF3ED01A}"/>
                </a:ext>
              </a:extLst>
            </p:cNvPr>
            <p:cNvSpPr>
              <a:spLocks/>
            </p:cNvSpPr>
            <p:nvPr/>
          </p:nvSpPr>
          <p:spPr bwMode="auto">
            <a:xfrm flipH="1">
              <a:off x="9522431" y="394161"/>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rgbClr val="0078D7"/>
              </a:solidFill>
            </a:ln>
          </p:spPr>
          <p:txBody>
            <a:bodyPr vert="horz" wrap="square" lIns="182854" tIns="91426" rIns="182854" bIns="91426" numCol="1" anchor="t" anchorCtr="0" compatLnSpc="1">
              <a:prstTxWarp prst="textNoShape">
                <a:avLst/>
              </a:prstTxWarp>
            </a:bodyPr>
            <a:lstStyle/>
            <a:p>
              <a:pPr algn="l" defTabSz="1828450" hangingPunct="1">
                <a:defRPr/>
              </a:pPr>
              <a:endParaRPr lang="en-US" sz="3600">
                <a:solidFill>
                  <a:sysClr val="windowText" lastClr="000000"/>
                </a:solidFill>
                <a:latin typeface="Graphik" panose="020B0503030202060203" pitchFamily="34" charset="77"/>
                <a:ea typeface="+mn-ea"/>
                <a:cs typeface="+mn-cs"/>
              </a:endParaRPr>
            </a:p>
          </p:txBody>
        </p:sp>
        <p:sp>
          <p:nvSpPr>
            <p:cNvPr id="80" name="Freeform: Shape 79">
              <a:extLst>
                <a:ext uri="{FF2B5EF4-FFF2-40B4-BE49-F238E27FC236}">
                  <a16:creationId xmlns:a16="http://schemas.microsoft.com/office/drawing/2014/main" id="{BE301BA3-4352-4F76-9373-FD4A7EE37704}"/>
                </a:ext>
              </a:extLst>
            </p:cNvPr>
            <p:cNvSpPr>
              <a:spLocks noChangeAspect="1"/>
            </p:cNvSpPr>
            <p:nvPr/>
          </p:nvSpPr>
          <p:spPr bwMode="auto">
            <a:xfrm rot="18900000">
              <a:off x="9992412" y="500729"/>
              <a:ext cx="246610" cy="246612"/>
            </a:xfrm>
            <a:custGeom>
              <a:avLst/>
              <a:gdLst>
                <a:gd name="connsiteX0" fmla="*/ 354633 w 1346518"/>
                <a:gd name="connsiteY0" fmla="*/ 991888 h 1346518"/>
                <a:gd name="connsiteX1" fmla="*/ 380430 w 1346518"/>
                <a:gd name="connsiteY1" fmla="*/ 1245009 h 1346518"/>
                <a:gd name="connsiteX2" fmla="*/ 362471 w 1346518"/>
                <a:gd name="connsiteY2" fmla="*/ 1266993 h 1346518"/>
                <a:gd name="connsiteX3" fmla="*/ 302809 w 1346518"/>
                <a:gd name="connsiteY3" fmla="*/ 1235597 h 1346518"/>
                <a:gd name="connsiteX4" fmla="*/ 197193 w 1346518"/>
                <a:gd name="connsiteY4" fmla="*/ 1149325 h 1346518"/>
                <a:gd name="connsiteX5" fmla="*/ 110922 w 1346518"/>
                <a:gd name="connsiteY5" fmla="*/ 1043710 h 1346518"/>
                <a:gd name="connsiteX6" fmla="*/ 79527 w 1346518"/>
                <a:gd name="connsiteY6" fmla="*/ 984051 h 1346518"/>
                <a:gd name="connsiteX7" fmla="*/ 101513 w 1346518"/>
                <a:gd name="connsiteY7" fmla="*/ 966092 h 1346518"/>
                <a:gd name="connsiteX8" fmla="*/ 354633 w 1346518"/>
                <a:gd name="connsiteY8" fmla="*/ 991888 h 1346518"/>
                <a:gd name="connsiteX9" fmla="*/ 470781 w 1346518"/>
                <a:gd name="connsiteY9" fmla="*/ 872033 h 1346518"/>
                <a:gd name="connsiteX10" fmla="*/ 470781 w 1346518"/>
                <a:gd name="connsiteY10" fmla="*/ 962807 h 1346518"/>
                <a:gd name="connsiteX11" fmla="*/ 380007 w 1346518"/>
                <a:gd name="connsiteY11" fmla="*/ 962807 h 1346518"/>
                <a:gd name="connsiteX12" fmla="*/ 380007 w 1346518"/>
                <a:gd name="connsiteY12" fmla="*/ 872033 h 1346518"/>
                <a:gd name="connsiteX13" fmla="*/ 470781 w 1346518"/>
                <a:gd name="connsiteY13" fmla="*/ 872033 h 1346518"/>
                <a:gd name="connsiteX14" fmla="*/ 809409 w 1346518"/>
                <a:gd name="connsiteY14" fmla="*/ 1199098 h 1346518"/>
                <a:gd name="connsiteX15" fmla="*/ 852552 w 1346518"/>
                <a:gd name="connsiteY15" fmla="*/ 1263088 h 1346518"/>
                <a:gd name="connsiteX16" fmla="*/ 863235 w 1346518"/>
                <a:gd name="connsiteY16" fmla="*/ 1316001 h 1346518"/>
                <a:gd name="connsiteX17" fmla="*/ 801848 w 1346518"/>
                <a:gd name="connsiteY17" fmla="*/ 1334194 h 1346518"/>
                <a:gd name="connsiteX18" fmla="*/ 544671 w 1346518"/>
                <a:gd name="connsiteY18" fmla="*/ 1334194 h 1346518"/>
                <a:gd name="connsiteX19" fmla="*/ 471583 w 1346518"/>
                <a:gd name="connsiteY19" fmla="*/ 1312533 h 1346518"/>
                <a:gd name="connsiteX20" fmla="*/ 481565 w 1346518"/>
                <a:gd name="connsiteY20" fmla="*/ 1263089 h 1346518"/>
                <a:gd name="connsiteX21" fmla="*/ 667059 w 1346518"/>
                <a:gd name="connsiteY21" fmla="*/ 1140135 h 1346518"/>
                <a:gd name="connsiteX22" fmla="*/ 809409 w 1346518"/>
                <a:gd name="connsiteY22" fmla="*/ 1199098 h 1346518"/>
                <a:gd name="connsiteX23" fmla="*/ 147422 w 1346518"/>
                <a:gd name="connsiteY23" fmla="*/ 537111 h 1346518"/>
                <a:gd name="connsiteX24" fmla="*/ 206385 w 1346518"/>
                <a:gd name="connsiteY24" fmla="*/ 679461 h 1346518"/>
                <a:gd name="connsiteX25" fmla="*/ 83431 w 1346518"/>
                <a:gd name="connsiteY25" fmla="*/ 864955 h 1346518"/>
                <a:gd name="connsiteX26" fmla="*/ 33986 w 1346518"/>
                <a:gd name="connsiteY26" fmla="*/ 874937 h 1346518"/>
                <a:gd name="connsiteX27" fmla="*/ 12325 w 1346518"/>
                <a:gd name="connsiteY27" fmla="*/ 801847 h 1346518"/>
                <a:gd name="connsiteX28" fmla="*/ 12325 w 1346518"/>
                <a:gd name="connsiteY28" fmla="*/ 544671 h 1346518"/>
                <a:gd name="connsiteX29" fmla="*/ 30517 w 1346518"/>
                <a:gd name="connsiteY29" fmla="*/ 483286 h 1346518"/>
                <a:gd name="connsiteX30" fmla="*/ 83432 w 1346518"/>
                <a:gd name="connsiteY30" fmla="*/ 493968 h 1346518"/>
                <a:gd name="connsiteX31" fmla="*/ 147422 w 1346518"/>
                <a:gd name="connsiteY31" fmla="*/ 537111 h 1346518"/>
                <a:gd name="connsiteX32" fmla="*/ 354464 w 1346518"/>
                <a:gd name="connsiteY32" fmla="*/ 631453 h 1346518"/>
                <a:gd name="connsiteX33" fmla="*/ 373264 w 1346518"/>
                <a:gd name="connsiteY33" fmla="*/ 676840 h 1346518"/>
                <a:gd name="connsiteX34" fmla="*/ 309077 w 1346518"/>
                <a:gd name="connsiteY34" fmla="*/ 741027 h 1346518"/>
                <a:gd name="connsiteX35" fmla="*/ 244890 w 1346518"/>
                <a:gd name="connsiteY35" fmla="*/ 676841 h 1346518"/>
                <a:gd name="connsiteX36" fmla="*/ 309077 w 1346518"/>
                <a:gd name="connsiteY36" fmla="*/ 612654 h 1346518"/>
                <a:gd name="connsiteX37" fmla="*/ 354464 w 1346518"/>
                <a:gd name="connsiteY37" fmla="*/ 631453 h 1346518"/>
                <a:gd name="connsiteX38" fmla="*/ 715067 w 1346518"/>
                <a:gd name="connsiteY38" fmla="*/ 992054 h 1346518"/>
                <a:gd name="connsiteX39" fmla="*/ 733866 w 1346518"/>
                <a:gd name="connsiteY39" fmla="*/ 1037442 h 1346518"/>
                <a:gd name="connsiteX40" fmla="*/ 669679 w 1346518"/>
                <a:gd name="connsiteY40" fmla="*/ 1101629 h 1346518"/>
                <a:gd name="connsiteX41" fmla="*/ 605493 w 1346518"/>
                <a:gd name="connsiteY41" fmla="*/ 1037442 h 1346518"/>
                <a:gd name="connsiteX42" fmla="*/ 669680 w 1346518"/>
                <a:gd name="connsiteY42" fmla="*/ 973255 h 1346518"/>
                <a:gd name="connsiteX43" fmla="*/ 715067 w 1346518"/>
                <a:gd name="connsiteY43" fmla="*/ 992054 h 1346518"/>
                <a:gd name="connsiteX44" fmla="*/ 974089 w 1346518"/>
                <a:gd name="connsiteY44" fmla="*/ 878691 h 1346518"/>
                <a:gd name="connsiteX45" fmla="*/ 974090 w 1346518"/>
                <a:gd name="connsiteY45" fmla="*/ 969465 h 1346518"/>
                <a:gd name="connsiteX46" fmla="*/ 883316 w 1346518"/>
                <a:gd name="connsiteY46" fmla="*/ 969465 h 1346518"/>
                <a:gd name="connsiteX47" fmla="*/ 883316 w 1346518"/>
                <a:gd name="connsiteY47" fmla="*/ 878691 h 1346518"/>
                <a:gd name="connsiteX48" fmla="*/ 974089 w 1346518"/>
                <a:gd name="connsiteY48" fmla="*/ 878691 h 1346518"/>
                <a:gd name="connsiteX49" fmla="*/ 467828 w 1346518"/>
                <a:gd name="connsiteY49" fmla="*/ 372430 h 1346518"/>
                <a:gd name="connsiteX50" fmla="*/ 467828 w 1346518"/>
                <a:gd name="connsiteY50" fmla="*/ 463204 h 1346518"/>
                <a:gd name="connsiteX51" fmla="*/ 377054 w 1346518"/>
                <a:gd name="connsiteY51" fmla="*/ 463204 h 1346518"/>
                <a:gd name="connsiteX52" fmla="*/ 377054 w 1346518"/>
                <a:gd name="connsiteY52" fmla="*/ 372430 h 1346518"/>
                <a:gd name="connsiteX53" fmla="*/ 467828 w 1346518"/>
                <a:gd name="connsiteY53" fmla="*/ 372430 h 1346518"/>
                <a:gd name="connsiteX54" fmla="*/ 1266820 w 1346518"/>
                <a:gd name="connsiteY54" fmla="*/ 984379 h 1346518"/>
                <a:gd name="connsiteX55" fmla="*/ 1235598 w 1346518"/>
                <a:gd name="connsiteY55" fmla="*/ 1043710 h 1346518"/>
                <a:gd name="connsiteX56" fmla="*/ 1149325 w 1346518"/>
                <a:gd name="connsiteY56" fmla="*/ 1149325 h 1346518"/>
                <a:gd name="connsiteX57" fmla="*/ 1043710 w 1346518"/>
                <a:gd name="connsiteY57" fmla="*/ 1235597 h 1346518"/>
                <a:gd name="connsiteX58" fmla="*/ 985544 w 1346518"/>
                <a:gd name="connsiteY58" fmla="*/ 1266206 h 1346518"/>
                <a:gd name="connsiteX59" fmla="*/ 973667 w 1346518"/>
                <a:gd name="connsiteY59" fmla="*/ 1251666 h 1346518"/>
                <a:gd name="connsiteX60" fmla="*/ 999464 w 1346518"/>
                <a:gd name="connsiteY60" fmla="*/ 998546 h 1346518"/>
                <a:gd name="connsiteX61" fmla="*/ 1252585 w 1346518"/>
                <a:gd name="connsiteY61" fmla="*/ 972751 h 1346518"/>
                <a:gd name="connsiteX62" fmla="*/ 362141 w 1346518"/>
                <a:gd name="connsiteY62" fmla="*/ 79700 h 1346518"/>
                <a:gd name="connsiteX63" fmla="*/ 373770 w 1346518"/>
                <a:gd name="connsiteY63" fmla="*/ 93936 h 1346518"/>
                <a:gd name="connsiteX64" fmla="*/ 347974 w 1346518"/>
                <a:gd name="connsiteY64" fmla="*/ 347056 h 1346518"/>
                <a:gd name="connsiteX65" fmla="*/ 94854 w 1346518"/>
                <a:gd name="connsiteY65" fmla="*/ 372853 h 1346518"/>
                <a:gd name="connsiteX66" fmla="*/ 80313 w 1346518"/>
                <a:gd name="connsiteY66" fmla="*/ 360975 h 1346518"/>
                <a:gd name="connsiteX67" fmla="*/ 110921 w 1346518"/>
                <a:gd name="connsiteY67" fmla="*/ 302809 h 1346518"/>
                <a:gd name="connsiteX68" fmla="*/ 197193 w 1346518"/>
                <a:gd name="connsiteY68" fmla="*/ 197193 h 1346518"/>
                <a:gd name="connsiteX69" fmla="*/ 302809 w 1346518"/>
                <a:gd name="connsiteY69" fmla="*/ 110921 h 1346518"/>
                <a:gd name="connsiteX70" fmla="*/ 1070427 w 1346518"/>
                <a:gd name="connsiteY70" fmla="*/ 631453 h 1346518"/>
                <a:gd name="connsiteX71" fmla="*/ 1089227 w 1346518"/>
                <a:gd name="connsiteY71" fmla="*/ 676840 h 1346518"/>
                <a:gd name="connsiteX72" fmla="*/ 1025040 w 1346518"/>
                <a:gd name="connsiteY72" fmla="*/ 741027 h 1346518"/>
                <a:gd name="connsiteX73" fmla="*/ 960853 w 1346518"/>
                <a:gd name="connsiteY73" fmla="*/ 676841 h 1346518"/>
                <a:gd name="connsiteX74" fmla="*/ 1025040 w 1346518"/>
                <a:gd name="connsiteY74" fmla="*/ 612654 h 1346518"/>
                <a:gd name="connsiteX75" fmla="*/ 1070427 w 1346518"/>
                <a:gd name="connsiteY75" fmla="*/ 631453 h 1346518"/>
                <a:gd name="connsiteX76" fmla="*/ 715067 w 1346518"/>
                <a:gd name="connsiteY76" fmla="*/ 276092 h 1346518"/>
                <a:gd name="connsiteX77" fmla="*/ 733866 w 1346518"/>
                <a:gd name="connsiteY77" fmla="*/ 321479 h 1346518"/>
                <a:gd name="connsiteX78" fmla="*/ 669679 w 1346518"/>
                <a:gd name="connsiteY78" fmla="*/ 385666 h 1346518"/>
                <a:gd name="connsiteX79" fmla="*/ 605493 w 1346518"/>
                <a:gd name="connsiteY79" fmla="*/ 321479 h 1346518"/>
                <a:gd name="connsiteX80" fmla="*/ 669679 w 1346518"/>
                <a:gd name="connsiteY80" fmla="*/ 257292 h 1346518"/>
                <a:gd name="connsiteX81" fmla="*/ 715067 w 1346518"/>
                <a:gd name="connsiteY81" fmla="*/ 276092 h 1346518"/>
                <a:gd name="connsiteX82" fmla="*/ 977042 w 1346518"/>
                <a:gd name="connsiteY82" fmla="*/ 365772 h 1346518"/>
                <a:gd name="connsiteX83" fmla="*/ 977042 w 1346518"/>
                <a:gd name="connsiteY83" fmla="*/ 456546 h 1346518"/>
                <a:gd name="connsiteX84" fmla="*/ 886268 w 1346518"/>
                <a:gd name="connsiteY84" fmla="*/ 456546 h 1346518"/>
                <a:gd name="connsiteX85" fmla="*/ 886268 w 1346518"/>
                <a:gd name="connsiteY85" fmla="*/ 365772 h 1346518"/>
                <a:gd name="connsiteX86" fmla="*/ 977042 w 1346518"/>
                <a:gd name="connsiteY86" fmla="*/ 365772 h 1346518"/>
                <a:gd name="connsiteX87" fmla="*/ 1315302 w 1346518"/>
                <a:gd name="connsiteY87" fmla="*/ 480923 h 1346518"/>
                <a:gd name="connsiteX88" fmla="*/ 1334194 w 1346518"/>
                <a:gd name="connsiteY88" fmla="*/ 544671 h 1346518"/>
                <a:gd name="connsiteX89" fmla="*/ 1334194 w 1346518"/>
                <a:gd name="connsiteY89" fmla="*/ 801848 h 1346518"/>
                <a:gd name="connsiteX90" fmla="*/ 1311833 w 1346518"/>
                <a:gd name="connsiteY90" fmla="*/ 877300 h 1346518"/>
                <a:gd name="connsiteX91" fmla="*/ 1250685 w 1346518"/>
                <a:gd name="connsiteY91" fmla="*/ 864955 h 1346518"/>
                <a:gd name="connsiteX92" fmla="*/ 1127732 w 1346518"/>
                <a:gd name="connsiteY92" fmla="*/ 679462 h 1346518"/>
                <a:gd name="connsiteX93" fmla="*/ 1250686 w 1346518"/>
                <a:gd name="connsiteY93" fmla="*/ 493968 h 1346518"/>
                <a:gd name="connsiteX94" fmla="*/ 865598 w 1346518"/>
                <a:gd name="connsiteY94" fmla="*/ 31218 h 1346518"/>
                <a:gd name="connsiteX95" fmla="*/ 852553 w 1346518"/>
                <a:gd name="connsiteY95" fmla="*/ 95835 h 1346518"/>
                <a:gd name="connsiteX96" fmla="*/ 667059 w 1346518"/>
                <a:gd name="connsiteY96" fmla="*/ 218788 h 1346518"/>
                <a:gd name="connsiteX97" fmla="*/ 481565 w 1346518"/>
                <a:gd name="connsiteY97" fmla="*/ 95835 h 1346518"/>
                <a:gd name="connsiteX98" fmla="*/ 469220 w 1346518"/>
                <a:gd name="connsiteY98" fmla="*/ 34685 h 1346518"/>
                <a:gd name="connsiteX99" fmla="*/ 544671 w 1346518"/>
                <a:gd name="connsiteY99" fmla="*/ 12325 h 1346518"/>
                <a:gd name="connsiteX100" fmla="*/ 801848 w 1346518"/>
                <a:gd name="connsiteY100" fmla="*/ 12325 h 1346518"/>
                <a:gd name="connsiteX101" fmla="*/ 1149325 w 1346518"/>
                <a:gd name="connsiteY101" fmla="*/ 197193 h 1346518"/>
                <a:gd name="connsiteX102" fmla="*/ 1235597 w 1346518"/>
                <a:gd name="connsiteY102" fmla="*/ 302809 h 1346518"/>
                <a:gd name="connsiteX103" fmla="*/ 1266034 w 1346518"/>
                <a:gd name="connsiteY103" fmla="*/ 360648 h 1346518"/>
                <a:gd name="connsiteX104" fmla="*/ 1259244 w 1346518"/>
                <a:gd name="connsiteY104" fmla="*/ 366193 h 1346518"/>
                <a:gd name="connsiteX105" fmla="*/ 1006124 w 1346518"/>
                <a:gd name="connsiteY105" fmla="*/ 340396 h 1346518"/>
                <a:gd name="connsiteX106" fmla="*/ 980327 w 1346518"/>
                <a:gd name="connsiteY106" fmla="*/ 87276 h 1346518"/>
                <a:gd name="connsiteX107" fmla="*/ 985874 w 1346518"/>
                <a:gd name="connsiteY107" fmla="*/ 80486 h 1346518"/>
                <a:gd name="connsiteX108" fmla="*/ 1043710 w 1346518"/>
                <a:gd name="connsiteY108" fmla="*/ 110922 h 1346518"/>
                <a:gd name="connsiteX109" fmla="*/ 1149325 w 1346518"/>
                <a:gd name="connsiteY109" fmla="*/ 197193 h 1346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346518" h="1346518">
                  <a:moveTo>
                    <a:pt x="354633" y="991888"/>
                  </a:moveTo>
                  <a:cubicBezTo>
                    <a:pt x="423423" y="1060679"/>
                    <a:pt x="432022" y="1166867"/>
                    <a:pt x="380430" y="1245009"/>
                  </a:cubicBezTo>
                  <a:lnTo>
                    <a:pt x="362471" y="1266993"/>
                  </a:lnTo>
                  <a:lnTo>
                    <a:pt x="302809" y="1235597"/>
                  </a:lnTo>
                  <a:cubicBezTo>
                    <a:pt x="265477" y="1210948"/>
                    <a:pt x="230059" y="1182191"/>
                    <a:pt x="197193" y="1149325"/>
                  </a:cubicBezTo>
                  <a:cubicBezTo>
                    <a:pt x="164328" y="1116460"/>
                    <a:pt x="135570" y="1081042"/>
                    <a:pt x="110922" y="1043710"/>
                  </a:cubicBezTo>
                  <a:lnTo>
                    <a:pt x="79527" y="984051"/>
                  </a:lnTo>
                  <a:lnTo>
                    <a:pt x="101513" y="966092"/>
                  </a:lnTo>
                  <a:cubicBezTo>
                    <a:pt x="179653" y="914498"/>
                    <a:pt x="285842" y="923096"/>
                    <a:pt x="354633" y="991888"/>
                  </a:cubicBezTo>
                  <a:close/>
                  <a:moveTo>
                    <a:pt x="470781" y="872033"/>
                  </a:moveTo>
                  <a:cubicBezTo>
                    <a:pt x="495848" y="897100"/>
                    <a:pt x="495848" y="937740"/>
                    <a:pt x="470781" y="962807"/>
                  </a:cubicBezTo>
                  <a:cubicBezTo>
                    <a:pt x="445714" y="987874"/>
                    <a:pt x="405074" y="987874"/>
                    <a:pt x="380007" y="962807"/>
                  </a:cubicBezTo>
                  <a:cubicBezTo>
                    <a:pt x="354940" y="937740"/>
                    <a:pt x="354940" y="897100"/>
                    <a:pt x="380007" y="872033"/>
                  </a:cubicBezTo>
                  <a:cubicBezTo>
                    <a:pt x="405074" y="846966"/>
                    <a:pt x="445714" y="846966"/>
                    <a:pt x="470781" y="872033"/>
                  </a:cubicBezTo>
                  <a:close/>
                  <a:moveTo>
                    <a:pt x="809409" y="1199098"/>
                  </a:moveTo>
                  <a:cubicBezTo>
                    <a:pt x="827625" y="1217314"/>
                    <a:pt x="842365" y="1239003"/>
                    <a:pt x="852552" y="1263088"/>
                  </a:cubicBezTo>
                  <a:lnTo>
                    <a:pt x="863235" y="1316001"/>
                  </a:lnTo>
                  <a:lnTo>
                    <a:pt x="801848" y="1334194"/>
                  </a:lnTo>
                  <a:cubicBezTo>
                    <a:pt x="716973" y="1350627"/>
                    <a:pt x="629546" y="1350627"/>
                    <a:pt x="544671" y="1334194"/>
                  </a:cubicBezTo>
                  <a:lnTo>
                    <a:pt x="471583" y="1312533"/>
                  </a:lnTo>
                  <a:lnTo>
                    <a:pt x="481565" y="1263089"/>
                  </a:lnTo>
                  <a:cubicBezTo>
                    <a:pt x="512126" y="1190834"/>
                    <a:pt x="583671" y="1140135"/>
                    <a:pt x="667059" y="1140135"/>
                  </a:cubicBezTo>
                  <a:cubicBezTo>
                    <a:pt x="722650" y="1140135"/>
                    <a:pt x="772979" y="1162668"/>
                    <a:pt x="809409" y="1199098"/>
                  </a:cubicBezTo>
                  <a:close/>
                  <a:moveTo>
                    <a:pt x="147422" y="537111"/>
                  </a:moveTo>
                  <a:cubicBezTo>
                    <a:pt x="183853" y="573542"/>
                    <a:pt x="206385" y="623870"/>
                    <a:pt x="206385" y="679461"/>
                  </a:cubicBezTo>
                  <a:cubicBezTo>
                    <a:pt x="206385" y="762849"/>
                    <a:pt x="155686" y="834394"/>
                    <a:pt x="83431" y="864955"/>
                  </a:cubicBezTo>
                  <a:lnTo>
                    <a:pt x="33986" y="874937"/>
                  </a:lnTo>
                  <a:lnTo>
                    <a:pt x="12325" y="801847"/>
                  </a:lnTo>
                  <a:cubicBezTo>
                    <a:pt x="-4108" y="716973"/>
                    <a:pt x="-4108" y="629546"/>
                    <a:pt x="12325" y="544671"/>
                  </a:cubicBezTo>
                  <a:lnTo>
                    <a:pt x="30517" y="483286"/>
                  </a:lnTo>
                  <a:lnTo>
                    <a:pt x="83432" y="493968"/>
                  </a:lnTo>
                  <a:cubicBezTo>
                    <a:pt x="107517" y="504155"/>
                    <a:pt x="129207" y="518896"/>
                    <a:pt x="147422" y="537111"/>
                  </a:cubicBezTo>
                  <a:close/>
                  <a:moveTo>
                    <a:pt x="354464" y="631453"/>
                  </a:moveTo>
                  <a:cubicBezTo>
                    <a:pt x="366080" y="643069"/>
                    <a:pt x="373264" y="659116"/>
                    <a:pt x="373264" y="676840"/>
                  </a:cubicBezTo>
                  <a:cubicBezTo>
                    <a:pt x="373264" y="712290"/>
                    <a:pt x="344527" y="741027"/>
                    <a:pt x="309077" y="741027"/>
                  </a:cubicBezTo>
                  <a:cubicBezTo>
                    <a:pt x="273627" y="741027"/>
                    <a:pt x="244890" y="712291"/>
                    <a:pt x="244890" y="676841"/>
                  </a:cubicBezTo>
                  <a:cubicBezTo>
                    <a:pt x="244890" y="641390"/>
                    <a:pt x="273627" y="612653"/>
                    <a:pt x="309077" y="612654"/>
                  </a:cubicBezTo>
                  <a:cubicBezTo>
                    <a:pt x="326802" y="612654"/>
                    <a:pt x="342849" y="619838"/>
                    <a:pt x="354464" y="631453"/>
                  </a:cubicBezTo>
                  <a:close/>
                  <a:moveTo>
                    <a:pt x="715067" y="992054"/>
                  </a:moveTo>
                  <a:cubicBezTo>
                    <a:pt x="726682" y="1003670"/>
                    <a:pt x="733866" y="1019716"/>
                    <a:pt x="733866" y="1037442"/>
                  </a:cubicBezTo>
                  <a:cubicBezTo>
                    <a:pt x="733867" y="1072892"/>
                    <a:pt x="705130" y="1101629"/>
                    <a:pt x="669679" y="1101629"/>
                  </a:cubicBezTo>
                  <a:cubicBezTo>
                    <a:pt x="634229" y="1101628"/>
                    <a:pt x="605493" y="1072892"/>
                    <a:pt x="605493" y="1037442"/>
                  </a:cubicBezTo>
                  <a:cubicBezTo>
                    <a:pt x="605493" y="1001992"/>
                    <a:pt x="634230" y="973255"/>
                    <a:pt x="669680" y="973255"/>
                  </a:cubicBezTo>
                  <a:cubicBezTo>
                    <a:pt x="687405" y="973255"/>
                    <a:pt x="703451" y="980439"/>
                    <a:pt x="715067" y="992054"/>
                  </a:cubicBezTo>
                  <a:close/>
                  <a:moveTo>
                    <a:pt x="974089" y="878691"/>
                  </a:moveTo>
                  <a:cubicBezTo>
                    <a:pt x="999156" y="903758"/>
                    <a:pt x="999157" y="944398"/>
                    <a:pt x="974090" y="969465"/>
                  </a:cubicBezTo>
                  <a:cubicBezTo>
                    <a:pt x="949023" y="994532"/>
                    <a:pt x="908383" y="994532"/>
                    <a:pt x="883316" y="969465"/>
                  </a:cubicBezTo>
                  <a:cubicBezTo>
                    <a:pt x="858249" y="944398"/>
                    <a:pt x="858249" y="903758"/>
                    <a:pt x="883316" y="878691"/>
                  </a:cubicBezTo>
                  <a:cubicBezTo>
                    <a:pt x="908382" y="853624"/>
                    <a:pt x="949023" y="853624"/>
                    <a:pt x="974089" y="878691"/>
                  </a:cubicBezTo>
                  <a:close/>
                  <a:moveTo>
                    <a:pt x="467828" y="372430"/>
                  </a:moveTo>
                  <a:cubicBezTo>
                    <a:pt x="492895" y="397497"/>
                    <a:pt x="492895" y="438137"/>
                    <a:pt x="467828" y="463204"/>
                  </a:cubicBezTo>
                  <a:cubicBezTo>
                    <a:pt x="442761" y="488271"/>
                    <a:pt x="402121" y="488271"/>
                    <a:pt x="377054" y="463204"/>
                  </a:cubicBezTo>
                  <a:cubicBezTo>
                    <a:pt x="351987" y="438137"/>
                    <a:pt x="351987" y="397497"/>
                    <a:pt x="377054" y="372430"/>
                  </a:cubicBezTo>
                  <a:cubicBezTo>
                    <a:pt x="402121" y="347363"/>
                    <a:pt x="442761" y="347363"/>
                    <a:pt x="467828" y="372430"/>
                  </a:cubicBezTo>
                  <a:close/>
                  <a:moveTo>
                    <a:pt x="1266820" y="984379"/>
                  </a:moveTo>
                  <a:lnTo>
                    <a:pt x="1235598" y="1043710"/>
                  </a:lnTo>
                  <a:cubicBezTo>
                    <a:pt x="1210948" y="1081042"/>
                    <a:pt x="1182191" y="1116460"/>
                    <a:pt x="1149325" y="1149325"/>
                  </a:cubicBezTo>
                  <a:cubicBezTo>
                    <a:pt x="1116460" y="1182191"/>
                    <a:pt x="1081042" y="1210948"/>
                    <a:pt x="1043710" y="1235597"/>
                  </a:cubicBezTo>
                  <a:lnTo>
                    <a:pt x="985544" y="1266206"/>
                  </a:lnTo>
                  <a:lnTo>
                    <a:pt x="973667" y="1251666"/>
                  </a:lnTo>
                  <a:cubicBezTo>
                    <a:pt x="922075" y="1173526"/>
                    <a:pt x="930674" y="1067338"/>
                    <a:pt x="999464" y="998546"/>
                  </a:cubicBezTo>
                  <a:cubicBezTo>
                    <a:pt x="1068255" y="929755"/>
                    <a:pt x="1174444" y="921157"/>
                    <a:pt x="1252585" y="972751"/>
                  </a:cubicBezTo>
                  <a:close/>
                  <a:moveTo>
                    <a:pt x="362141" y="79700"/>
                  </a:moveTo>
                  <a:lnTo>
                    <a:pt x="373770" y="93936"/>
                  </a:lnTo>
                  <a:cubicBezTo>
                    <a:pt x="425364" y="172076"/>
                    <a:pt x="416765" y="278265"/>
                    <a:pt x="347974" y="347056"/>
                  </a:cubicBezTo>
                  <a:cubicBezTo>
                    <a:pt x="279182" y="415847"/>
                    <a:pt x="172993" y="424445"/>
                    <a:pt x="94854" y="372853"/>
                  </a:cubicBezTo>
                  <a:lnTo>
                    <a:pt x="80313" y="360975"/>
                  </a:lnTo>
                  <a:lnTo>
                    <a:pt x="110921" y="302809"/>
                  </a:lnTo>
                  <a:cubicBezTo>
                    <a:pt x="135571" y="265477"/>
                    <a:pt x="164328" y="230059"/>
                    <a:pt x="197193" y="197193"/>
                  </a:cubicBezTo>
                  <a:cubicBezTo>
                    <a:pt x="230059" y="164328"/>
                    <a:pt x="265477" y="135571"/>
                    <a:pt x="302809" y="110921"/>
                  </a:cubicBezTo>
                  <a:close/>
                  <a:moveTo>
                    <a:pt x="1070427" y="631453"/>
                  </a:moveTo>
                  <a:cubicBezTo>
                    <a:pt x="1082042" y="643069"/>
                    <a:pt x="1089226" y="659115"/>
                    <a:pt x="1089227" y="676840"/>
                  </a:cubicBezTo>
                  <a:cubicBezTo>
                    <a:pt x="1089227" y="712291"/>
                    <a:pt x="1060490" y="741027"/>
                    <a:pt x="1025040" y="741027"/>
                  </a:cubicBezTo>
                  <a:cubicBezTo>
                    <a:pt x="989589" y="741027"/>
                    <a:pt x="960853" y="712291"/>
                    <a:pt x="960853" y="676841"/>
                  </a:cubicBezTo>
                  <a:cubicBezTo>
                    <a:pt x="960853" y="641390"/>
                    <a:pt x="989590" y="612654"/>
                    <a:pt x="1025040" y="612654"/>
                  </a:cubicBezTo>
                  <a:cubicBezTo>
                    <a:pt x="1042764" y="612653"/>
                    <a:pt x="1058811" y="619838"/>
                    <a:pt x="1070427" y="631453"/>
                  </a:cubicBezTo>
                  <a:close/>
                  <a:moveTo>
                    <a:pt x="715067" y="276092"/>
                  </a:moveTo>
                  <a:cubicBezTo>
                    <a:pt x="726682" y="287708"/>
                    <a:pt x="733867" y="303754"/>
                    <a:pt x="733866" y="321479"/>
                  </a:cubicBezTo>
                  <a:cubicBezTo>
                    <a:pt x="733866" y="356929"/>
                    <a:pt x="705129" y="385666"/>
                    <a:pt x="669679" y="385666"/>
                  </a:cubicBezTo>
                  <a:cubicBezTo>
                    <a:pt x="634229" y="385666"/>
                    <a:pt x="605492" y="356929"/>
                    <a:pt x="605493" y="321479"/>
                  </a:cubicBezTo>
                  <a:cubicBezTo>
                    <a:pt x="605492" y="286029"/>
                    <a:pt x="634229" y="257292"/>
                    <a:pt x="669679" y="257292"/>
                  </a:cubicBezTo>
                  <a:cubicBezTo>
                    <a:pt x="687405" y="257293"/>
                    <a:pt x="703451" y="264476"/>
                    <a:pt x="715067" y="276092"/>
                  </a:cubicBezTo>
                  <a:close/>
                  <a:moveTo>
                    <a:pt x="977042" y="365772"/>
                  </a:moveTo>
                  <a:cubicBezTo>
                    <a:pt x="1002109" y="390839"/>
                    <a:pt x="1002109" y="431479"/>
                    <a:pt x="977042" y="456546"/>
                  </a:cubicBezTo>
                  <a:cubicBezTo>
                    <a:pt x="951975" y="481613"/>
                    <a:pt x="911335" y="481613"/>
                    <a:pt x="886268" y="456546"/>
                  </a:cubicBezTo>
                  <a:cubicBezTo>
                    <a:pt x="861201" y="431479"/>
                    <a:pt x="861201" y="390839"/>
                    <a:pt x="886268" y="365772"/>
                  </a:cubicBezTo>
                  <a:cubicBezTo>
                    <a:pt x="911335" y="340705"/>
                    <a:pt x="951975" y="340705"/>
                    <a:pt x="977042" y="365772"/>
                  </a:cubicBezTo>
                  <a:close/>
                  <a:moveTo>
                    <a:pt x="1315302" y="480923"/>
                  </a:moveTo>
                  <a:lnTo>
                    <a:pt x="1334194" y="544671"/>
                  </a:lnTo>
                  <a:cubicBezTo>
                    <a:pt x="1350627" y="629546"/>
                    <a:pt x="1350627" y="716973"/>
                    <a:pt x="1334194" y="801848"/>
                  </a:cubicBezTo>
                  <a:lnTo>
                    <a:pt x="1311833" y="877300"/>
                  </a:lnTo>
                  <a:lnTo>
                    <a:pt x="1250685" y="864955"/>
                  </a:lnTo>
                  <a:cubicBezTo>
                    <a:pt x="1178431" y="834394"/>
                    <a:pt x="1127732" y="762849"/>
                    <a:pt x="1127732" y="679462"/>
                  </a:cubicBezTo>
                  <a:cubicBezTo>
                    <a:pt x="1127732" y="596075"/>
                    <a:pt x="1178431" y="524529"/>
                    <a:pt x="1250686" y="493968"/>
                  </a:cubicBezTo>
                  <a:close/>
                  <a:moveTo>
                    <a:pt x="865598" y="31218"/>
                  </a:moveTo>
                  <a:lnTo>
                    <a:pt x="852553" y="95835"/>
                  </a:lnTo>
                  <a:cubicBezTo>
                    <a:pt x="821991" y="168089"/>
                    <a:pt x="750447" y="218788"/>
                    <a:pt x="667059" y="218788"/>
                  </a:cubicBezTo>
                  <a:cubicBezTo>
                    <a:pt x="583672" y="218789"/>
                    <a:pt x="512127" y="168090"/>
                    <a:pt x="481565" y="95835"/>
                  </a:cubicBezTo>
                  <a:lnTo>
                    <a:pt x="469220" y="34685"/>
                  </a:lnTo>
                  <a:lnTo>
                    <a:pt x="544671" y="12325"/>
                  </a:lnTo>
                  <a:cubicBezTo>
                    <a:pt x="629546" y="-4108"/>
                    <a:pt x="716973" y="-4108"/>
                    <a:pt x="801848" y="12325"/>
                  </a:cubicBezTo>
                  <a:close/>
                  <a:moveTo>
                    <a:pt x="1149325" y="197193"/>
                  </a:moveTo>
                  <a:cubicBezTo>
                    <a:pt x="1182191" y="230059"/>
                    <a:pt x="1210949" y="265477"/>
                    <a:pt x="1235597" y="302809"/>
                  </a:cubicBezTo>
                  <a:lnTo>
                    <a:pt x="1266034" y="360648"/>
                  </a:lnTo>
                  <a:lnTo>
                    <a:pt x="1259244" y="366193"/>
                  </a:lnTo>
                  <a:cubicBezTo>
                    <a:pt x="1181104" y="417787"/>
                    <a:pt x="1074916" y="409188"/>
                    <a:pt x="1006124" y="340396"/>
                  </a:cubicBezTo>
                  <a:cubicBezTo>
                    <a:pt x="937333" y="271605"/>
                    <a:pt x="928734" y="165417"/>
                    <a:pt x="980327" y="87276"/>
                  </a:cubicBezTo>
                  <a:lnTo>
                    <a:pt x="985874" y="80486"/>
                  </a:lnTo>
                  <a:lnTo>
                    <a:pt x="1043710" y="110922"/>
                  </a:lnTo>
                  <a:cubicBezTo>
                    <a:pt x="1081042" y="135570"/>
                    <a:pt x="1116460" y="164328"/>
                    <a:pt x="1149325" y="197193"/>
                  </a:cubicBezTo>
                  <a:close/>
                </a:path>
              </a:pathLst>
            </a:cu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pic>
          <p:nvPicPr>
            <p:cNvPr id="81" name="Picture 80">
              <a:extLst>
                <a:ext uri="{FF2B5EF4-FFF2-40B4-BE49-F238E27FC236}">
                  <a16:creationId xmlns:a16="http://schemas.microsoft.com/office/drawing/2014/main" id="{BE194A84-FAA3-4283-A782-2020BA0ACA79}"/>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9673685" y="967105"/>
              <a:ext cx="337691" cy="186324"/>
            </a:xfrm>
            <a:prstGeom prst="rect">
              <a:avLst/>
            </a:prstGeom>
          </p:spPr>
        </p:pic>
        <p:pic>
          <p:nvPicPr>
            <p:cNvPr id="82" name="Picture 81">
              <a:extLst>
                <a:ext uri="{FF2B5EF4-FFF2-40B4-BE49-F238E27FC236}">
                  <a16:creationId xmlns:a16="http://schemas.microsoft.com/office/drawing/2014/main" id="{C08979AC-6BCB-4CD8-B7BF-9D648C7F4C79}"/>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0084814" y="1024090"/>
              <a:ext cx="351128" cy="351532"/>
            </a:xfrm>
            <a:prstGeom prst="rect">
              <a:avLst/>
            </a:prstGeom>
          </p:spPr>
        </p:pic>
        <p:pic>
          <p:nvPicPr>
            <p:cNvPr id="83" name="Picture 82">
              <a:extLst>
                <a:ext uri="{FF2B5EF4-FFF2-40B4-BE49-F238E27FC236}">
                  <a16:creationId xmlns:a16="http://schemas.microsoft.com/office/drawing/2014/main" id="{39CDFACA-4EC8-4261-9D1B-85444DA48C8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0531270" y="1095795"/>
              <a:ext cx="385742" cy="116981"/>
            </a:xfrm>
            <a:prstGeom prst="rect">
              <a:avLst/>
            </a:prstGeom>
          </p:spPr>
        </p:pic>
        <p:pic>
          <p:nvPicPr>
            <p:cNvPr id="84" name="Picture 83">
              <a:extLst>
                <a:ext uri="{FF2B5EF4-FFF2-40B4-BE49-F238E27FC236}">
                  <a16:creationId xmlns:a16="http://schemas.microsoft.com/office/drawing/2014/main" id="{3DBE2F5E-3F25-4399-9209-9EA8EC90D5E8}"/>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462837" y="662086"/>
              <a:ext cx="366169" cy="366169"/>
            </a:xfrm>
            <a:prstGeom prst="rect">
              <a:avLst/>
            </a:prstGeom>
          </p:spPr>
        </p:pic>
        <p:pic>
          <p:nvPicPr>
            <p:cNvPr id="85" name="Picture 84">
              <a:extLst>
                <a:ext uri="{FF2B5EF4-FFF2-40B4-BE49-F238E27FC236}">
                  <a16:creationId xmlns:a16="http://schemas.microsoft.com/office/drawing/2014/main" id="{F13A7590-99C0-4CCC-B1B8-FDD7A38ACFC2}"/>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10147899" y="761728"/>
              <a:ext cx="331045" cy="218039"/>
            </a:xfrm>
            <a:prstGeom prst="rect">
              <a:avLst/>
            </a:prstGeom>
          </p:spPr>
        </p:pic>
      </p:grpSp>
    </p:spTree>
    <p:extLst>
      <p:ext uri="{BB962C8B-B14F-4D97-AF65-F5344CB8AC3E}">
        <p14:creationId xmlns:p14="http://schemas.microsoft.com/office/powerpoint/2010/main" val="1291628657"/>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073511-EABF-4A58-A03A-419A654DDF6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375786" y="10218778"/>
            <a:ext cx="1560580" cy="1560580"/>
          </a:xfrm>
          <a:prstGeom prst="rect">
            <a:avLst/>
          </a:prstGeom>
        </p:spPr>
      </p:pic>
      <p:sp>
        <p:nvSpPr>
          <p:cNvPr id="104" name="Rounded Rectangle 107">
            <a:extLst>
              <a:ext uri="{FF2B5EF4-FFF2-40B4-BE49-F238E27FC236}">
                <a16:creationId xmlns:a16="http://schemas.microsoft.com/office/drawing/2014/main" id="{AF33B6EB-CEA2-4E9B-8076-B8F3E722ADE2}"/>
              </a:ext>
            </a:extLst>
          </p:cNvPr>
          <p:cNvSpPr>
            <a:spLocks noChangeAspect="1"/>
          </p:cNvSpPr>
          <p:nvPr/>
        </p:nvSpPr>
        <p:spPr bwMode="auto">
          <a:xfrm flipH="1">
            <a:off x="13620721" y="8682133"/>
            <a:ext cx="8489978" cy="3643218"/>
          </a:xfrm>
          <a:prstGeom prst="rect">
            <a:avLst/>
          </a:prstGeom>
          <a:solidFill>
            <a:srgbClr val="FFFFFF">
              <a:alpha val="45000"/>
            </a:srgbClr>
          </a:solid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l" defTabSz="1791150" fontAlgn="base" hangingPunct="1">
              <a:lnSpc>
                <a:spcPct val="90000"/>
              </a:lnSpc>
              <a:spcBef>
                <a:spcPct val="0"/>
              </a:spcBef>
              <a:spcAft>
                <a:spcPct val="0"/>
              </a:spcAft>
              <a:buSzPct val="80000"/>
              <a:defRPr/>
            </a:pPr>
            <a:r>
              <a:rPr lang="en-US" sz="2800" kern="1200">
                <a:solidFill>
                  <a:srgbClr val="1A1A1A"/>
                </a:solidFill>
                <a:latin typeface="Graphik" panose="020B0503030202060203" pitchFamily="34" charset="77"/>
                <a:ea typeface="+mn-ea"/>
                <a:cs typeface="+mn-cs"/>
              </a:rPr>
              <a:t>DMZ</a:t>
            </a:r>
          </a:p>
        </p:txBody>
      </p:sp>
      <p:sp useBgFill="1">
        <p:nvSpPr>
          <p:cNvPr id="3" name="Rectangle 2">
            <a:extLst>
              <a:ext uri="{FF2B5EF4-FFF2-40B4-BE49-F238E27FC236}">
                <a16:creationId xmlns:a16="http://schemas.microsoft.com/office/drawing/2014/main" id="{0BEA4EC4-0C08-43F5-B654-9D7741EF6852}"/>
              </a:ext>
            </a:extLst>
          </p:cNvPr>
          <p:cNvSpPr/>
          <p:nvPr/>
        </p:nvSpPr>
        <p:spPr bwMode="auto">
          <a:xfrm>
            <a:off x="17356426" y="8489950"/>
            <a:ext cx="146560" cy="23177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useBgFill="1">
        <p:nvSpPr>
          <p:cNvPr id="147" name="Rectangle 146">
            <a:extLst>
              <a:ext uri="{FF2B5EF4-FFF2-40B4-BE49-F238E27FC236}">
                <a16:creationId xmlns:a16="http://schemas.microsoft.com/office/drawing/2014/main" id="{F4B0E65D-C970-4DB1-B7D0-1BD3C59BB316}"/>
              </a:ext>
            </a:extLst>
          </p:cNvPr>
          <p:cNvSpPr/>
          <p:nvPr/>
        </p:nvSpPr>
        <p:spPr bwMode="auto">
          <a:xfrm>
            <a:off x="17743776" y="8489950"/>
            <a:ext cx="146560" cy="23177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useBgFill="1">
        <p:nvSpPr>
          <p:cNvPr id="148" name="Rectangle 147">
            <a:extLst>
              <a:ext uri="{FF2B5EF4-FFF2-40B4-BE49-F238E27FC236}">
                <a16:creationId xmlns:a16="http://schemas.microsoft.com/office/drawing/2014/main" id="{872351D7-8DB4-4479-A137-DA95AF7D33BA}"/>
              </a:ext>
            </a:extLst>
          </p:cNvPr>
          <p:cNvSpPr/>
          <p:nvPr/>
        </p:nvSpPr>
        <p:spPr bwMode="auto">
          <a:xfrm>
            <a:off x="18115252" y="8489950"/>
            <a:ext cx="146560" cy="23177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2" name="Title 1">
            <a:extLst>
              <a:ext uri="{FF2B5EF4-FFF2-40B4-BE49-F238E27FC236}">
                <a16:creationId xmlns:a16="http://schemas.microsoft.com/office/drawing/2014/main" id="{B75BC2CD-5104-49E9-85E3-EDA9918A986C}"/>
              </a:ext>
            </a:extLst>
          </p:cNvPr>
          <p:cNvSpPr>
            <a:spLocks noGrp="1"/>
          </p:cNvSpPr>
          <p:nvPr>
            <p:ph type="title"/>
          </p:nvPr>
        </p:nvSpPr>
        <p:spPr/>
        <p:txBody>
          <a:bodyPr>
            <a:normAutofit fontScale="90000"/>
          </a:bodyPr>
          <a:lstStyle/>
          <a:p>
            <a:r>
              <a:rPr lang="en-US" sz="8800"/>
              <a:t>Recommendation 5: SSO All the things!</a:t>
            </a:r>
            <a:br>
              <a:rPr lang="en-US" sz="8800"/>
            </a:br>
            <a:r>
              <a:rPr lang="en-US" sz="6700"/>
              <a:t>Application Proxy</a:t>
            </a:r>
          </a:p>
        </p:txBody>
      </p:sp>
      <p:sp>
        <p:nvSpPr>
          <p:cNvPr id="40" name="Text Placeholder 39">
            <a:extLst>
              <a:ext uri="{FF2B5EF4-FFF2-40B4-BE49-F238E27FC236}">
                <a16:creationId xmlns:a16="http://schemas.microsoft.com/office/drawing/2014/main" id="{D479AEDC-A885-497C-9B6B-6287B50613E0}"/>
              </a:ext>
            </a:extLst>
          </p:cNvPr>
          <p:cNvSpPr>
            <a:spLocks noGrp="1"/>
          </p:cNvSpPr>
          <p:nvPr>
            <p:ph type="body" sz="quarter" idx="10"/>
          </p:nvPr>
        </p:nvSpPr>
        <p:spPr>
          <a:xfrm>
            <a:off x="1011981" y="4691799"/>
            <a:ext cx="10878442" cy="4374531"/>
          </a:xfrm>
        </p:spPr>
        <p:txBody>
          <a:bodyPr/>
          <a:lstStyle/>
          <a:p>
            <a:pPr marL="571500" indent="-571500">
              <a:lnSpc>
                <a:spcPct val="90000"/>
              </a:lnSpc>
              <a:buFont typeface="Arial" panose="020B0604020202020204" pitchFamily="34" charset="0"/>
              <a:buChar char="•"/>
            </a:pPr>
            <a:r>
              <a:rPr lang="en-US" sz="4400">
                <a:latin typeface="Graphik" panose="020B0503030202060203" pitchFamily="34" charset="77"/>
              </a:rPr>
              <a:t>Connect any claims-aware on-premises web app to Azure AD</a:t>
            </a:r>
          </a:p>
          <a:p>
            <a:pPr marL="571500" indent="-571500">
              <a:lnSpc>
                <a:spcPct val="90000"/>
              </a:lnSpc>
              <a:buFont typeface="Arial" panose="020B0604020202020204" pitchFamily="34" charset="0"/>
              <a:buChar char="•"/>
            </a:pPr>
            <a:r>
              <a:rPr lang="en-US" sz="4400">
                <a:latin typeface="Graphik" panose="020B0503030202060203" pitchFamily="34" charset="77"/>
              </a:rPr>
              <a:t>Also, connect on-premises Kerberos apps to Azure AD</a:t>
            </a:r>
          </a:p>
          <a:p>
            <a:pPr marL="571500" indent="-571500">
              <a:lnSpc>
                <a:spcPct val="90000"/>
              </a:lnSpc>
              <a:buFont typeface="Arial" panose="020B0604020202020204" pitchFamily="34" charset="0"/>
              <a:buChar char="•"/>
            </a:pPr>
            <a:r>
              <a:rPr lang="en-US" sz="4400">
                <a:latin typeface="Graphik" panose="020B0503030202060203" pitchFamily="34" charset="77"/>
              </a:rPr>
              <a:t>The goal is to get </a:t>
            </a:r>
            <a:r>
              <a:rPr lang="en-US" sz="4400" i="1">
                <a:latin typeface="Graphik" panose="020B0503030202060203" pitchFamily="34" charset="77"/>
              </a:rPr>
              <a:t>everything</a:t>
            </a:r>
            <a:r>
              <a:rPr lang="en-US" sz="4400">
                <a:latin typeface="Graphik" panose="020B0503030202060203" pitchFamily="34" charset="77"/>
              </a:rPr>
              <a:t> to use SSO</a:t>
            </a:r>
          </a:p>
        </p:txBody>
      </p:sp>
      <p:sp>
        <p:nvSpPr>
          <p:cNvPr id="105" name="Rectangle 138">
            <a:extLst>
              <a:ext uri="{FF2B5EF4-FFF2-40B4-BE49-F238E27FC236}">
                <a16:creationId xmlns:a16="http://schemas.microsoft.com/office/drawing/2014/main" id="{DCE92F4B-D16B-4998-8D65-4E4B65C69B09}"/>
              </a:ext>
            </a:extLst>
          </p:cNvPr>
          <p:cNvSpPr/>
          <p:nvPr/>
        </p:nvSpPr>
        <p:spPr>
          <a:xfrm>
            <a:off x="8443144" y="3841895"/>
            <a:ext cx="5029468" cy="738664"/>
          </a:xfrm>
          <a:custGeom>
            <a:avLst/>
            <a:gdLst>
              <a:gd name="connsiteX0" fmla="*/ 0 w 2514734"/>
              <a:gd name="connsiteY0" fmla="*/ 0 h 253916"/>
              <a:gd name="connsiteX1" fmla="*/ 2514734 w 2514734"/>
              <a:gd name="connsiteY1" fmla="*/ 0 h 253916"/>
              <a:gd name="connsiteX2" fmla="*/ 2514734 w 2514734"/>
              <a:gd name="connsiteY2" fmla="*/ 253916 h 253916"/>
              <a:gd name="connsiteX3" fmla="*/ 0 w 2514734"/>
              <a:gd name="connsiteY3" fmla="*/ 253916 h 253916"/>
              <a:gd name="connsiteX4" fmla="*/ 0 w 2514734"/>
              <a:gd name="connsiteY4" fmla="*/ 0 h 253916"/>
              <a:gd name="connsiteX0" fmla="*/ 0 w 2514734"/>
              <a:gd name="connsiteY0" fmla="*/ 0 h 253916"/>
              <a:gd name="connsiteX1" fmla="*/ 2514734 w 2514734"/>
              <a:gd name="connsiteY1" fmla="*/ 0 h 253916"/>
              <a:gd name="connsiteX2" fmla="*/ 2512348 w 2514734"/>
              <a:gd name="connsiteY2" fmla="*/ 114600 h 253916"/>
              <a:gd name="connsiteX3" fmla="*/ 2514734 w 2514734"/>
              <a:gd name="connsiteY3" fmla="*/ 253916 h 253916"/>
              <a:gd name="connsiteX4" fmla="*/ 0 w 2514734"/>
              <a:gd name="connsiteY4" fmla="*/ 253916 h 253916"/>
              <a:gd name="connsiteX5" fmla="*/ 0 w 2514734"/>
              <a:gd name="connsiteY5" fmla="*/ 0 h 253916"/>
              <a:gd name="connsiteX0" fmla="*/ 2512348 w 2603788"/>
              <a:gd name="connsiteY0" fmla="*/ 114600 h 253916"/>
              <a:gd name="connsiteX1" fmla="*/ 2514734 w 2603788"/>
              <a:gd name="connsiteY1" fmla="*/ 253916 h 253916"/>
              <a:gd name="connsiteX2" fmla="*/ 0 w 2603788"/>
              <a:gd name="connsiteY2" fmla="*/ 253916 h 253916"/>
              <a:gd name="connsiteX3" fmla="*/ 0 w 2603788"/>
              <a:gd name="connsiteY3" fmla="*/ 0 h 253916"/>
              <a:gd name="connsiteX4" fmla="*/ 2514734 w 2603788"/>
              <a:gd name="connsiteY4" fmla="*/ 0 h 253916"/>
              <a:gd name="connsiteX5" fmla="*/ 2603788 w 2603788"/>
              <a:gd name="connsiteY5" fmla="*/ 206040 h 253916"/>
              <a:gd name="connsiteX0" fmla="*/ 2512348 w 2603788"/>
              <a:gd name="connsiteY0" fmla="*/ 114600 h 253916"/>
              <a:gd name="connsiteX1" fmla="*/ 2514734 w 2603788"/>
              <a:gd name="connsiteY1" fmla="*/ 253916 h 253916"/>
              <a:gd name="connsiteX2" fmla="*/ 0 w 2603788"/>
              <a:gd name="connsiteY2" fmla="*/ 253916 h 253916"/>
              <a:gd name="connsiteX3" fmla="*/ 0 w 2603788"/>
              <a:gd name="connsiteY3" fmla="*/ 0 h 253916"/>
              <a:gd name="connsiteX4" fmla="*/ 2514734 w 2603788"/>
              <a:gd name="connsiteY4" fmla="*/ 0 h 253916"/>
              <a:gd name="connsiteX5" fmla="*/ 2603788 w 2603788"/>
              <a:gd name="connsiteY5" fmla="*/ 206040 h 253916"/>
              <a:gd name="connsiteX0" fmla="*/ 2512348 w 2514734"/>
              <a:gd name="connsiteY0" fmla="*/ 114600 h 253916"/>
              <a:gd name="connsiteX1" fmla="*/ 2514734 w 2514734"/>
              <a:gd name="connsiteY1" fmla="*/ 253916 h 253916"/>
              <a:gd name="connsiteX2" fmla="*/ 0 w 2514734"/>
              <a:gd name="connsiteY2" fmla="*/ 253916 h 253916"/>
              <a:gd name="connsiteX3" fmla="*/ 0 w 2514734"/>
              <a:gd name="connsiteY3" fmla="*/ 0 h 253916"/>
              <a:gd name="connsiteX4" fmla="*/ 2514734 w 2514734"/>
              <a:gd name="connsiteY4" fmla="*/ 0 h 253916"/>
              <a:gd name="connsiteX0" fmla="*/ 2514734 w 2514734"/>
              <a:gd name="connsiteY0" fmla="*/ 253916 h 253916"/>
              <a:gd name="connsiteX1" fmla="*/ 0 w 2514734"/>
              <a:gd name="connsiteY1" fmla="*/ 253916 h 253916"/>
              <a:gd name="connsiteX2" fmla="*/ 0 w 2514734"/>
              <a:gd name="connsiteY2" fmla="*/ 0 h 253916"/>
              <a:gd name="connsiteX3" fmla="*/ 2514734 w 2514734"/>
              <a:gd name="connsiteY3" fmla="*/ 0 h 253916"/>
            </a:gdLst>
            <a:ahLst/>
            <a:cxnLst>
              <a:cxn ang="0">
                <a:pos x="connsiteX0" y="connsiteY0"/>
              </a:cxn>
              <a:cxn ang="0">
                <a:pos x="connsiteX1" y="connsiteY1"/>
              </a:cxn>
              <a:cxn ang="0">
                <a:pos x="connsiteX2" y="connsiteY2"/>
              </a:cxn>
              <a:cxn ang="0">
                <a:pos x="connsiteX3" y="connsiteY3"/>
              </a:cxn>
            </a:cxnLst>
            <a:rect l="l" t="t" r="r" b="b"/>
            <a:pathLst>
              <a:path w="2514734" h="253916">
                <a:moveTo>
                  <a:pt x="2514734" y="253916"/>
                </a:moveTo>
                <a:lnTo>
                  <a:pt x="0" y="253916"/>
                </a:lnTo>
                <a:lnTo>
                  <a:pt x="0" y="0"/>
                </a:lnTo>
                <a:lnTo>
                  <a:pt x="2514734" y="0"/>
                </a:lnTo>
              </a:path>
            </a:pathLst>
          </a:custGeom>
          <a:solidFill>
            <a:srgbClr val="FFFFFF">
              <a:lumMod val="95000"/>
            </a:srgbClr>
          </a:solidFill>
          <a:ln w="19050">
            <a:solidFill>
              <a:srgbClr val="0078D7"/>
            </a:solidFill>
            <a:miter lim="800000"/>
          </a:ln>
        </p:spPr>
        <p:txBody>
          <a:bodyPr wrap="square">
            <a:spAutoFit/>
          </a:bodyPr>
          <a:lstStyle/>
          <a:p>
            <a:pPr defTabSz="1828450" hangingPunct="1">
              <a:defRPr/>
            </a:pPr>
            <a:r>
              <a:rPr lang="en-US" sz="2100">
                <a:solidFill>
                  <a:srgbClr val="0379D6"/>
                </a:solidFill>
                <a:latin typeface="Graphik" panose="020B0503030202060203" pitchFamily="34" charset="77"/>
                <a:ea typeface="+mn-ea"/>
                <a:cs typeface="+mn-cs"/>
              </a:rPr>
              <a:t>https://</a:t>
            </a:r>
            <a:r>
              <a:rPr lang="en-US" sz="2100" err="1">
                <a:solidFill>
                  <a:srgbClr val="0379D6"/>
                </a:solidFill>
                <a:latin typeface="Graphik" panose="020B0503030202060203" pitchFamily="34" charset="77"/>
                <a:ea typeface="+mn-ea"/>
                <a:cs typeface="+mn-cs"/>
              </a:rPr>
              <a:t>appX-contoso.msappproxy.net</a:t>
            </a:r>
            <a:r>
              <a:rPr lang="en-US" sz="2100">
                <a:solidFill>
                  <a:srgbClr val="0379D6"/>
                </a:solidFill>
                <a:latin typeface="Graphik" panose="020B0503030202060203" pitchFamily="34" charset="77"/>
                <a:ea typeface="+mn-ea"/>
                <a:cs typeface="+mn-cs"/>
              </a:rPr>
              <a:t>/</a:t>
            </a:r>
            <a:endParaRPr lang="en-US" sz="3200">
              <a:solidFill>
                <a:srgbClr val="0379D6"/>
              </a:solidFill>
              <a:latin typeface="Graphik" panose="020B0503030202060203" pitchFamily="34" charset="77"/>
              <a:ea typeface="+mn-ea"/>
              <a:cs typeface="+mn-cs"/>
            </a:endParaRPr>
          </a:p>
        </p:txBody>
      </p:sp>
      <p:cxnSp>
        <p:nvCxnSpPr>
          <p:cNvPr id="106" name="Straight Arrow Connector 105">
            <a:extLst>
              <a:ext uri="{FF2B5EF4-FFF2-40B4-BE49-F238E27FC236}">
                <a16:creationId xmlns:a16="http://schemas.microsoft.com/office/drawing/2014/main" id="{63D6DE81-1FB4-49FE-BB0C-4D9549DDC6A6}"/>
              </a:ext>
            </a:extLst>
          </p:cNvPr>
          <p:cNvCxnSpPr>
            <a:cxnSpLocks/>
            <a:stCxn id="116" idx="9"/>
            <a:endCxn id="176" idx="2"/>
          </p:cNvCxnSpPr>
          <p:nvPr/>
        </p:nvCxnSpPr>
        <p:spPr>
          <a:xfrm>
            <a:off x="14329746" y="4095813"/>
            <a:ext cx="1173184" cy="459534"/>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sp>
        <p:nvSpPr>
          <p:cNvPr id="107" name="Oval 106">
            <a:extLst>
              <a:ext uri="{FF2B5EF4-FFF2-40B4-BE49-F238E27FC236}">
                <a16:creationId xmlns:a16="http://schemas.microsoft.com/office/drawing/2014/main" id="{44FF7E3C-F161-470A-A8E9-A41F899B8EAE}"/>
              </a:ext>
            </a:extLst>
          </p:cNvPr>
          <p:cNvSpPr/>
          <p:nvPr/>
        </p:nvSpPr>
        <p:spPr bwMode="auto">
          <a:xfrm>
            <a:off x="18141572" y="6665938"/>
            <a:ext cx="91424" cy="91424"/>
          </a:xfrm>
          <a:prstGeom prst="ellipse">
            <a:avLst/>
          </a:prstGeom>
          <a:solidFill>
            <a:srgbClr val="FF0000"/>
          </a:solidFill>
          <a:ln w="10795" cap="flat" cmpd="sng" algn="ctr">
            <a:noFill/>
            <a:prstDash val="solid"/>
            <a:headEnd type="none" w="med" len="med"/>
            <a:tailEnd type="none" w="med" len="med"/>
          </a:ln>
          <a:effectLst/>
        </p:spPr>
        <p:txBody>
          <a:bodyPr vert="horz" wrap="square" lIns="0" tIns="93260" rIns="0" bIns="93260" numCol="1" rtlCol="0" anchor="ctr" anchorCtr="0" compatLnSpc="1">
            <a:prstTxWarp prst="textNoShape">
              <a:avLst/>
            </a:prstTxWarp>
          </a:bodyPr>
          <a:lstStyle/>
          <a:p>
            <a:pPr defTabSz="1864586" fontAlgn="base" hangingPunct="1">
              <a:spcBef>
                <a:spcPct val="0"/>
              </a:spcBef>
              <a:spcAft>
                <a:spcPct val="0"/>
              </a:spcAft>
              <a:defRPr/>
            </a:pPr>
            <a:endParaRPr lang="en-US" sz="4000">
              <a:gradFill>
                <a:gsLst>
                  <a:gs pos="0">
                    <a:srgbClr val="FFFFFF"/>
                  </a:gs>
                  <a:gs pos="100000">
                    <a:srgbClr val="FFFFFF"/>
                  </a:gs>
                </a:gsLst>
                <a:lin ang="5400000" scaled="0"/>
              </a:gradFill>
              <a:latin typeface="Graphik" panose="020B0503030202060203" pitchFamily="34" charset="77"/>
              <a:ea typeface="+mn-ea"/>
              <a:cs typeface="+mn-cs"/>
            </a:endParaRPr>
          </a:p>
        </p:txBody>
      </p:sp>
      <p:cxnSp>
        <p:nvCxnSpPr>
          <p:cNvPr id="108" name="Connector: Elbow 107">
            <a:extLst>
              <a:ext uri="{FF2B5EF4-FFF2-40B4-BE49-F238E27FC236}">
                <a16:creationId xmlns:a16="http://schemas.microsoft.com/office/drawing/2014/main" id="{69A7F6D3-C340-425E-B51C-58528695CF78}"/>
              </a:ext>
            </a:extLst>
          </p:cNvPr>
          <p:cNvCxnSpPr>
            <a:cxnSpLocks/>
            <a:stCxn id="110" idx="4"/>
          </p:cNvCxnSpPr>
          <p:nvPr/>
        </p:nvCxnSpPr>
        <p:spPr>
          <a:xfrm rot="5400000">
            <a:off x="14695367" y="7180263"/>
            <a:ext cx="3157234" cy="2311434"/>
          </a:xfrm>
          <a:prstGeom prst="bentConnector3">
            <a:avLst>
              <a:gd name="adj1" fmla="val 85746"/>
            </a:avLst>
          </a:prstGeom>
          <a:noFill/>
          <a:ln w="15875" cap="flat" cmpd="sng" algn="ctr">
            <a:solidFill>
              <a:schemeClr val="tx1">
                <a:lumMod val="20000"/>
                <a:lumOff val="80000"/>
              </a:schemeClr>
            </a:solidFill>
            <a:prstDash val="sysDash"/>
            <a:miter lim="800000"/>
            <a:headEnd type="none" w="med" len="med"/>
            <a:tailEnd type="arrow" w="med" len="med"/>
          </a:ln>
          <a:effectLst/>
        </p:spPr>
      </p:cxnSp>
      <p:cxnSp>
        <p:nvCxnSpPr>
          <p:cNvPr id="109" name="Connector: Elbow 148">
            <a:extLst>
              <a:ext uri="{FF2B5EF4-FFF2-40B4-BE49-F238E27FC236}">
                <a16:creationId xmlns:a16="http://schemas.microsoft.com/office/drawing/2014/main" id="{F274C24E-FC91-430F-BB83-1D05C314E277}"/>
              </a:ext>
            </a:extLst>
          </p:cNvPr>
          <p:cNvCxnSpPr>
            <a:cxnSpLocks/>
            <a:stCxn id="179" idx="6"/>
            <a:endCxn id="143" idx="26"/>
          </p:cNvCxnSpPr>
          <p:nvPr/>
        </p:nvCxnSpPr>
        <p:spPr>
          <a:xfrm flipV="1">
            <a:off x="18551583" y="6215536"/>
            <a:ext cx="806918" cy="653920"/>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sp>
        <p:nvSpPr>
          <p:cNvPr id="110" name="Oval 109">
            <a:extLst>
              <a:ext uri="{FF2B5EF4-FFF2-40B4-BE49-F238E27FC236}">
                <a16:creationId xmlns:a16="http://schemas.microsoft.com/office/drawing/2014/main" id="{5BB9B09B-5102-408E-974D-E6ECE472145D}"/>
              </a:ext>
            </a:extLst>
          </p:cNvPr>
          <p:cNvSpPr/>
          <p:nvPr/>
        </p:nvSpPr>
        <p:spPr bwMode="auto">
          <a:xfrm>
            <a:off x="17383986" y="6665938"/>
            <a:ext cx="91424" cy="91424"/>
          </a:xfrm>
          <a:prstGeom prst="ellipse">
            <a:avLst/>
          </a:prstGeom>
          <a:solidFill>
            <a:srgbClr val="FF0000"/>
          </a:solidFill>
          <a:ln w="10795" cap="flat" cmpd="sng" algn="ctr">
            <a:noFill/>
            <a:prstDash val="solid"/>
            <a:headEnd type="none" w="med" len="med"/>
            <a:tailEnd type="none" w="med" len="med"/>
          </a:ln>
          <a:effectLst/>
        </p:spPr>
        <p:txBody>
          <a:bodyPr vert="horz" wrap="square" lIns="0" tIns="93260" rIns="0" bIns="93260" numCol="1" rtlCol="0" anchor="ctr" anchorCtr="0" compatLnSpc="1">
            <a:prstTxWarp prst="textNoShape">
              <a:avLst/>
            </a:prstTxWarp>
          </a:bodyPr>
          <a:lstStyle/>
          <a:p>
            <a:pPr defTabSz="1864586" fontAlgn="base" hangingPunct="1">
              <a:spcBef>
                <a:spcPct val="0"/>
              </a:spcBef>
              <a:spcAft>
                <a:spcPct val="0"/>
              </a:spcAft>
              <a:defRPr/>
            </a:pPr>
            <a:endParaRPr lang="en-US" sz="4000">
              <a:gradFill>
                <a:gsLst>
                  <a:gs pos="0">
                    <a:srgbClr val="FFFFFF"/>
                  </a:gs>
                  <a:gs pos="100000">
                    <a:srgbClr val="FFFFFF"/>
                  </a:gs>
                </a:gsLst>
                <a:lin ang="5400000" scaled="0"/>
              </a:gradFill>
              <a:latin typeface="Graphik" panose="020B0503030202060203" pitchFamily="34" charset="77"/>
              <a:ea typeface="+mn-ea"/>
              <a:cs typeface="+mn-cs"/>
            </a:endParaRPr>
          </a:p>
        </p:txBody>
      </p:sp>
      <p:sp>
        <p:nvSpPr>
          <p:cNvPr id="111" name="Oval 110">
            <a:extLst>
              <a:ext uri="{FF2B5EF4-FFF2-40B4-BE49-F238E27FC236}">
                <a16:creationId xmlns:a16="http://schemas.microsoft.com/office/drawing/2014/main" id="{1AAFDC4E-6627-430D-BD25-D12AC8E441A9}"/>
              </a:ext>
            </a:extLst>
          </p:cNvPr>
          <p:cNvSpPr/>
          <p:nvPr/>
        </p:nvSpPr>
        <p:spPr bwMode="auto">
          <a:xfrm>
            <a:off x="17749022" y="6665938"/>
            <a:ext cx="91424" cy="91424"/>
          </a:xfrm>
          <a:prstGeom prst="ellipse">
            <a:avLst/>
          </a:prstGeom>
          <a:solidFill>
            <a:srgbClr val="FF0000"/>
          </a:solidFill>
          <a:ln w="10795" cap="flat" cmpd="sng" algn="ctr">
            <a:noFill/>
            <a:prstDash val="solid"/>
            <a:headEnd type="none" w="med" len="med"/>
            <a:tailEnd type="none" w="med" len="med"/>
          </a:ln>
          <a:effectLst/>
        </p:spPr>
        <p:txBody>
          <a:bodyPr vert="horz" wrap="square" lIns="0" tIns="93260" rIns="0" bIns="93260" numCol="1" rtlCol="0" anchor="ctr" anchorCtr="0" compatLnSpc="1">
            <a:prstTxWarp prst="textNoShape">
              <a:avLst/>
            </a:prstTxWarp>
          </a:bodyPr>
          <a:lstStyle/>
          <a:p>
            <a:pPr defTabSz="1864586" fontAlgn="base" hangingPunct="1">
              <a:spcBef>
                <a:spcPct val="0"/>
              </a:spcBef>
              <a:spcAft>
                <a:spcPct val="0"/>
              </a:spcAft>
              <a:defRPr/>
            </a:pPr>
            <a:endParaRPr lang="en-US" sz="4000">
              <a:gradFill>
                <a:gsLst>
                  <a:gs pos="0">
                    <a:srgbClr val="FFFFFF"/>
                  </a:gs>
                  <a:gs pos="100000">
                    <a:srgbClr val="FFFFFF"/>
                  </a:gs>
                </a:gsLst>
                <a:lin ang="5400000" scaled="0"/>
              </a:gradFill>
              <a:latin typeface="Graphik" panose="020B0503030202060203" pitchFamily="34" charset="77"/>
              <a:ea typeface="+mn-ea"/>
              <a:cs typeface="+mn-cs"/>
            </a:endParaRPr>
          </a:p>
        </p:txBody>
      </p:sp>
      <p:cxnSp>
        <p:nvCxnSpPr>
          <p:cNvPr id="114" name="Connector: Elbow 255">
            <a:extLst>
              <a:ext uri="{FF2B5EF4-FFF2-40B4-BE49-F238E27FC236}">
                <a16:creationId xmlns:a16="http://schemas.microsoft.com/office/drawing/2014/main" id="{AA627064-5C72-437F-91C2-5569A4B602DF}"/>
              </a:ext>
            </a:extLst>
          </p:cNvPr>
          <p:cNvCxnSpPr>
            <a:cxnSpLocks/>
          </p:cNvCxnSpPr>
          <p:nvPr/>
        </p:nvCxnSpPr>
        <p:spPr>
          <a:xfrm flipH="1">
            <a:off x="17818081" y="10490620"/>
            <a:ext cx="4810" cy="1097280"/>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grpSp>
        <p:nvGrpSpPr>
          <p:cNvPr id="23" name="Group 22">
            <a:extLst>
              <a:ext uri="{FF2B5EF4-FFF2-40B4-BE49-F238E27FC236}">
                <a16:creationId xmlns:a16="http://schemas.microsoft.com/office/drawing/2014/main" id="{5A201113-C1FD-49D4-86E2-E7280622EA77}"/>
              </a:ext>
            </a:extLst>
          </p:cNvPr>
          <p:cNvGrpSpPr/>
          <p:nvPr/>
        </p:nvGrpSpPr>
        <p:grpSpPr>
          <a:xfrm>
            <a:off x="14178718" y="10486914"/>
            <a:ext cx="1808220" cy="1097280"/>
            <a:chOff x="5402242" y="5224407"/>
            <a:chExt cx="904110" cy="759478"/>
          </a:xfrm>
        </p:grpSpPr>
        <p:cxnSp>
          <p:nvCxnSpPr>
            <p:cNvPr id="113" name="Connector: Elbow 112">
              <a:extLst>
                <a:ext uri="{FF2B5EF4-FFF2-40B4-BE49-F238E27FC236}">
                  <a16:creationId xmlns:a16="http://schemas.microsoft.com/office/drawing/2014/main" id="{D9DFF552-59F2-4255-BF22-2F7E5BEDF685}"/>
                </a:ext>
              </a:extLst>
            </p:cNvPr>
            <p:cNvCxnSpPr>
              <a:cxnSpLocks/>
            </p:cNvCxnSpPr>
            <p:nvPr/>
          </p:nvCxnSpPr>
          <p:spPr>
            <a:xfrm rot="5400000">
              <a:off x="5257391" y="5369259"/>
              <a:ext cx="759477" cy="469775"/>
            </a:xfrm>
            <a:prstGeom prst="bentConnector3">
              <a:avLst>
                <a:gd name="adj1" fmla="val 50000"/>
              </a:avLst>
            </a:prstGeom>
            <a:noFill/>
            <a:ln w="15875" cap="flat" cmpd="sng" algn="ctr">
              <a:solidFill>
                <a:schemeClr val="tx1">
                  <a:lumMod val="20000"/>
                  <a:lumOff val="80000"/>
                </a:schemeClr>
              </a:solidFill>
              <a:prstDash val="sysDash"/>
              <a:miter lim="800000"/>
              <a:headEnd type="none" w="med" len="med"/>
              <a:tailEnd type="arrow" w="med" len="med"/>
            </a:ln>
            <a:effectLst/>
          </p:spPr>
        </p:cxnSp>
        <p:cxnSp>
          <p:nvCxnSpPr>
            <p:cNvPr id="115" name="Connector: Elbow 114">
              <a:extLst>
                <a:ext uri="{FF2B5EF4-FFF2-40B4-BE49-F238E27FC236}">
                  <a16:creationId xmlns:a16="http://schemas.microsoft.com/office/drawing/2014/main" id="{69EF3EC5-CC87-467F-BDA0-A37251EF7AF0}"/>
                </a:ext>
              </a:extLst>
            </p:cNvPr>
            <p:cNvCxnSpPr>
              <a:cxnSpLocks/>
            </p:cNvCxnSpPr>
            <p:nvPr/>
          </p:nvCxnSpPr>
          <p:spPr>
            <a:xfrm rot="16200000" flipH="1">
              <a:off x="5709445" y="5386978"/>
              <a:ext cx="759477" cy="434336"/>
            </a:xfrm>
            <a:prstGeom prst="bentConnector3">
              <a:avLst>
                <a:gd name="adj1" fmla="val 50000"/>
              </a:avLst>
            </a:prstGeom>
            <a:noFill/>
            <a:ln w="15875" cap="flat" cmpd="sng" algn="ctr">
              <a:solidFill>
                <a:schemeClr val="tx1">
                  <a:lumMod val="20000"/>
                  <a:lumOff val="80000"/>
                </a:schemeClr>
              </a:solidFill>
              <a:prstDash val="sysDash"/>
              <a:miter lim="800000"/>
              <a:headEnd type="none" w="med" len="med"/>
              <a:tailEnd type="arrow" w="med" len="med"/>
            </a:ln>
            <a:effectLst/>
          </p:spPr>
        </p:cxnSp>
      </p:grpSp>
      <p:sp>
        <p:nvSpPr>
          <p:cNvPr id="116" name="Freeform 90">
            <a:extLst>
              <a:ext uri="{FF2B5EF4-FFF2-40B4-BE49-F238E27FC236}">
                <a16:creationId xmlns:a16="http://schemas.microsoft.com/office/drawing/2014/main" id="{B48BB40F-D98D-49E0-9DBD-E6C1B1BC116C}"/>
              </a:ext>
            </a:extLst>
          </p:cNvPr>
          <p:cNvSpPr>
            <a:spLocks noChangeAspect="1" noEditPoints="1"/>
          </p:cNvSpPr>
          <p:nvPr/>
        </p:nvSpPr>
        <p:spPr bwMode="auto">
          <a:xfrm>
            <a:off x="13382709" y="3590725"/>
            <a:ext cx="1010174" cy="1010174"/>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0078D7"/>
          </a:solidFill>
          <a:ln>
            <a:noFill/>
          </a:ln>
        </p:spPr>
        <p:txBody>
          <a:bodyPr vert="horz" wrap="square" lIns="182854" tIns="91426" rIns="182854" bIns="91426" numCol="1" anchor="t" anchorCtr="0" compatLnSpc="1">
            <a:prstTxWarp prst="textNoShape">
              <a:avLst/>
            </a:prstTxWarp>
          </a:bodyPr>
          <a:lstStyle/>
          <a:p>
            <a:pPr defTabSz="1828450" hangingPunct="1">
              <a:defRPr/>
            </a:pPr>
            <a:endParaRPr lang="en-US" sz="3600">
              <a:solidFill>
                <a:sysClr val="windowText" lastClr="000000"/>
              </a:solidFill>
              <a:latin typeface="Graphik" panose="020B0503030202060203" pitchFamily="34" charset="77"/>
              <a:ea typeface="+mn-ea"/>
              <a:cs typeface="+mn-cs"/>
            </a:endParaRPr>
          </a:p>
        </p:txBody>
      </p:sp>
      <p:cxnSp>
        <p:nvCxnSpPr>
          <p:cNvPr id="117" name="Straight Arrow Connector 116">
            <a:extLst>
              <a:ext uri="{FF2B5EF4-FFF2-40B4-BE49-F238E27FC236}">
                <a16:creationId xmlns:a16="http://schemas.microsoft.com/office/drawing/2014/main" id="{371B1427-0E7F-44E2-A3DE-C55FCAEBDA87}"/>
              </a:ext>
            </a:extLst>
          </p:cNvPr>
          <p:cNvCxnSpPr>
            <a:cxnSpLocks/>
            <a:endCxn id="116" idx="2"/>
          </p:cNvCxnSpPr>
          <p:nvPr/>
        </p:nvCxnSpPr>
        <p:spPr>
          <a:xfrm flipV="1">
            <a:off x="13666356" y="4600898"/>
            <a:ext cx="221440" cy="1037204"/>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cxnSp>
        <p:nvCxnSpPr>
          <p:cNvPr id="118" name="Straight Arrow Connector 117">
            <a:extLst>
              <a:ext uri="{FF2B5EF4-FFF2-40B4-BE49-F238E27FC236}">
                <a16:creationId xmlns:a16="http://schemas.microsoft.com/office/drawing/2014/main" id="{6072C854-FA58-47E6-BCE1-18D21110BAF3}"/>
              </a:ext>
            </a:extLst>
          </p:cNvPr>
          <p:cNvCxnSpPr>
            <a:cxnSpLocks/>
          </p:cNvCxnSpPr>
          <p:nvPr/>
        </p:nvCxnSpPr>
        <p:spPr>
          <a:xfrm flipH="1">
            <a:off x="17812361" y="6757362"/>
            <a:ext cx="18198" cy="3149952"/>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sp>
        <p:nvSpPr>
          <p:cNvPr id="119" name="Rectangle 118">
            <a:extLst>
              <a:ext uri="{FF2B5EF4-FFF2-40B4-BE49-F238E27FC236}">
                <a16:creationId xmlns:a16="http://schemas.microsoft.com/office/drawing/2014/main" id="{94A69D15-FD69-4888-BF3D-4E45BB586249}"/>
              </a:ext>
            </a:extLst>
          </p:cNvPr>
          <p:cNvSpPr/>
          <p:nvPr/>
        </p:nvSpPr>
        <p:spPr>
          <a:xfrm>
            <a:off x="18119373" y="10058562"/>
            <a:ext cx="1476938" cy="276999"/>
          </a:xfrm>
          <a:prstGeom prst="rect">
            <a:avLst/>
          </a:prstGeom>
        </p:spPr>
        <p:txBody>
          <a:bodyPr wrap="square" lIns="179284" tIns="0" rIns="179284" bIns="0" anchor="ctr">
            <a:spAutoFit/>
          </a:bodyPr>
          <a:lstStyle/>
          <a:p>
            <a:pPr algn="l" defTabSz="1828800" hangingPunct="1">
              <a:defRPr/>
            </a:pPr>
            <a:r>
              <a:rPr lang="en-US" sz="1800">
                <a:solidFill>
                  <a:schemeClr val="tx1">
                    <a:lumMod val="20000"/>
                    <a:lumOff val="80000"/>
                  </a:schemeClr>
                </a:solidFill>
                <a:latin typeface="Graphik" panose="020B0503030202060203" pitchFamily="34" charset="77"/>
                <a:ea typeface="+mn-ea"/>
                <a:cs typeface="+mn-cs"/>
              </a:rPr>
              <a:t>connector</a:t>
            </a:r>
          </a:p>
        </p:txBody>
      </p:sp>
      <p:sp>
        <p:nvSpPr>
          <p:cNvPr id="120" name="Rectangle 119">
            <a:extLst>
              <a:ext uri="{FF2B5EF4-FFF2-40B4-BE49-F238E27FC236}">
                <a16:creationId xmlns:a16="http://schemas.microsoft.com/office/drawing/2014/main" id="{C967F7A4-8ACB-4F26-92DB-E67C31774AE0}"/>
              </a:ext>
            </a:extLst>
          </p:cNvPr>
          <p:cNvSpPr/>
          <p:nvPr/>
        </p:nvSpPr>
        <p:spPr>
          <a:xfrm>
            <a:off x="15416355" y="10058562"/>
            <a:ext cx="1476938" cy="276999"/>
          </a:xfrm>
          <a:prstGeom prst="rect">
            <a:avLst/>
          </a:prstGeom>
        </p:spPr>
        <p:txBody>
          <a:bodyPr wrap="square" lIns="179284" tIns="0" rIns="179284" bIns="0" anchor="ctr">
            <a:spAutoFit/>
          </a:bodyPr>
          <a:lstStyle/>
          <a:p>
            <a:pPr algn="l" defTabSz="1828800" hangingPunct="1">
              <a:defRPr/>
            </a:pPr>
            <a:r>
              <a:rPr lang="en-US" sz="1800">
                <a:solidFill>
                  <a:schemeClr val="tx1">
                    <a:lumMod val="20000"/>
                    <a:lumOff val="80000"/>
                  </a:schemeClr>
                </a:solidFill>
                <a:latin typeface="Graphik" panose="020B0503030202060203" pitchFamily="34" charset="77"/>
                <a:ea typeface="+mn-ea"/>
                <a:cs typeface="+mn-cs"/>
              </a:rPr>
              <a:t>connector</a:t>
            </a:r>
          </a:p>
        </p:txBody>
      </p:sp>
      <p:cxnSp>
        <p:nvCxnSpPr>
          <p:cNvPr id="121" name="Connector: Elbow 120">
            <a:extLst>
              <a:ext uri="{FF2B5EF4-FFF2-40B4-BE49-F238E27FC236}">
                <a16:creationId xmlns:a16="http://schemas.microsoft.com/office/drawing/2014/main" id="{54396142-7FEB-4F20-8479-6C16C8F694C9}"/>
              </a:ext>
            </a:extLst>
          </p:cNvPr>
          <p:cNvCxnSpPr>
            <a:cxnSpLocks/>
            <a:stCxn id="107" idx="4"/>
          </p:cNvCxnSpPr>
          <p:nvPr/>
        </p:nvCxnSpPr>
        <p:spPr>
          <a:xfrm rot="16200000" flipH="1">
            <a:off x="17645011" y="7299636"/>
            <a:ext cx="3157234" cy="2072684"/>
          </a:xfrm>
          <a:prstGeom prst="bentConnector3">
            <a:avLst>
              <a:gd name="adj1" fmla="val 86007"/>
            </a:avLst>
          </a:prstGeom>
          <a:noFill/>
          <a:ln w="15875" cap="flat" cmpd="sng" algn="ctr">
            <a:solidFill>
              <a:schemeClr val="tx1">
                <a:lumMod val="20000"/>
                <a:lumOff val="80000"/>
              </a:schemeClr>
            </a:solidFill>
            <a:prstDash val="sysDash"/>
            <a:miter lim="800000"/>
            <a:headEnd type="none" w="med" len="med"/>
            <a:tailEnd type="arrow" w="med" len="med"/>
          </a:ln>
          <a:effectLst/>
        </p:spPr>
      </p:cxnSp>
      <p:cxnSp>
        <p:nvCxnSpPr>
          <p:cNvPr id="126" name="Straight Arrow Connector 125">
            <a:extLst>
              <a:ext uri="{FF2B5EF4-FFF2-40B4-BE49-F238E27FC236}">
                <a16:creationId xmlns:a16="http://schemas.microsoft.com/office/drawing/2014/main" id="{B6389798-5016-430F-AEDA-66871E3CCF96}"/>
              </a:ext>
            </a:extLst>
          </p:cNvPr>
          <p:cNvCxnSpPr>
            <a:cxnSpLocks/>
          </p:cNvCxnSpPr>
          <p:nvPr/>
        </p:nvCxnSpPr>
        <p:spPr>
          <a:xfrm flipH="1">
            <a:off x="20226432" y="10515518"/>
            <a:ext cx="8356" cy="1097280"/>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sp>
        <p:nvSpPr>
          <p:cNvPr id="127" name="Rectangle 126">
            <a:extLst>
              <a:ext uri="{FF2B5EF4-FFF2-40B4-BE49-F238E27FC236}">
                <a16:creationId xmlns:a16="http://schemas.microsoft.com/office/drawing/2014/main" id="{FABF6B31-9B9B-4D0C-982D-ABF9C9BDD46C}"/>
              </a:ext>
            </a:extLst>
          </p:cNvPr>
          <p:cNvSpPr/>
          <p:nvPr/>
        </p:nvSpPr>
        <p:spPr>
          <a:xfrm>
            <a:off x="20540641" y="10058562"/>
            <a:ext cx="1570057" cy="276999"/>
          </a:xfrm>
          <a:prstGeom prst="rect">
            <a:avLst/>
          </a:prstGeom>
        </p:spPr>
        <p:txBody>
          <a:bodyPr wrap="square" lIns="179284" tIns="0" rIns="179284" bIns="0" anchor="ctr">
            <a:spAutoFit/>
          </a:bodyPr>
          <a:lstStyle/>
          <a:p>
            <a:pPr algn="l" defTabSz="1828800" hangingPunct="1">
              <a:defRPr/>
            </a:pPr>
            <a:r>
              <a:rPr lang="en-US" sz="1800">
                <a:solidFill>
                  <a:schemeClr val="tx1">
                    <a:lumMod val="20000"/>
                    <a:lumOff val="80000"/>
                  </a:schemeClr>
                </a:solidFill>
                <a:latin typeface="Graphik" panose="020B0503030202060203" pitchFamily="34" charset="77"/>
                <a:ea typeface="+mn-ea"/>
                <a:cs typeface="+mn-cs"/>
              </a:rPr>
              <a:t>connector</a:t>
            </a:r>
          </a:p>
        </p:txBody>
      </p:sp>
      <p:sp>
        <p:nvSpPr>
          <p:cNvPr id="128" name="Rectangle 127">
            <a:extLst>
              <a:ext uri="{FF2B5EF4-FFF2-40B4-BE49-F238E27FC236}">
                <a16:creationId xmlns:a16="http://schemas.microsoft.com/office/drawing/2014/main" id="{5F53588B-2655-457C-9799-E915FBEFE119}"/>
              </a:ext>
            </a:extLst>
          </p:cNvPr>
          <p:cNvSpPr/>
          <p:nvPr/>
        </p:nvSpPr>
        <p:spPr>
          <a:xfrm>
            <a:off x="13755987" y="11539664"/>
            <a:ext cx="704167" cy="454292"/>
          </a:xfrm>
          <a:prstGeom prst="rect">
            <a:avLst/>
          </a:prstGeom>
        </p:spPr>
        <p:txBody>
          <a:bodyPr wrap="none">
            <a:spAutoFit/>
          </a:bodyPr>
          <a:lstStyle/>
          <a:p>
            <a:pPr algn="l" defTabSz="1828800" hangingPunct="1">
              <a:defRPr/>
            </a:pPr>
            <a:r>
              <a:rPr lang="en-US" sz="2352" spc="-58">
                <a:solidFill>
                  <a:schemeClr val="tx1">
                    <a:lumMod val="20000"/>
                    <a:lumOff val="80000"/>
                  </a:schemeClr>
                </a:solidFill>
                <a:latin typeface="Graphik" panose="020B0503030202060203" pitchFamily="34" charset="77"/>
                <a:ea typeface="+mn-ea"/>
                <a:cs typeface="+mn-cs"/>
              </a:rPr>
              <a:t>app</a:t>
            </a:r>
            <a:endParaRPr lang="en-US" sz="3136">
              <a:solidFill>
                <a:schemeClr val="tx1">
                  <a:lumMod val="20000"/>
                  <a:lumOff val="80000"/>
                </a:schemeClr>
              </a:solidFill>
              <a:latin typeface="Graphik" panose="020B0503030202060203" pitchFamily="34" charset="77"/>
              <a:ea typeface="+mn-ea"/>
              <a:cs typeface="+mn-cs"/>
            </a:endParaRPr>
          </a:p>
        </p:txBody>
      </p:sp>
      <p:sp>
        <p:nvSpPr>
          <p:cNvPr id="129" name="Rectangle 128">
            <a:extLst>
              <a:ext uri="{FF2B5EF4-FFF2-40B4-BE49-F238E27FC236}">
                <a16:creationId xmlns:a16="http://schemas.microsoft.com/office/drawing/2014/main" id="{F6729E60-7751-42DC-A5EC-898BA2B4292B}"/>
              </a:ext>
            </a:extLst>
          </p:cNvPr>
          <p:cNvSpPr/>
          <p:nvPr/>
        </p:nvSpPr>
        <p:spPr>
          <a:xfrm>
            <a:off x="15564209" y="11539664"/>
            <a:ext cx="704167" cy="454292"/>
          </a:xfrm>
          <a:prstGeom prst="rect">
            <a:avLst/>
          </a:prstGeom>
        </p:spPr>
        <p:txBody>
          <a:bodyPr wrap="none">
            <a:spAutoFit/>
          </a:bodyPr>
          <a:lstStyle/>
          <a:p>
            <a:pPr algn="l" defTabSz="1828800" hangingPunct="1">
              <a:defRPr/>
            </a:pPr>
            <a:r>
              <a:rPr lang="en-US" sz="2352" spc="-58">
                <a:solidFill>
                  <a:schemeClr val="tx1">
                    <a:lumMod val="20000"/>
                    <a:lumOff val="80000"/>
                  </a:schemeClr>
                </a:solidFill>
                <a:latin typeface="Graphik" panose="020B0503030202060203" pitchFamily="34" charset="77"/>
                <a:ea typeface="+mn-ea"/>
                <a:cs typeface="+mn-cs"/>
              </a:rPr>
              <a:t>app</a:t>
            </a:r>
            <a:endParaRPr lang="en-US" sz="3136">
              <a:solidFill>
                <a:schemeClr val="tx1">
                  <a:lumMod val="20000"/>
                  <a:lumOff val="80000"/>
                </a:schemeClr>
              </a:solidFill>
              <a:latin typeface="Graphik" panose="020B0503030202060203" pitchFamily="34" charset="77"/>
              <a:ea typeface="+mn-ea"/>
              <a:cs typeface="+mn-cs"/>
            </a:endParaRPr>
          </a:p>
        </p:txBody>
      </p:sp>
      <p:sp>
        <p:nvSpPr>
          <p:cNvPr id="130" name="Rectangle 129">
            <a:extLst>
              <a:ext uri="{FF2B5EF4-FFF2-40B4-BE49-F238E27FC236}">
                <a16:creationId xmlns:a16="http://schemas.microsoft.com/office/drawing/2014/main" id="{CB1348B5-6E66-4933-BC69-A156F735CFC3}"/>
              </a:ext>
            </a:extLst>
          </p:cNvPr>
          <p:cNvSpPr/>
          <p:nvPr/>
        </p:nvSpPr>
        <p:spPr>
          <a:xfrm>
            <a:off x="17362117" y="11539664"/>
            <a:ext cx="704167" cy="454292"/>
          </a:xfrm>
          <a:prstGeom prst="rect">
            <a:avLst/>
          </a:prstGeom>
        </p:spPr>
        <p:txBody>
          <a:bodyPr wrap="none">
            <a:spAutoFit/>
          </a:bodyPr>
          <a:lstStyle/>
          <a:p>
            <a:pPr algn="l" defTabSz="1828800" hangingPunct="1">
              <a:defRPr/>
            </a:pPr>
            <a:r>
              <a:rPr lang="en-US" sz="2352" spc="-58">
                <a:solidFill>
                  <a:schemeClr val="tx1">
                    <a:lumMod val="20000"/>
                    <a:lumOff val="80000"/>
                  </a:schemeClr>
                </a:solidFill>
                <a:latin typeface="Graphik" panose="020B0503030202060203" pitchFamily="34" charset="77"/>
                <a:ea typeface="+mn-ea"/>
                <a:cs typeface="+mn-cs"/>
              </a:rPr>
              <a:t>app</a:t>
            </a:r>
            <a:endParaRPr lang="en-US" sz="3136">
              <a:solidFill>
                <a:schemeClr val="tx1">
                  <a:lumMod val="20000"/>
                  <a:lumOff val="80000"/>
                </a:schemeClr>
              </a:solidFill>
              <a:latin typeface="Graphik" panose="020B0503030202060203" pitchFamily="34" charset="77"/>
              <a:ea typeface="+mn-ea"/>
              <a:cs typeface="+mn-cs"/>
            </a:endParaRPr>
          </a:p>
        </p:txBody>
      </p:sp>
      <p:sp>
        <p:nvSpPr>
          <p:cNvPr id="131" name="Rectangle 130">
            <a:extLst>
              <a:ext uri="{FF2B5EF4-FFF2-40B4-BE49-F238E27FC236}">
                <a16:creationId xmlns:a16="http://schemas.microsoft.com/office/drawing/2014/main" id="{4313E2E5-C17E-4207-9663-BB72406343A3}"/>
              </a:ext>
            </a:extLst>
          </p:cNvPr>
          <p:cNvSpPr/>
          <p:nvPr/>
        </p:nvSpPr>
        <p:spPr>
          <a:xfrm>
            <a:off x="19798241" y="11539664"/>
            <a:ext cx="704167" cy="454292"/>
          </a:xfrm>
          <a:prstGeom prst="rect">
            <a:avLst/>
          </a:prstGeom>
        </p:spPr>
        <p:txBody>
          <a:bodyPr wrap="none">
            <a:spAutoFit/>
          </a:bodyPr>
          <a:lstStyle/>
          <a:p>
            <a:pPr algn="l" defTabSz="1828800" hangingPunct="1">
              <a:defRPr/>
            </a:pPr>
            <a:r>
              <a:rPr lang="en-US" sz="2352" spc="-58">
                <a:solidFill>
                  <a:schemeClr val="tx1">
                    <a:lumMod val="20000"/>
                    <a:lumOff val="80000"/>
                  </a:schemeClr>
                </a:solidFill>
                <a:latin typeface="Graphik" panose="020B0503030202060203" pitchFamily="34" charset="77"/>
                <a:ea typeface="+mn-ea"/>
                <a:cs typeface="+mn-cs"/>
              </a:rPr>
              <a:t>app</a:t>
            </a:r>
            <a:endParaRPr lang="en-US" sz="3136">
              <a:solidFill>
                <a:schemeClr val="tx1">
                  <a:lumMod val="20000"/>
                  <a:lumOff val="80000"/>
                </a:schemeClr>
              </a:solidFill>
              <a:latin typeface="Graphik" panose="020B0503030202060203" pitchFamily="34" charset="77"/>
              <a:ea typeface="+mn-ea"/>
              <a:cs typeface="+mn-cs"/>
            </a:endParaRPr>
          </a:p>
        </p:txBody>
      </p:sp>
      <p:sp>
        <p:nvSpPr>
          <p:cNvPr id="133" name="Rectangle 132">
            <a:extLst>
              <a:ext uri="{FF2B5EF4-FFF2-40B4-BE49-F238E27FC236}">
                <a16:creationId xmlns:a16="http://schemas.microsoft.com/office/drawing/2014/main" id="{B3EA5FF7-4433-4C21-812C-2CCD6FCB431E}"/>
              </a:ext>
            </a:extLst>
          </p:cNvPr>
          <p:cNvSpPr/>
          <p:nvPr/>
        </p:nvSpPr>
        <p:spPr>
          <a:xfrm>
            <a:off x="19249009" y="6266558"/>
            <a:ext cx="1476938" cy="393954"/>
          </a:xfrm>
          <a:prstGeom prst="rect">
            <a:avLst/>
          </a:prstGeom>
        </p:spPr>
        <p:txBody>
          <a:bodyPr wrap="square">
            <a:spAutoFit/>
          </a:bodyPr>
          <a:lstStyle/>
          <a:p>
            <a:pPr algn="l" defTabSz="1828800" hangingPunct="1">
              <a:defRPr/>
            </a:pPr>
            <a:r>
              <a:rPr lang="en-US" sz="1960">
                <a:solidFill>
                  <a:schemeClr val="tx1">
                    <a:lumMod val="20000"/>
                    <a:lumOff val="80000"/>
                  </a:schemeClr>
                </a:solidFill>
                <a:latin typeface="Graphik" panose="020B0503030202060203" pitchFamily="34" charset="77"/>
                <a:ea typeface="+mn-ea"/>
                <a:cs typeface="+mn-cs"/>
              </a:rPr>
              <a:t>connector</a:t>
            </a:r>
          </a:p>
        </p:txBody>
      </p:sp>
      <p:grpSp>
        <p:nvGrpSpPr>
          <p:cNvPr id="135" name="Group 134">
            <a:extLst>
              <a:ext uri="{FF2B5EF4-FFF2-40B4-BE49-F238E27FC236}">
                <a16:creationId xmlns:a16="http://schemas.microsoft.com/office/drawing/2014/main" id="{834D1C56-B687-4883-8490-6B5B5D37BA84}"/>
              </a:ext>
            </a:extLst>
          </p:cNvPr>
          <p:cNvGrpSpPr/>
          <p:nvPr/>
        </p:nvGrpSpPr>
        <p:grpSpPr>
          <a:xfrm>
            <a:off x="12526381" y="5073228"/>
            <a:ext cx="1609106" cy="1299090"/>
            <a:chOff x="1124660" y="2438555"/>
            <a:chExt cx="1323363" cy="1068399"/>
          </a:xfrm>
        </p:grpSpPr>
        <p:sp>
          <p:nvSpPr>
            <p:cNvPr id="136" name="Freeform 5">
              <a:extLst>
                <a:ext uri="{FF2B5EF4-FFF2-40B4-BE49-F238E27FC236}">
                  <a16:creationId xmlns:a16="http://schemas.microsoft.com/office/drawing/2014/main" id="{64847F02-CE3F-4585-8F23-4CD9E6EFC27B}"/>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792772" hangingPunct="1">
                <a:defRPr/>
              </a:pPr>
              <a:endParaRPr lang="en-US" sz="3600">
                <a:solidFill>
                  <a:sysClr val="windowText" lastClr="000000"/>
                </a:solidFill>
                <a:latin typeface="Graphik" panose="020B0503030202060203" pitchFamily="34" charset="77"/>
                <a:ea typeface="+mn-ea"/>
                <a:cs typeface="+mn-cs"/>
              </a:endParaRPr>
            </a:p>
          </p:txBody>
        </p:sp>
        <p:grpSp>
          <p:nvGrpSpPr>
            <p:cNvPr id="137" name="Group 136">
              <a:extLst>
                <a:ext uri="{FF2B5EF4-FFF2-40B4-BE49-F238E27FC236}">
                  <a16:creationId xmlns:a16="http://schemas.microsoft.com/office/drawing/2014/main" id="{6BF79D83-2272-4B43-A9C7-9AE523A10323}"/>
                </a:ext>
              </a:extLst>
            </p:cNvPr>
            <p:cNvGrpSpPr/>
            <p:nvPr/>
          </p:nvGrpSpPr>
          <p:grpSpPr>
            <a:xfrm>
              <a:off x="1124660" y="2438555"/>
              <a:ext cx="593820" cy="706058"/>
              <a:chOff x="6447047" y="5804307"/>
              <a:chExt cx="414034" cy="492291"/>
            </a:xfrm>
          </p:grpSpPr>
          <p:sp>
            <p:nvSpPr>
              <p:cNvPr id="138" name="Freeform 9">
                <a:extLst>
                  <a:ext uri="{FF2B5EF4-FFF2-40B4-BE49-F238E27FC236}">
                    <a16:creationId xmlns:a16="http://schemas.microsoft.com/office/drawing/2014/main" id="{F90167B4-17E1-4786-8757-DCEAD245C70A}"/>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6520" tIns="93260" rIns="186520" bIns="93260" numCol="1" anchor="t" anchorCtr="0" compatLnSpc="1">
                <a:prstTxWarp prst="textNoShape">
                  <a:avLst/>
                </a:prstTxWarp>
              </a:bodyPr>
              <a:lstStyle/>
              <a:p>
                <a:pPr algn="l" defTabSz="1828800" hangingPunct="1">
                  <a:defRPr/>
                </a:pPr>
                <a:endParaRPr lang="en-US" sz="3672">
                  <a:solidFill>
                    <a:srgbClr val="353535"/>
                  </a:solidFill>
                  <a:latin typeface="Graphik" panose="020B0503030202060203" pitchFamily="34" charset="77"/>
                  <a:ea typeface="+mn-ea"/>
                  <a:cs typeface="+mn-cs"/>
                </a:endParaRPr>
              </a:p>
            </p:txBody>
          </p:sp>
          <p:sp>
            <p:nvSpPr>
              <p:cNvPr id="139" name="Oval 8">
                <a:extLst>
                  <a:ext uri="{FF2B5EF4-FFF2-40B4-BE49-F238E27FC236}">
                    <a16:creationId xmlns:a16="http://schemas.microsoft.com/office/drawing/2014/main" id="{B7BC9718-1ACA-4121-BFB9-21D3BED5543A}"/>
                  </a:ext>
                </a:extLst>
              </p:cNvPr>
              <p:cNvSpPr>
                <a:spLocks noChangeArrowheads="1"/>
              </p:cNvSpPr>
              <p:nvPr/>
            </p:nvSpPr>
            <p:spPr bwMode="auto">
              <a:xfrm>
                <a:off x="6507270" y="5804307"/>
                <a:ext cx="293587" cy="290228"/>
              </a:xfrm>
              <a:prstGeom prst="ellipse">
                <a:avLst/>
              </a:prstGeom>
              <a:noFill/>
              <a:ln w="12700" cap="flat">
                <a:solidFill>
                  <a:srgbClr val="0078D7"/>
                </a:solidFill>
                <a:prstDash val="solid"/>
                <a:miter lim="800000"/>
                <a:headEnd/>
                <a:tailEnd/>
              </a:ln>
            </p:spPr>
            <p:txBody>
              <a:bodyPr vert="horz" wrap="square" lIns="186520" tIns="93260" rIns="186520" bIns="93260" numCol="1" anchor="t" anchorCtr="0" compatLnSpc="1">
                <a:prstTxWarp prst="textNoShape">
                  <a:avLst/>
                </a:prstTxWarp>
              </a:bodyPr>
              <a:lstStyle/>
              <a:p>
                <a:pPr algn="l" defTabSz="1828800" hangingPunct="1">
                  <a:defRPr/>
                </a:pPr>
                <a:endParaRPr lang="en-US" sz="3672">
                  <a:solidFill>
                    <a:srgbClr val="353535"/>
                  </a:solidFill>
                  <a:latin typeface="Graphik" panose="020B0503030202060203" pitchFamily="34" charset="77"/>
                  <a:ea typeface="+mn-ea"/>
                  <a:cs typeface="+mn-cs"/>
                </a:endParaRPr>
              </a:p>
            </p:txBody>
          </p:sp>
        </p:grpSp>
      </p:grpSp>
      <p:sp>
        <p:nvSpPr>
          <p:cNvPr id="140" name="Freeform 192">
            <a:extLst>
              <a:ext uri="{FF2B5EF4-FFF2-40B4-BE49-F238E27FC236}">
                <a16:creationId xmlns:a16="http://schemas.microsoft.com/office/drawing/2014/main" id="{DB0C67B6-F550-4A75-8B3A-3D13BC5833FB}"/>
              </a:ext>
            </a:extLst>
          </p:cNvPr>
          <p:cNvSpPr>
            <a:spLocks noEditPoints="1"/>
          </p:cNvSpPr>
          <p:nvPr/>
        </p:nvSpPr>
        <p:spPr bwMode="auto">
          <a:xfrm>
            <a:off x="14758894" y="9927090"/>
            <a:ext cx="683988" cy="594776"/>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noFill/>
            <a:prstDash val="solid"/>
            <a:miter lim="800000"/>
            <a:headEnd/>
            <a:tailEnd/>
          </a:ln>
        </p:spPr>
        <p:txBody>
          <a:bodyPr vert="horz" wrap="square" lIns="186520" tIns="93260" rIns="186520" bIns="93260" numCol="1" anchor="t" anchorCtr="0" compatLnSpc="1">
            <a:prstTxWarp prst="textNoShape">
              <a:avLst/>
            </a:prstTxWarp>
          </a:bodyPr>
          <a:lstStyle/>
          <a:p>
            <a:pPr algn="l" defTabSz="1865194" hangingPunct="1">
              <a:defRPr/>
            </a:pPr>
            <a:endParaRPr lang="en-US" sz="3672">
              <a:solidFill>
                <a:srgbClr val="FFFFFF"/>
              </a:solidFill>
              <a:latin typeface="Graphik" panose="020B0503030202060203" pitchFamily="34" charset="77"/>
              <a:ea typeface="+mn-ea"/>
              <a:cs typeface="+mn-cs"/>
            </a:endParaRPr>
          </a:p>
        </p:txBody>
      </p:sp>
      <p:sp>
        <p:nvSpPr>
          <p:cNvPr id="141" name="Freeform 192">
            <a:extLst>
              <a:ext uri="{FF2B5EF4-FFF2-40B4-BE49-F238E27FC236}">
                <a16:creationId xmlns:a16="http://schemas.microsoft.com/office/drawing/2014/main" id="{986F2710-0742-443B-8FB9-5F47EC80619A}"/>
              </a:ext>
            </a:extLst>
          </p:cNvPr>
          <p:cNvSpPr>
            <a:spLocks noEditPoints="1"/>
          </p:cNvSpPr>
          <p:nvPr/>
        </p:nvSpPr>
        <p:spPr bwMode="auto">
          <a:xfrm>
            <a:off x="17479776" y="9916376"/>
            <a:ext cx="683988" cy="594776"/>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noFill/>
            <a:prstDash val="solid"/>
            <a:miter lim="800000"/>
            <a:headEnd/>
            <a:tailEnd/>
          </a:ln>
        </p:spPr>
        <p:txBody>
          <a:bodyPr vert="horz" wrap="square" lIns="186520" tIns="93260" rIns="186520" bIns="93260" numCol="1" anchor="t" anchorCtr="0" compatLnSpc="1">
            <a:prstTxWarp prst="textNoShape">
              <a:avLst/>
            </a:prstTxWarp>
          </a:bodyPr>
          <a:lstStyle/>
          <a:p>
            <a:pPr algn="l" defTabSz="1865194" hangingPunct="1">
              <a:defRPr/>
            </a:pPr>
            <a:endParaRPr lang="en-US" sz="3672">
              <a:solidFill>
                <a:srgbClr val="FFFFFF"/>
              </a:solidFill>
              <a:latin typeface="Graphik" panose="020B0503030202060203" pitchFamily="34" charset="77"/>
              <a:ea typeface="+mn-ea"/>
              <a:cs typeface="+mn-cs"/>
            </a:endParaRPr>
          </a:p>
        </p:txBody>
      </p:sp>
      <p:sp>
        <p:nvSpPr>
          <p:cNvPr id="142" name="Freeform 192">
            <a:extLst>
              <a:ext uri="{FF2B5EF4-FFF2-40B4-BE49-F238E27FC236}">
                <a16:creationId xmlns:a16="http://schemas.microsoft.com/office/drawing/2014/main" id="{B02016B1-F479-4176-A4B1-F9A05FA22B6C}"/>
              </a:ext>
            </a:extLst>
          </p:cNvPr>
          <p:cNvSpPr>
            <a:spLocks noEditPoints="1"/>
          </p:cNvSpPr>
          <p:nvPr/>
        </p:nvSpPr>
        <p:spPr bwMode="auto">
          <a:xfrm>
            <a:off x="19880240" y="9927632"/>
            <a:ext cx="683988" cy="594776"/>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noFill/>
            <a:prstDash val="solid"/>
            <a:miter lim="800000"/>
            <a:headEnd/>
            <a:tailEnd/>
          </a:ln>
        </p:spPr>
        <p:txBody>
          <a:bodyPr vert="horz" wrap="square" lIns="186520" tIns="93260" rIns="186520" bIns="93260" numCol="1" anchor="t" anchorCtr="0" compatLnSpc="1">
            <a:prstTxWarp prst="textNoShape">
              <a:avLst/>
            </a:prstTxWarp>
          </a:bodyPr>
          <a:lstStyle/>
          <a:p>
            <a:pPr algn="l" defTabSz="1865194" hangingPunct="1">
              <a:defRPr/>
            </a:pPr>
            <a:endParaRPr lang="en-US" sz="3672">
              <a:solidFill>
                <a:srgbClr val="FFFFFF"/>
              </a:solidFill>
              <a:latin typeface="Graphik" panose="020B0503030202060203" pitchFamily="34" charset="77"/>
              <a:ea typeface="+mn-ea"/>
              <a:cs typeface="+mn-cs"/>
            </a:endParaRPr>
          </a:p>
        </p:txBody>
      </p:sp>
      <p:sp>
        <p:nvSpPr>
          <p:cNvPr id="143" name="Freeform 192">
            <a:extLst>
              <a:ext uri="{FF2B5EF4-FFF2-40B4-BE49-F238E27FC236}">
                <a16:creationId xmlns:a16="http://schemas.microsoft.com/office/drawing/2014/main" id="{F15396E6-2BA4-45B2-A1E5-7926EA0DFC58}"/>
              </a:ext>
            </a:extLst>
          </p:cNvPr>
          <p:cNvSpPr>
            <a:spLocks noEditPoints="1"/>
          </p:cNvSpPr>
          <p:nvPr/>
        </p:nvSpPr>
        <p:spPr bwMode="auto">
          <a:xfrm>
            <a:off x="19341110" y="5638102"/>
            <a:ext cx="683988" cy="594776"/>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solidFill>
              <a:schemeClr val="tx1">
                <a:lumMod val="20000"/>
                <a:lumOff val="80000"/>
              </a:schemeClr>
            </a:solidFill>
            <a:prstDash val="solid"/>
            <a:miter lim="800000"/>
            <a:headEnd/>
            <a:tailEnd/>
          </a:ln>
        </p:spPr>
        <p:txBody>
          <a:bodyPr vert="horz" wrap="square" lIns="186520" tIns="93260" rIns="186520" bIns="93260" numCol="1" anchor="t" anchorCtr="0" compatLnSpc="1">
            <a:prstTxWarp prst="textNoShape">
              <a:avLst/>
            </a:prstTxWarp>
          </a:bodyPr>
          <a:lstStyle/>
          <a:p>
            <a:pPr algn="l" defTabSz="1865194" hangingPunct="1">
              <a:defRPr/>
            </a:pPr>
            <a:endParaRPr lang="en-US" sz="3672">
              <a:solidFill>
                <a:srgbClr val="FFFFFF"/>
              </a:solidFill>
              <a:latin typeface="Graphik" panose="020B0503030202060203" pitchFamily="34" charset="77"/>
              <a:ea typeface="+mn-ea"/>
              <a:cs typeface="+mn-cs"/>
            </a:endParaRPr>
          </a:p>
        </p:txBody>
      </p:sp>
      <p:grpSp>
        <p:nvGrpSpPr>
          <p:cNvPr id="61" name="Group 207">
            <a:extLst>
              <a:ext uri="{FF2B5EF4-FFF2-40B4-BE49-F238E27FC236}">
                <a16:creationId xmlns:a16="http://schemas.microsoft.com/office/drawing/2014/main" id="{1257FE5E-88BD-4A1D-A07F-848CA72F20D9}"/>
              </a:ext>
            </a:extLst>
          </p:cNvPr>
          <p:cNvGrpSpPr>
            <a:grpSpLocks noChangeAspect="1"/>
          </p:cNvGrpSpPr>
          <p:nvPr/>
        </p:nvGrpSpPr>
        <p:grpSpPr bwMode="auto">
          <a:xfrm>
            <a:off x="21522557" y="10088446"/>
            <a:ext cx="2302642" cy="2240600"/>
            <a:chOff x="3750" y="2040"/>
            <a:chExt cx="334" cy="325"/>
          </a:xfrm>
          <a:solidFill>
            <a:srgbClr val="0078D7"/>
          </a:solidFill>
        </p:grpSpPr>
        <p:sp>
          <p:nvSpPr>
            <p:cNvPr id="62" name="Rectangle 208">
              <a:extLst>
                <a:ext uri="{FF2B5EF4-FFF2-40B4-BE49-F238E27FC236}">
                  <a16:creationId xmlns:a16="http://schemas.microsoft.com/office/drawing/2014/main" id="{3E79B07E-4F77-43F3-8886-22E05C02A2AF}"/>
                </a:ext>
              </a:extLst>
            </p:cNvPr>
            <p:cNvSpPr>
              <a:spLocks noChangeArrowheads="1"/>
            </p:cNvSpPr>
            <p:nvPr/>
          </p:nvSpPr>
          <p:spPr bwMode="auto">
            <a:xfrm>
              <a:off x="3860" y="2071"/>
              <a:ext cx="150" cy="294"/>
            </a:xfrm>
            <a:prstGeom prst="rect">
              <a:avLst/>
            </a:prstGeom>
            <a:solidFill>
              <a:srgbClr val="FFFFFF"/>
            </a:solidFill>
            <a:ln w="15875" cap="flat">
              <a:solidFill>
                <a:schemeClr val="tx1"/>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63" name="Freeform 209">
              <a:extLst>
                <a:ext uri="{FF2B5EF4-FFF2-40B4-BE49-F238E27FC236}">
                  <a16:creationId xmlns:a16="http://schemas.microsoft.com/office/drawing/2014/main" id="{29CAF475-E352-400E-9E3A-2B886571F849}"/>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chemeClr val="tx1"/>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64" name="Freeform 210">
              <a:extLst>
                <a:ext uri="{FF2B5EF4-FFF2-40B4-BE49-F238E27FC236}">
                  <a16:creationId xmlns:a16="http://schemas.microsoft.com/office/drawing/2014/main" id="{71298C6B-F169-4AC6-86BB-71E0509C99BB}"/>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chemeClr val="tx1"/>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65" name="Freeform 211">
              <a:extLst>
                <a:ext uri="{FF2B5EF4-FFF2-40B4-BE49-F238E27FC236}">
                  <a16:creationId xmlns:a16="http://schemas.microsoft.com/office/drawing/2014/main" id="{F7CC11D2-C1C2-48DE-8F91-57D58CD60A6B}"/>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chemeClr val="tx1"/>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66" name="Rectangle 212">
              <a:extLst>
                <a:ext uri="{FF2B5EF4-FFF2-40B4-BE49-F238E27FC236}">
                  <a16:creationId xmlns:a16="http://schemas.microsoft.com/office/drawing/2014/main" id="{D9961586-3BAC-4358-9407-84F15A27018C}"/>
                </a:ext>
              </a:extLst>
            </p:cNvPr>
            <p:cNvSpPr>
              <a:spLocks noChangeArrowheads="1"/>
            </p:cNvSpPr>
            <p:nvPr/>
          </p:nvSpPr>
          <p:spPr bwMode="auto">
            <a:xfrm>
              <a:off x="3888" y="2040"/>
              <a:ext cx="42" cy="31"/>
            </a:xfrm>
            <a:prstGeom prst="rect">
              <a:avLst/>
            </a:prstGeom>
            <a:solidFill>
              <a:srgbClr val="FFFFFF"/>
            </a:solidFill>
            <a:ln w="15875" cap="flat">
              <a:solidFill>
                <a:schemeClr val="tx1"/>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67" name="Rectangle 213">
              <a:extLst>
                <a:ext uri="{FF2B5EF4-FFF2-40B4-BE49-F238E27FC236}">
                  <a16:creationId xmlns:a16="http://schemas.microsoft.com/office/drawing/2014/main" id="{59C00554-28A2-44FA-9798-E55DC5AF4DEE}"/>
                </a:ext>
              </a:extLst>
            </p:cNvPr>
            <p:cNvSpPr>
              <a:spLocks noChangeArrowheads="1"/>
            </p:cNvSpPr>
            <p:nvPr/>
          </p:nvSpPr>
          <p:spPr bwMode="auto">
            <a:xfrm>
              <a:off x="3970" y="2098"/>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68" name="Rectangle 214">
              <a:extLst>
                <a:ext uri="{FF2B5EF4-FFF2-40B4-BE49-F238E27FC236}">
                  <a16:creationId xmlns:a16="http://schemas.microsoft.com/office/drawing/2014/main" id="{369E22FC-BBB6-4B90-B097-4483A9BBBC56}"/>
                </a:ext>
              </a:extLst>
            </p:cNvPr>
            <p:cNvSpPr>
              <a:spLocks noChangeArrowheads="1"/>
            </p:cNvSpPr>
            <p:nvPr/>
          </p:nvSpPr>
          <p:spPr bwMode="auto">
            <a:xfrm>
              <a:off x="3970" y="2138"/>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69" name="Rectangle 215">
              <a:extLst>
                <a:ext uri="{FF2B5EF4-FFF2-40B4-BE49-F238E27FC236}">
                  <a16:creationId xmlns:a16="http://schemas.microsoft.com/office/drawing/2014/main" id="{4A8846D7-34EF-4B7B-8FE9-F4E56AF15876}"/>
                </a:ext>
              </a:extLst>
            </p:cNvPr>
            <p:cNvSpPr>
              <a:spLocks noChangeArrowheads="1"/>
            </p:cNvSpPr>
            <p:nvPr/>
          </p:nvSpPr>
          <p:spPr bwMode="auto">
            <a:xfrm>
              <a:off x="3970" y="2176"/>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0" name="Rectangle 216">
              <a:extLst>
                <a:ext uri="{FF2B5EF4-FFF2-40B4-BE49-F238E27FC236}">
                  <a16:creationId xmlns:a16="http://schemas.microsoft.com/office/drawing/2014/main" id="{445DFFE2-570C-4163-88E0-AA720BBAFC9F}"/>
                </a:ext>
              </a:extLst>
            </p:cNvPr>
            <p:cNvSpPr>
              <a:spLocks noChangeArrowheads="1"/>
            </p:cNvSpPr>
            <p:nvPr/>
          </p:nvSpPr>
          <p:spPr bwMode="auto">
            <a:xfrm>
              <a:off x="3970" y="2216"/>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1" name="Rectangle 217">
              <a:extLst>
                <a:ext uri="{FF2B5EF4-FFF2-40B4-BE49-F238E27FC236}">
                  <a16:creationId xmlns:a16="http://schemas.microsoft.com/office/drawing/2014/main" id="{1BBE44EE-C7A1-4047-887D-3A2359A7912C}"/>
                </a:ext>
              </a:extLst>
            </p:cNvPr>
            <p:cNvSpPr>
              <a:spLocks noChangeArrowheads="1"/>
            </p:cNvSpPr>
            <p:nvPr/>
          </p:nvSpPr>
          <p:spPr bwMode="auto">
            <a:xfrm>
              <a:off x="3970" y="2254"/>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2" name="Rectangle 218">
              <a:extLst>
                <a:ext uri="{FF2B5EF4-FFF2-40B4-BE49-F238E27FC236}">
                  <a16:creationId xmlns:a16="http://schemas.microsoft.com/office/drawing/2014/main" id="{B312DA1A-92D2-4230-80A4-2DCC98A53133}"/>
                </a:ext>
              </a:extLst>
            </p:cNvPr>
            <p:cNvSpPr>
              <a:spLocks noChangeArrowheads="1"/>
            </p:cNvSpPr>
            <p:nvPr/>
          </p:nvSpPr>
          <p:spPr bwMode="auto">
            <a:xfrm>
              <a:off x="3885" y="2098"/>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3" name="Rectangle 219">
              <a:extLst>
                <a:ext uri="{FF2B5EF4-FFF2-40B4-BE49-F238E27FC236}">
                  <a16:creationId xmlns:a16="http://schemas.microsoft.com/office/drawing/2014/main" id="{64D4BC23-6163-4AE4-8106-B15B48939485}"/>
                </a:ext>
              </a:extLst>
            </p:cNvPr>
            <p:cNvSpPr>
              <a:spLocks noChangeArrowheads="1"/>
            </p:cNvSpPr>
            <p:nvPr/>
          </p:nvSpPr>
          <p:spPr bwMode="auto">
            <a:xfrm>
              <a:off x="3885" y="2138"/>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4" name="Rectangle 220">
              <a:extLst>
                <a:ext uri="{FF2B5EF4-FFF2-40B4-BE49-F238E27FC236}">
                  <a16:creationId xmlns:a16="http://schemas.microsoft.com/office/drawing/2014/main" id="{AB75C787-E104-4CAB-A323-D1C6F4452B95}"/>
                </a:ext>
              </a:extLst>
            </p:cNvPr>
            <p:cNvSpPr>
              <a:spLocks noChangeArrowheads="1"/>
            </p:cNvSpPr>
            <p:nvPr/>
          </p:nvSpPr>
          <p:spPr bwMode="auto">
            <a:xfrm>
              <a:off x="3885" y="2176"/>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5" name="Rectangle 221">
              <a:extLst>
                <a:ext uri="{FF2B5EF4-FFF2-40B4-BE49-F238E27FC236}">
                  <a16:creationId xmlns:a16="http://schemas.microsoft.com/office/drawing/2014/main" id="{1A54F24D-1AEC-418E-923E-67EF86A35BE7}"/>
                </a:ext>
              </a:extLst>
            </p:cNvPr>
            <p:cNvSpPr>
              <a:spLocks noChangeArrowheads="1"/>
            </p:cNvSpPr>
            <p:nvPr/>
          </p:nvSpPr>
          <p:spPr bwMode="auto">
            <a:xfrm>
              <a:off x="3885" y="2216"/>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6" name="Rectangle 222">
              <a:extLst>
                <a:ext uri="{FF2B5EF4-FFF2-40B4-BE49-F238E27FC236}">
                  <a16:creationId xmlns:a16="http://schemas.microsoft.com/office/drawing/2014/main" id="{47AF5074-1A62-4C11-A003-9AE71E64750C}"/>
                </a:ext>
              </a:extLst>
            </p:cNvPr>
            <p:cNvSpPr>
              <a:spLocks noChangeArrowheads="1"/>
            </p:cNvSpPr>
            <p:nvPr/>
          </p:nvSpPr>
          <p:spPr bwMode="auto">
            <a:xfrm>
              <a:off x="3885" y="2254"/>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7" name="Rectangle 223">
              <a:extLst>
                <a:ext uri="{FF2B5EF4-FFF2-40B4-BE49-F238E27FC236}">
                  <a16:creationId xmlns:a16="http://schemas.microsoft.com/office/drawing/2014/main" id="{B4A8129E-C2DC-492C-81A8-1F8C15497DA9}"/>
                </a:ext>
              </a:extLst>
            </p:cNvPr>
            <p:cNvSpPr>
              <a:spLocks noChangeArrowheads="1"/>
            </p:cNvSpPr>
            <p:nvPr/>
          </p:nvSpPr>
          <p:spPr bwMode="auto">
            <a:xfrm>
              <a:off x="3927" y="2098"/>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8" name="Rectangle 224">
              <a:extLst>
                <a:ext uri="{FF2B5EF4-FFF2-40B4-BE49-F238E27FC236}">
                  <a16:creationId xmlns:a16="http://schemas.microsoft.com/office/drawing/2014/main" id="{FAC2BE85-0BDF-4C8C-8EFC-6B82077C9257}"/>
                </a:ext>
              </a:extLst>
            </p:cNvPr>
            <p:cNvSpPr>
              <a:spLocks noChangeArrowheads="1"/>
            </p:cNvSpPr>
            <p:nvPr/>
          </p:nvSpPr>
          <p:spPr bwMode="auto">
            <a:xfrm>
              <a:off x="3927" y="2138"/>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9" name="Rectangle 225">
              <a:extLst>
                <a:ext uri="{FF2B5EF4-FFF2-40B4-BE49-F238E27FC236}">
                  <a16:creationId xmlns:a16="http://schemas.microsoft.com/office/drawing/2014/main" id="{47E0980C-A40D-4BDD-8BC6-DFFBF33E3E33}"/>
                </a:ext>
              </a:extLst>
            </p:cNvPr>
            <p:cNvSpPr>
              <a:spLocks noChangeArrowheads="1"/>
            </p:cNvSpPr>
            <p:nvPr/>
          </p:nvSpPr>
          <p:spPr bwMode="auto">
            <a:xfrm>
              <a:off x="3927" y="2176"/>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0" name="Rectangle 226">
              <a:extLst>
                <a:ext uri="{FF2B5EF4-FFF2-40B4-BE49-F238E27FC236}">
                  <a16:creationId xmlns:a16="http://schemas.microsoft.com/office/drawing/2014/main" id="{35AEFEC7-2549-4B9B-9B12-3F8C5494E68C}"/>
                </a:ext>
              </a:extLst>
            </p:cNvPr>
            <p:cNvSpPr>
              <a:spLocks noChangeArrowheads="1"/>
            </p:cNvSpPr>
            <p:nvPr/>
          </p:nvSpPr>
          <p:spPr bwMode="auto">
            <a:xfrm>
              <a:off x="3927" y="2216"/>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1" name="Rectangle 227">
              <a:extLst>
                <a:ext uri="{FF2B5EF4-FFF2-40B4-BE49-F238E27FC236}">
                  <a16:creationId xmlns:a16="http://schemas.microsoft.com/office/drawing/2014/main" id="{1AEE1C86-57DB-46AC-853F-B73CCC7AD7D9}"/>
                </a:ext>
              </a:extLst>
            </p:cNvPr>
            <p:cNvSpPr>
              <a:spLocks noChangeArrowheads="1"/>
            </p:cNvSpPr>
            <p:nvPr/>
          </p:nvSpPr>
          <p:spPr bwMode="auto">
            <a:xfrm>
              <a:off x="3927" y="2254"/>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2" name="Rectangle 228">
              <a:extLst>
                <a:ext uri="{FF2B5EF4-FFF2-40B4-BE49-F238E27FC236}">
                  <a16:creationId xmlns:a16="http://schemas.microsoft.com/office/drawing/2014/main" id="{F501C054-E1B0-4817-A175-F4C90C78FDF4}"/>
                </a:ext>
              </a:extLst>
            </p:cNvPr>
            <p:cNvSpPr>
              <a:spLocks noChangeArrowheads="1"/>
            </p:cNvSpPr>
            <p:nvPr/>
          </p:nvSpPr>
          <p:spPr bwMode="auto">
            <a:xfrm>
              <a:off x="3776" y="2176"/>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3" name="Rectangle 229">
              <a:extLst>
                <a:ext uri="{FF2B5EF4-FFF2-40B4-BE49-F238E27FC236}">
                  <a16:creationId xmlns:a16="http://schemas.microsoft.com/office/drawing/2014/main" id="{0311FF64-651B-41E3-8F35-75526085C507}"/>
                </a:ext>
              </a:extLst>
            </p:cNvPr>
            <p:cNvSpPr>
              <a:spLocks noChangeArrowheads="1"/>
            </p:cNvSpPr>
            <p:nvPr/>
          </p:nvSpPr>
          <p:spPr bwMode="auto">
            <a:xfrm>
              <a:off x="3776" y="2216"/>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4" name="Rectangle 230">
              <a:extLst>
                <a:ext uri="{FF2B5EF4-FFF2-40B4-BE49-F238E27FC236}">
                  <a16:creationId xmlns:a16="http://schemas.microsoft.com/office/drawing/2014/main" id="{708B624D-0ED3-4B14-ABBE-2CBA5C45DF7C}"/>
                </a:ext>
              </a:extLst>
            </p:cNvPr>
            <p:cNvSpPr>
              <a:spLocks noChangeArrowheads="1"/>
            </p:cNvSpPr>
            <p:nvPr/>
          </p:nvSpPr>
          <p:spPr bwMode="auto">
            <a:xfrm>
              <a:off x="3776" y="2254"/>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5" name="Rectangle 231">
              <a:extLst>
                <a:ext uri="{FF2B5EF4-FFF2-40B4-BE49-F238E27FC236}">
                  <a16:creationId xmlns:a16="http://schemas.microsoft.com/office/drawing/2014/main" id="{CF78F435-DE4A-44DA-B283-C8B372FD9278}"/>
                </a:ext>
              </a:extLst>
            </p:cNvPr>
            <p:cNvSpPr>
              <a:spLocks noChangeArrowheads="1"/>
            </p:cNvSpPr>
            <p:nvPr/>
          </p:nvSpPr>
          <p:spPr bwMode="auto">
            <a:xfrm>
              <a:off x="3818" y="2176"/>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6" name="Rectangle 232">
              <a:extLst>
                <a:ext uri="{FF2B5EF4-FFF2-40B4-BE49-F238E27FC236}">
                  <a16:creationId xmlns:a16="http://schemas.microsoft.com/office/drawing/2014/main" id="{56E9C066-B9FC-45EC-8B32-0DA564B4409A}"/>
                </a:ext>
              </a:extLst>
            </p:cNvPr>
            <p:cNvSpPr>
              <a:spLocks noChangeArrowheads="1"/>
            </p:cNvSpPr>
            <p:nvPr/>
          </p:nvSpPr>
          <p:spPr bwMode="auto">
            <a:xfrm>
              <a:off x="3818" y="2216"/>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7" name="Rectangle 233">
              <a:extLst>
                <a:ext uri="{FF2B5EF4-FFF2-40B4-BE49-F238E27FC236}">
                  <a16:creationId xmlns:a16="http://schemas.microsoft.com/office/drawing/2014/main" id="{1A054AFB-54F3-4BC6-BF30-BF97195B8B83}"/>
                </a:ext>
              </a:extLst>
            </p:cNvPr>
            <p:cNvSpPr>
              <a:spLocks noChangeArrowheads="1"/>
            </p:cNvSpPr>
            <p:nvPr/>
          </p:nvSpPr>
          <p:spPr bwMode="auto">
            <a:xfrm>
              <a:off x="3818" y="2254"/>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8" name="Rectangle 234">
              <a:extLst>
                <a:ext uri="{FF2B5EF4-FFF2-40B4-BE49-F238E27FC236}">
                  <a16:creationId xmlns:a16="http://schemas.microsoft.com/office/drawing/2014/main" id="{EF646926-B29C-4958-9BF7-811DC90DE62C}"/>
                </a:ext>
              </a:extLst>
            </p:cNvPr>
            <p:cNvSpPr>
              <a:spLocks noChangeArrowheads="1"/>
            </p:cNvSpPr>
            <p:nvPr/>
          </p:nvSpPr>
          <p:spPr bwMode="auto">
            <a:xfrm>
              <a:off x="3776" y="2295"/>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9" name="Rectangle 235">
              <a:extLst>
                <a:ext uri="{FF2B5EF4-FFF2-40B4-BE49-F238E27FC236}">
                  <a16:creationId xmlns:a16="http://schemas.microsoft.com/office/drawing/2014/main" id="{9D20FA60-3AAA-41FD-9ADE-354F722B52A1}"/>
                </a:ext>
              </a:extLst>
            </p:cNvPr>
            <p:cNvSpPr>
              <a:spLocks noChangeArrowheads="1"/>
            </p:cNvSpPr>
            <p:nvPr/>
          </p:nvSpPr>
          <p:spPr bwMode="auto">
            <a:xfrm>
              <a:off x="3818" y="2295"/>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grpSp>
      <p:sp>
        <p:nvSpPr>
          <p:cNvPr id="58" name="Rectangle 57">
            <a:extLst>
              <a:ext uri="{FF2B5EF4-FFF2-40B4-BE49-F238E27FC236}">
                <a16:creationId xmlns:a16="http://schemas.microsoft.com/office/drawing/2014/main" id="{BC0973F1-555F-4B3C-ACEC-8886C01A29CD}"/>
              </a:ext>
            </a:extLst>
          </p:cNvPr>
          <p:cNvSpPr/>
          <p:nvPr/>
        </p:nvSpPr>
        <p:spPr>
          <a:xfrm>
            <a:off x="16128348" y="12321318"/>
            <a:ext cx="3474720" cy="584775"/>
          </a:xfrm>
          <a:prstGeom prst="rect">
            <a:avLst/>
          </a:prstGeom>
        </p:spPr>
        <p:txBody>
          <a:bodyPr wrap="square">
            <a:spAutoFit/>
          </a:bodyPr>
          <a:lstStyle/>
          <a:p>
            <a:pPr defTabSz="1828734" hangingPunct="1">
              <a:defRPr/>
            </a:pPr>
            <a:r>
              <a:rPr lang="en-US" sz="3200" kern="1200" spc="-100">
                <a:ln w="3175">
                  <a:noFill/>
                </a:ln>
                <a:solidFill>
                  <a:schemeClr val="tx1">
                    <a:lumMod val="20000"/>
                    <a:lumOff val="80000"/>
                  </a:schemeClr>
                </a:solidFill>
                <a:latin typeface="Graphik" panose="020B0503030202060203" pitchFamily="34" charset="77"/>
                <a:ea typeface="+mn-ea"/>
                <a:cs typeface="Segoe UI" pitchFamily="34" charset="0"/>
              </a:rPr>
              <a:t>On-premises apps</a:t>
            </a:r>
            <a:endParaRPr lang="en-US" sz="2000" kern="1200">
              <a:solidFill>
                <a:schemeClr val="tx1">
                  <a:lumMod val="20000"/>
                  <a:lumOff val="80000"/>
                </a:schemeClr>
              </a:solidFill>
              <a:latin typeface="Graphik" panose="020B0503030202060203" pitchFamily="34" charset="77"/>
              <a:ea typeface="+mn-ea"/>
              <a:cs typeface="+mn-cs"/>
            </a:endParaRPr>
          </a:p>
        </p:txBody>
      </p:sp>
      <p:grpSp>
        <p:nvGrpSpPr>
          <p:cNvPr id="175" name="Group 174">
            <a:extLst>
              <a:ext uri="{FF2B5EF4-FFF2-40B4-BE49-F238E27FC236}">
                <a16:creationId xmlns:a16="http://schemas.microsoft.com/office/drawing/2014/main" id="{087A005F-9590-4B5E-A560-76A2BD6E224C}"/>
              </a:ext>
            </a:extLst>
          </p:cNvPr>
          <p:cNvGrpSpPr/>
          <p:nvPr/>
        </p:nvGrpSpPr>
        <p:grpSpPr>
          <a:xfrm>
            <a:off x="15502930" y="2708338"/>
            <a:ext cx="3694018" cy="3694016"/>
            <a:chOff x="2966508" y="1285011"/>
            <a:chExt cx="3535696" cy="3535694"/>
          </a:xfrm>
        </p:grpSpPr>
        <p:sp>
          <p:nvSpPr>
            <p:cNvPr id="176" name="Oval 175">
              <a:extLst>
                <a:ext uri="{FF2B5EF4-FFF2-40B4-BE49-F238E27FC236}">
                  <a16:creationId xmlns:a16="http://schemas.microsoft.com/office/drawing/2014/main" id="{12AABABF-127C-4DEF-8BF9-FCC0E1057FEB}"/>
                </a:ext>
              </a:extLst>
            </p:cNvPr>
            <p:cNvSpPr/>
            <p:nvPr/>
          </p:nvSpPr>
          <p:spPr bwMode="auto">
            <a:xfrm>
              <a:off x="2966508" y="1285011"/>
              <a:ext cx="3535696" cy="3535694"/>
            </a:xfrm>
            <a:prstGeom prst="ellipse">
              <a:avLst/>
            </a:prstGeom>
            <a:solidFill>
              <a:srgbClr val="F1F1F1"/>
            </a:solidFill>
            <a:ln w="12700" cap="flat" cmpd="sng" algn="ctr">
              <a:solidFill>
                <a:schemeClr val="accent1"/>
              </a:solidFill>
              <a:prstDash val="dash"/>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04" fontAlgn="base" hangingPunct="1">
                <a:lnSpc>
                  <a:spcPct val="90000"/>
                </a:lnSpc>
                <a:spcBef>
                  <a:spcPct val="0"/>
                </a:spcBef>
                <a:spcAft>
                  <a:spcPct val="0"/>
                </a:spcAft>
                <a:defRPr/>
              </a:pPr>
              <a:endParaRPr lang="en-US" sz="3200">
                <a:gradFill>
                  <a:gsLst>
                    <a:gs pos="0">
                      <a:srgbClr val="FFFFFF"/>
                    </a:gs>
                    <a:gs pos="100000">
                      <a:srgbClr val="FFFFFF"/>
                    </a:gs>
                  </a:gsLst>
                  <a:lin ang="5400000" scaled="0"/>
                </a:gradFill>
                <a:latin typeface="Graphik" panose="020B0503030202060203" pitchFamily="34" charset="77"/>
                <a:ea typeface="+mn-ea"/>
                <a:cs typeface="Segoe UI" pitchFamily="34" charset="0"/>
              </a:endParaRPr>
            </a:p>
          </p:txBody>
        </p:sp>
        <p:sp>
          <p:nvSpPr>
            <p:cNvPr id="177" name="TextBox 176">
              <a:extLst>
                <a:ext uri="{FF2B5EF4-FFF2-40B4-BE49-F238E27FC236}">
                  <a16:creationId xmlns:a16="http://schemas.microsoft.com/office/drawing/2014/main" id="{7562C773-CB34-41D8-AE2A-08DD8B7AD6E7}"/>
                </a:ext>
              </a:extLst>
            </p:cNvPr>
            <p:cNvSpPr txBox="1"/>
            <p:nvPr/>
          </p:nvSpPr>
          <p:spPr>
            <a:xfrm>
              <a:off x="3225588" y="3067192"/>
              <a:ext cx="3017572" cy="1402892"/>
            </a:xfrm>
            <a:prstGeom prst="rect">
              <a:avLst/>
            </a:prstGeom>
            <a:noFill/>
          </p:spPr>
          <p:txBody>
            <a:bodyPr wrap="none" lIns="358570" tIns="286856" rIns="358570" bIns="286856" rtlCol="0">
              <a:spAutoFit/>
            </a:bodyPr>
            <a:lstStyle/>
            <a:p>
              <a:pPr defTabSz="1828204" fontAlgn="base" hangingPunct="1">
                <a:lnSpc>
                  <a:spcPct val="90000"/>
                </a:lnSpc>
                <a:spcBef>
                  <a:spcPct val="0"/>
                </a:spcBef>
                <a:spcAft>
                  <a:spcPct val="0"/>
                </a:spcAft>
                <a:defRPr/>
              </a:pPr>
              <a:r>
                <a:rPr lang="en-US" sz="3200" kern="1200">
                  <a:solidFill>
                    <a:srgbClr val="1A1A1A"/>
                  </a:solidFill>
                  <a:latin typeface="Graphik" panose="020B0503030202060203" pitchFamily="34" charset="77"/>
                  <a:ea typeface="+mn-ea"/>
                  <a:cs typeface="+mn-cs"/>
                </a:rPr>
                <a:t>Azure Active</a:t>
              </a:r>
              <a:br>
                <a:rPr lang="en-US" sz="3200" kern="1200">
                  <a:solidFill>
                    <a:srgbClr val="1A1A1A"/>
                  </a:solidFill>
                  <a:latin typeface="Graphik" panose="020B0503030202060203" pitchFamily="34" charset="77"/>
                  <a:ea typeface="+mn-ea"/>
                  <a:cs typeface="+mn-cs"/>
                </a:rPr>
              </a:br>
              <a:r>
                <a:rPr lang="en-US" sz="3200" kern="1200">
                  <a:solidFill>
                    <a:srgbClr val="1A1A1A"/>
                  </a:solidFill>
                  <a:latin typeface="Graphik" panose="020B0503030202060203" pitchFamily="34" charset="77"/>
                  <a:ea typeface="+mn-ea"/>
                  <a:cs typeface="+mn-cs"/>
                </a:rPr>
                <a:t>Directory</a:t>
              </a:r>
            </a:p>
          </p:txBody>
        </p:sp>
        <p:sp>
          <p:nvSpPr>
            <p:cNvPr id="178" name="Freeform: Shape 177">
              <a:extLst>
                <a:ext uri="{FF2B5EF4-FFF2-40B4-BE49-F238E27FC236}">
                  <a16:creationId xmlns:a16="http://schemas.microsoft.com/office/drawing/2014/main" id="{6E8CED51-2C10-49B4-9E5E-89D6D2FCC385}"/>
                </a:ext>
              </a:extLst>
            </p:cNvPr>
            <p:cNvSpPr>
              <a:spLocks noChangeAspect="1"/>
            </p:cNvSpPr>
            <p:nvPr/>
          </p:nvSpPr>
          <p:spPr bwMode="auto">
            <a:xfrm flipV="1">
              <a:off x="4004684" y="1888360"/>
              <a:ext cx="1449175" cy="143980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04" fontAlgn="base" hangingPunct="1">
                <a:lnSpc>
                  <a:spcPct val="90000"/>
                </a:lnSpc>
                <a:spcBef>
                  <a:spcPct val="0"/>
                </a:spcBef>
                <a:spcAft>
                  <a:spcPct val="0"/>
                </a:spcAft>
                <a:defRPr/>
              </a:pPr>
              <a:endParaRPr lang="en-US" sz="3200">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E97EA79-15CF-40F6-9B5C-B3270171EA1C}"/>
              </a:ext>
            </a:extLst>
          </p:cNvPr>
          <p:cNvGrpSpPr/>
          <p:nvPr/>
        </p:nvGrpSpPr>
        <p:grpSpPr>
          <a:xfrm>
            <a:off x="15014319" y="6138405"/>
            <a:ext cx="3537264" cy="1462104"/>
            <a:chOff x="5820042" y="3050152"/>
            <a:chExt cx="1768632" cy="731052"/>
          </a:xfrm>
        </p:grpSpPr>
        <p:sp>
          <p:nvSpPr>
            <p:cNvPr id="134" name="Rectangle 133">
              <a:extLst>
                <a:ext uri="{FF2B5EF4-FFF2-40B4-BE49-F238E27FC236}">
                  <a16:creationId xmlns:a16="http://schemas.microsoft.com/office/drawing/2014/main" id="{5478757E-69B1-4AE1-BDA3-5B0878FB587F}"/>
                </a:ext>
              </a:extLst>
            </p:cNvPr>
            <p:cNvSpPr/>
            <p:nvPr/>
          </p:nvSpPr>
          <p:spPr>
            <a:xfrm>
              <a:off x="5820042" y="3248664"/>
              <a:ext cx="1054135" cy="477054"/>
            </a:xfrm>
            <a:prstGeom prst="rect">
              <a:avLst/>
            </a:prstGeom>
          </p:spPr>
          <p:txBody>
            <a:bodyPr wrap="none">
              <a:spAutoFit/>
            </a:bodyPr>
            <a:lstStyle/>
            <a:p>
              <a:pPr algn="r" defTabSz="1828450" hangingPunct="1">
                <a:defRPr/>
              </a:pPr>
              <a:r>
                <a:rPr lang="en-US" sz="2800">
                  <a:solidFill>
                    <a:schemeClr val="tx1">
                      <a:lumMod val="20000"/>
                      <a:lumOff val="80000"/>
                    </a:schemeClr>
                  </a:solidFill>
                  <a:latin typeface="Graphik" panose="020B0503030202060203" pitchFamily="34" charset="77"/>
                  <a:ea typeface="+mn-ea"/>
                  <a:cs typeface="+mn-cs"/>
                </a:rPr>
                <a:t>Application</a:t>
              </a:r>
            </a:p>
            <a:p>
              <a:pPr algn="r" defTabSz="1828450" hangingPunct="1">
                <a:defRPr/>
              </a:pPr>
              <a:r>
                <a:rPr lang="en-US" sz="2800">
                  <a:solidFill>
                    <a:schemeClr val="tx1">
                      <a:lumMod val="20000"/>
                      <a:lumOff val="80000"/>
                    </a:schemeClr>
                  </a:solidFill>
                  <a:latin typeface="Graphik" panose="020B0503030202060203" pitchFamily="34" charset="77"/>
                  <a:ea typeface="+mn-ea"/>
                  <a:cs typeface="+mn-cs"/>
                </a:rPr>
                <a:t>Proxy</a:t>
              </a:r>
            </a:p>
          </p:txBody>
        </p:sp>
        <p:grpSp>
          <p:nvGrpSpPr>
            <p:cNvPr id="21" name="Group 20">
              <a:extLst>
                <a:ext uri="{FF2B5EF4-FFF2-40B4-BE49-F238E27FC236}">
                  <a16:creationId xmlns:a16="http://schemas.microsoft.com/office/drawing/2014/main" id="{C26B1077-FCB8-4D27-AE16-10EA823EB29A}"/>
                </a:ext>
              </a:extLst>
            </p:cNvPr>
            <p:cNvGrpSpPr/>
            <p:nvPr/>
          </p:nvGrpSpPr>
          <p:grpSpPr>
            <a:xfrm>
              <a:off x="6857622" y="3050152"/>
              <a:ext cx="731052" cy="731052"/>
              <a:chOff x="9447675" y="7560734"/>
              <a:chExt cx="731052" cy="731052"/>
            </a:xfrm>
          </p:grpSpPr>
          <p:sp>
            <p:nvSpPr>
              <p:cNvPr id="179" name="Oval 178">
                <a:extLst>
                  <a:ext uri="{FF2B5EF4-FFF2-40B4-BE49-F238E27FC236}">
                    <a16:creationId xmlns:a16="http://schemas.microsoft.com/office/drawing/2014/main" id="{0F185226-2374-4996-A586-6317283DEDBE}"/>
                  </a:ext>
                </a:extLst>
              </p:cNvPr>
              <p:cNvSpPr/>
              <p:nvPr/>
            </p:nvSpPr>
            <p:spPr bwMode="auto">
              <a:xfrm>
                <a:off x="9447675" y="7560734"/>
                <a:ext cx="731052" cy="731052"/>
              </a:xfrm>
              <a:prstGeom prst="ellipse">
                <a:avLst/>
              </a:prstGeom>
              <a:solidFill>
                <a:srgbClr val="FFFFFF"/>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04" fontAlgn="base" hangingPunct="1">
                  <a:lnSpc>
                    <a:spcPct val="90000"/>
                  </a:lnSpc>
                  <a:spcBef>
                    <a:spcPct val="0"/>
                  </a:spcBef>
                  <a:spcAft>
                    <a:spcPct val="0"/>
                  </a:spcAft>
                  <a:defRPr/>
                </a:pPr>
                <a:endParaRPr lang="en-US" sz="3200">
                  <a:gradFill>
                    <a:gsLst>
                      <a:gs pos="0">
                        <a:srgbClr val="FFFFFF"/>
                      </a:gs>
                      <a:gs pos="100000">
                        <a:srgbClr val="FFFFFF"/>
                      </a:gs>
                    </a:gsLst>
                    <a:lin ang="5400000" scaled="0"/>
                  </a:gradFill>
                  <a:latin typeface="Graphik" panose="020B0503030202060203" pitchFamily="34" charset="77"/>
                  <a:ea typeface="+mn-ea"/>
                  <a:cs typeface="Segoe UI" pitchFamily="34" charset="0"/>
                </a:endParaRPr>
              </a:p>
            </p:txBody>
          </p:sp>
          <p:grpSp>
            <p:nvGrpSpPr>
              <p:cNvPr id="20" name="Group 19">
                <a:extLst>
                  <a:ext uri="{FF2B5EF4-FFF2-40B4-BE49-F238E27FC236}">
                    <a16:creationId xmlns:a16="http://schemas.microsoft.com/office/drawing/2014/main" id="{88EF64D6-C018-4780-9E3B-6F632E7CA5A8}"/>
                  </a:ext>
                </a:extLst>
              </p:cNvPr>
              <p:cNvGrpSpPr>
                <a:grpSpLocks noChangeAspect="1"/>
              </p:cNvGrpSpPr>
              <p:nvPr/>
            </p:nvGrpSpPr>
            <p:grpSpPr>
              <a:xfrm>
                <a:off x="9665798" y="7763135"/>
                <a:ext cx="328674" cy="326249"/>
                <a:chOff x="1755460" y="5146971"/>
                <a:chExt cx="1436557" cy="1425957"/>
              </a:xfrm>
            </p:grpSpPr>
            <p:grpSp>
              <p:nvGrpSpPr>
                <p:cNvPr id="13" name="Group 12">
                  <a:extLst>
                    <a:ext uri="{FF2B5EF4-FFF2-40B4-BE49-F238E27FC236}">
                      <a16:creationId xmlns:a16="http://schemas.microsoft.com/office/drawing/2014/main" id="{936CE43C-93B8-4A50-83C3-2B12C3E7E553}"/>
                    </a:ext>
                  </a:extLst>
                </p:cNvPr>
                <p:cNvGrpSpPr/>
                <p:nvPr/>
              </p:nvGrpSpPr>
              <p:grpSpPr>
                <a:xfrm>
                  <a:off x="1755460" y="5146971"/>
                  <a:ext cx="1294116" cy="1294201"/>
                  <a:chOff x="2603595" y="5146971"/>
                  <a:chExt cx="1294116" cy="1294201"/>
                </a:xfrm>
              </p:grpSpPr>
              <p:sp>
                <p:nvSpPr>
                  <p:cNvPr id="8" name="Rectangle 7">
                    <a:extLst>
                      <a:ext uri="{FF2B5EF4-FFF2-40B4-BE49-F238E27FC236}">
                        <a16:creationId xmlns:a16="http://schemas.microsoft.com/office/drawing/2014/main" id="{FD20BC6D-174B-431E-B955-B2236C4ABEE7}"/>
                      </a:ext>
                    </a:extLst>
                  </p:cNvPr>
                  <p:cNvSpPr/>
                  <p:nvPr/>
                </p:nvSpPr>
                <p:spPr bwMode="auto">
                  <a:xfrm>
                    <a:off x="2603595"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61" name="Rectangle 160">
                    <a:extLst>
                      <a:ext uri="{FF2B5EF4-FFF2-40B4-BE49-F238E27FC236}">
                        <a16:creationId xmlns:a16="http://schemas.microsoft.com/office/drawing/2014/main" id="{A1A4F82A-725E-48D9-8BEE-8B4D7F0AF635}"/>
                      </a:ext>
                    </a:extLst>
                  </p:cNvPr>
                  <p:cNvSpPr/>
                  <p:nvPr/>
                </p:nvSpPr>
                <p:spPr bwMode="auto">
                  <a:xfrm>
                    <a:off x="30609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62" name="Rectangle 161">
                    <a:extLst>
                      <a:ext uri="{FF2B5EF4-FFF2-40B4-BE49-F238E27FC236}">
                        <a16:creationId xmlns:a16="http://schemas.microsoft.com/office/drawing/2014/main" id="{713C53B5-0BAF-4B96-8F49-F045C79BFC0B}"/>
                      </a:ext>
                    </a:extLst>
                  </p:cNvPr>
                  <p:cNvSpPr/>
                  <p:nvPr/>
                </p:nvSpPr>
                <p:spPr bwMode="auto">
                  <a:xfrm>
                    <a:off x="35183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64" name="Rectangle 163">
                    <a:extLst>
                      <a:ext uri="{FF2B5EF4-FFF2-40B4-BE49-F238E27FC236}">
                        <a16:creationId xmlns:a16="http://schemas.microsoft.com/office/drawing/2014/main" id="{459BE57D-9B71-4BF6-8204-7B8D72BE8DAB}"/>
                      </a:ext>
                    </a:extLst>
                  </p:cNvPr>
                  <p:cNvSpPr/>
                  <p:nvPr/>
                </p:nvSpPr>
                <p:spPr bwMode="auto">
                  <a:xfrm>
                    <a:off x="2603595"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65" name="Rectangle 164">
                    <a:extLst>
                      <a:ext uri="{FF2B5EF4-FFF2-40B4-BE49-F238E27FC236}">
                        <a16:creationId xmlns:a16="http://schemas.microsoft.com/office/drawing/2014/main" id="{85D919C9-49B7-48CE-9996-4DC11DC100AC}"/>
                      </a:ext>
                    </a:extLst>
                  </p:cNvPr>
                  <p:cNvSpPr/>
                  <p:nvPr/>
                </p:nvSpPr>
                <p:spPr bwMode="auto">
                  <a:xfrm>
                    <a:off x="30609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66" name="Rectangle 165">
                    <a:extLst>
                      <a:ext uri="{FF2B5EF4-FFF2-40B4-BE49-F238E27FC236}">
                        <a16:creationId xmlns:a16="http://schemas.microsoft.com/office/drawing/2014/main" id="{46B897CA-EAE4-4178-9B30-88708DB0EF0B}"/>
                      </a:ext>
                    </a:extLst>
                  </p:cNvPr>
                  <p:cNvSpPr/>
                  <p:nvPr/>
                </p:nvSpPr>
                <p:spPr bwMode="auto">
                  <a:xfrm>
                    <a:off x="35183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68" name="Rectangle 167">
                    <a:extLst>
                      <a:ext uri="{FF2B5EF4-FFF2-40B4-BE49-F238E27FC236}">
                        <a16:creationId xmlns:a16="http://schemas.microsoft.com/office/drawing/2014/main" id="{63B042D6-8770-40DF-8168-0CD5DCBF52B2}"/>
                      </a:ext>
                    </a:extLst>
                  </p:cNvPr>
                  <p:cNvSpPr/>
                  <p:nvPr/>
                </p:nvSpPr>
                <p:spPr bwMode="auto">
                  <a:xfrm>
                    <a:off x="2603595"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69" name="Rectangle 168">
                    <a:extLst>
                      <a:ext uri="{FF2B5EF4-FFF2-40B4-BE49-F238E27FC236}">
                        <a16:creationId xmlns:a16="http://schemas.microsoft.com/office/drawing/2014/main" id="{55E4650C-3482-478D-8AC0-BC8F637872B4}"/>
                      </a:ext>
                    </a:extLst>
                  </p:cNvPr>
                  <p:cNvSpPr/>
                  <p:nvPr/>
                </p:nvSpPr>
                <p:spPr bwMode="auto">
                  <a:xfrm>
                    <a:off x="30609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70" name="Rectangle 169">
                    <a:extLst>
                      <a:ext uri="{FF2B5EF4-FFF2-40B4-BE49-F238E27FC236}">
                        <a16:creationId xmlns:a16="http://schemas.microsoft.com/office/drawing/2014/main" id="{AC6AF1F0-C4FE-4791-9DC6-64FC0D4EC007}"/>
                      </a:ext>
                    </a:extLst>
                  </p:cNvPr>
                  <p:cNvSpPr/>
                  <p:nvPr/>
                </p:nvSpPr>
                <p:spPr bwMode="auto">
                  <a:xfrm>
                    <a:off x="35183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grpSp>
            <p:grpSp>
              <p:nvGrpSpPr>
                <p:cNvPr id="19" name="Group 18">
                  <a:extLst>
                    <a:ext uri="{FF2B5EF4-FFF2-40B4-BE49-F238E27FC236}">
                      <a16:creationId xmlns:a16="http://schemas.microsoft.com/office/drawing/2014/main" id="{58C5B979-3239-418B-94F8-67F988E16775}"/>
                    </a:ext>
                  </a:extLst>
                </p:cNvPr>
                <p:cNvGrpSpPr/>
                <p:nvPr/>
              </p:nvGrpSpPr>
              <p:grpSpPr>
                <a:xfrm>
                  <a:off x="2080089" y="5461000"/>
                  <a:ext cx="1111928" cy="1111928"/>
                  <a:chOff x="2186566" y="5567476"/>
                  <a:chExt cx="898973" cy="898975"/>
                </a:xfrm>
              </p:grpSpPr>
              <p:sp>
                <p:nvSpPr>
                  <p:cNvPr id="17" name="Rectangle: Rounded Corners 16">
                    <a:extLst>
                      <a:ext uri="{FF2B5EF4-FFF2-40B4-BE49-F238E27FC236}">
                        <a16:creationId xmlns:a16="http://schemas.microsoft.com/office/drawing/2014/main" id="{4DA9227A-EE09-423C-ACC5-2FCF66EB11BA}"/>
                      </a:ext>
                    </a:extLst>
                  </p:cNvPr>
                  <p:cNvSpPr/>
                  <p:nvPr/>
                </p:nvSpPr>
                <p:spPr bwMode="auto">
                  <a:xfrm rot="2700000">
                    <a:off x="2194580" y="5575492"/>
                    <a:ext cx="882944" cy="882944"/>
                  </a:xfrm>
                  <a:prstGeom prst="roundRect">
                    <a:avLst>
                      <a:gd name="adj" fmla="val 12391"/>
                    </a:avLst>
                  </a:prstGeom>
                  <a:solidFill>
                    <a:srgbClr val="B5D234"/>
                  </a:solidFill>
                  <a:ln>
                    <a:noFill/>
                  </a:ln>
                </p:spPr>
                <p:style>
                  <a:lnRef idx="0">
                    <a:scrgbClr r="0" g="0" b="0"/>
                  </a:lnRef>
                  <a:fillRef idx="0">
                    <a:scrgbClr r="0" g="0" b="0"/>
                  </a:fillRef>
                  <a:effectRef idx="0">
                    <a:scrgbClr r="0" g="0" b="0"/>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grpSp>
                <p:nvGrpSpPr>
                  <p:cNvPr id="16" name="Group 15">
                    <a:extLst>
                      <a:ext uri="{FF2B5EF4-FFF2-40B4-BE49-F238E27FC236}">
                        <a16:creationId xmlns:a16="http://schemas.microsoft.com/office/drawing/2014/main" id="{AC3D3ED0-B9A6-426E-A000-5BCED0B7FF52}"/>
                      </a:ext>
                    </a:extLst>
                  </p:cNvPr>
                  <p:cNvGrpSpPr/>
                  <p:nvPr/>
                </p:nvGrpSpPr>
                <p:grpSpPr>
                  <a:xfrm>
                    <a:off x="2186566" y="5876255"/>
                    <a:ext cx="898973" cy="281418"/>
                    <a:chOff x="3442849" y="5209407"/>
                    <a:chExt cx="823114" cy="189432"/>
                  </a:xfrm>
                  <a:solidFill>
                    <a:schemeClr val="bg1"/>
                  </a:solidFill>
                </p:grpSpPr>
                <p:sp>
                  <p:nvSpPr>
                    <p:cNvPr id="14" name="Arrow: Right 13">
                      <a:extLst>
                        <a:ext uri="{FF2B5EF4-FFF2-40B4-BE49-F238E27FC236}">
                          <a16:creationId xmlns:a16="http://schemas.microsoft.com/office/drawing/2014/main" id="{D0994180-F663-461C-8DEB-40FBBD71C5F8}"/>
                        </a:ext>
                      </a:extLst>
                    </p:cNvPr>
                    <p:cNvSpPr/>
                    <p:nvPr/>
                  </p:nvSpPr>
                  <p:spPr bwMode="auto">
                    <a:xfrm>
                      <a:off x="3442849" y="5209407"/>
                      <a:ext cx="334896" cy="189432"/>
                    </a:xfrm>
                    <a:prstGeom prst="rightArrow">
                      <a:avLst>
                        <a:gd name="adj1" fmla="val 33076"/>
                        <a:gd name="adj2" fmla="val 50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72" name="Arrow: Right 171">
                      <a:extLst>
                        <a:ext uri="{FF2B5EF4-FFF2-40B4-BE49-F238E27FC236}">
                          <a16:creationId xmlns:a16="http://schemas.microsoft.com/office/drawing/2014/main" id="{EB0FE92B-1676-4027-8C6E-558A8D708630}"/>
                        </a:ext>
                      </a:extLst>
                    </p:cNvPr>
                    <p:cNvSpPr/>
                    <p:nvPr/>
                  </p:nvSpPr>
                  <p:spPr bwMode="auto">
                    <a:xfrm flipH="1">
                      <a:off x="3931067" y="5209407"/>
                      <a:ext cx="334896" cy="189432"/>
                    </a:xfrm>
                    <a:prstGeom prst="rightArrow">
                      <a:avLst>
                        <a:gd name="adj1" fmla="val 30820"/>
                        <a:gd name="adj2" fmla="val 50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grpSp>
              <p:grpSp>
                <p:nvGrpSpPr>
                  <p:cNvPr id="15" name="Group 14">
                    <a:extLst>
                      <a:ext uri="{FF2B5EF4-FFF2-40B4-BE49-F238E27FC236}">
                        <a16:creationId xmlns:a16="http://schemas.microsoft.com/office/drawing/2014/main" id="{40514961-3543-4F06-9D37-3C54434649AC}"/>
                      </a:ext>
                    </a:extLst>
                  </p:cNvPr>
                  <p:cNvGrpSpPr/>
                  <p:nvPr/>
                </p:nvGrpSpPr>
                <p:grpSpPr>
                  <a:xfrm rot="16200000">
                    <a:off x="2186565" y="5876254"/>
                    <a:ext cx="898975" cy="281420"/>
                    <a:chOff x="3642790" y="5361808"/>
                    <a:chExt cx="823116" cy="189433"/>
                  </a:xfrm>
                  <a:solidFill>
                    <a:schemeClr val="bg1"/>
                  </a:solidFill>
                </p:grpSpPr>
                <p:sp>
                  <p:nvSpPr>
                    <p:cNvPr id="173" name="Arrow: Right 172">
                      <a:extLst>
                        <a:ext uri="{FF2B5EF4-FFF2-40B4-BE49-F238E27FC236}">
                          <a16:creationId xmlns:a16="http://schemas.microsoft.com/office/drawing/2014/main" id="{30F4FAAD-8FA7-4B99-AAD1-1FC22C051DFF}"/>
                        </a:ext>
                      </a:extLst>
                    </p:cNvPr>
                    <p:cNvSpPr/>
                    <p:nvPr/>
                  </p:nvSpPr>
                  <p:spPr bwMode="auto">
                    <a:xfrm rot="10800000" flipV="1">
                      <a:off x="3642790" y="5361808"/>
                      <a:ext cx="334896" cy="189432"/>
                    </a:xfrm>
                    <a:prstGeom prst="rightArrow">
                      <a:avLst>
                        <a:gd name="adj1" fmla="val 30820"/>
                        <a:gd name="adj2" fmla="val 50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74" name="Arrow: Right 173">
                      <a:extLst>
                        <a:ext uri="{FF2B5EF4-FFF2-40B4-BE49-F238E27FC236}">
                          <a16:creationId xmlns:a16="http://schemas.microsoft.com/office/drawing/2014/main" id="{36FAC00B-1F83-483B-A62A-9B05A4E821D4}"/>
                        </a:ext>
                      </a:extLst>
                    </p:cNvPr>
                    <p:cNvSpPr/>
                    <p:nvPr/>
                  </p:nvSpPr>
                  <p:spPr bwMode="auto">
                    <a:xfrm rot="10800000" flipH="1" flipV="1">
                      <a:off x="4131010" y="5361809"/>
                      <a:ext cx="334896" cy="189432"/>
                    </a:xfrm>
                    <a:prstGeom prst="rightArrow">
                      <a:avLst>
                        <a:gd name="adj1" fmla="val 31948"/>
                        <a:gd name="adj2" fmla="val 50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grpSp>
            </p:grpSp>
          </p:grpSp>
        </p:grpSp>
      </p:grpSp>
      <p:sp>
        <p:nvSpPr>
          <p:cNvPr id="146" name="Rectangle 145">
            <a:extLst>
              <a:ext uri="{FF2B5EF4-FFF2-40B4-BE49-F238E27FC236}">
                <a16:creationId xmlns:a16="http://schemas.microsoft.com/office/drawing/2014/main" id="{7C9DF970-4DD3-4D46-AB8E-3B8CB1A256E3}"/>
              </a:ext>
            </a:extLst>
          </p:cNvPr>
          <p:cNvSpPr/>
          <p:nvPr/>
        </p:nvSpPr>
        <p:spPr>
          <a:xfrm>
            <a:off x="20734198" y="5215227"/>
            <a:ext cx="2491388" cy="954107"/>
          </a:xfrm>
          <a:prstGeom prst="rect">
            <a:avLst/>
          </a:prstGeom>
        </p:spPr>
        <p:txBody>
          <a:bodyPr wrap="none">
            <a:spAutoFit/>
          </a:bodyPr>
          <a:lstStyle/>
          <a:p>
            <a:pPr defTabSz="1828450" hangingPunct="1">
              <a:defRPr/>
            </a:pPr>
            <a:r>
              <a:rPr lang="en-US" sz="2800">
                <a:solidFill>
                  <a:schemeClr val="tx1">
                    <a:lumMod val="20000"/>
                    <a:lumOff val="80000"/>
                  </a:schemeClr>
                </a:solidFill>
                <a:latin typeface="Graphik" panose="020B0503030202060203" pitchFamily="34" charset="77"/>
                <a:ea typeface="+mn-ea"/>
                <a:cs typeface="+mn-cs"/>
              </a:rPr>
              <a:t>Azure or </a:t>
            </a:r>
            <a:br>
              <a:rPr lang="en-US" sz="2800">
                <a:solidFill>
                  <a:schemeClr val="tx1">
                    <a:lumMod val="20000"/>
                    <a:lumOff val="80000"/>
                  </a:schemeClr>
                </a:solidFill>
                <a:latin typeface="Graphik" panose="020B0503030202060203" pitchFamily="34" charset="77"/>
                <a:ea typeface="+mn-ea"/>
                <a:cs typeface="+mn-cs"/>
              </a:rPr>
            </a:br>
            <a:r>
              <a:rPr lang="en-US" sz="2800">
                <a:solidFill>
                  <a:schemeClr val="tx1">
                    <a:lumMod val="20000"/>
                    <a:lumOff val="80000"/>
                  </a:schemeClr>
                </a:solidFill>
                <a:latin typeface="Graphik" panose="020B0503030202060203" pitchFamily="34" charset="77"/>
                <a:ea typeface="+mn-ea"/>
                <a:cs typeface="+mn-cs"/>
              </a:rPr>
              <a:t>3</a:t>
            </a:r>
            <a:r>
              <a:rPr lang="en-US" sz="2800" baseline="30000">
                <a:solidFill>
                  <a:schemeClr val="tx1">
                    <a:lumMod val="20000"/>
                    <a:lumOff val="80000"/>
                  </a:schemeClr>
                </a:solidFill>
                <a:latin typeface="Graphik" panose="020B0503030202060203" pitchFamily="34" charset="77"/>
                <a:ea typeface="+mn-ea"/>
                <a:cs typeface="+mn-cs"/>
              </a:rPr>
              <a:t>rd</a:t>
            </a:r>
            <a:r>
              <a:rPr lang="en-US" sz="2800">
                <a:solidFill>
                  <a:schemeClr val="tx1">
                    <a:lumMod val="20000"/>
                    <a:lumOff val="80000"/>
                  </a:schemeClr>
                </a:solidFill>
                <a:latin typeface="Graphik" panose="020B0503030202060203" pitchFamily="34" charset="77"/>
                <a:ea typeface="+mn-ea"/>
                <a:cs typeface="+mn-cs"/>
              </a:rPr>
              <a:t> Party IaaS </a:t>
            </a:r>
          </a:p>
        </p:txBody>
      </p:sp>
      <p:grpSp>
        <p:nvGrpSpPr>
          <p:cNvPr id="27" name="Group 26">
            <a:extLst>
              <a:ext uri="{FF2B5EF4-FFF2-40B4-BE49-F238E27FC236}">
                <a16:creationId xmlns:a16="http://schemas.microsoft.com/office/drawing/2014/main" id="{0FA93408-18FD-468F-8354-47EA6C08C599}"/>
              </a:ext>
            </a:extLst>
          </p:cNvPr>
          <p:cNvGrpSpPr/>
          <p:nvPr/>
        </p:nvGrpSpPr>
        <p:grpSpPr>
          <a:xfrm>
            <a:off x="20185852" y="2626260"/>
            <a:ext cx="3518712" cy="2562856"/>
            <a:chOff x="9653975" y="4046419"/>
            <a:chExt cx="1759356" cy="1281428"/>
          </a:xfrm>
        </p:grpSpPr>
        <p:grpSp>
          <p:nvGrpSpPr>
            <p:cNvPr id="26" name="Group 25">
              <a:extLst>
                <a:ext uri="{FF2B5EF4-FFF2-40B4-BE49-F238E27FC236}">
                  <a16:creationId xmlns:a16="http://schemas.microsoft.com/office/drawing/2014/main" id="{4F5C531D-1102-4511-931F-840C8C0086DA}"/>
                </a:ext>
              </a:extLst>
            </p:cNvPr>
            <p:cNvGrpSpPr/>
            <p:nvPr/>
          </p:nvGrpSpPr>
          <p:grpSpPr>
            <a:xfrm>
              <a:off x="9653975" y="4046419"/>
              <a:ext cx="1759356" cy="1281428"/>
              <a:chOff x="9653975" y="4046419"/>
              <a:chExt cx="1759356" cy="1281428"/>
            </a:xfrm>
          </p:grpSpPr>
          <p:sp>
            <p:nvSpPr>
              <p:cNvPr id="101" name="Freeform 38">
                <a:extLst>
                  <a:ext uri="{FF2B5EF4-FFF2-40B4-BE49-F238E27FC236}">
                    <a16:creationId xmlns:a16="http://schemas.microsoft.com/office/drawing/2014/main" id="{CE81BBA5-0949-4B81-B10A-C27EA4531680}"/>
                  </a:ext>
                </a:extLst>
              </p:cNvPr>
              <p:cNvSpPr>
                <a:spLocks/>
              </p:cNvSpPr>
              <p:nvPr/>
            </p:nvSpPr>
            <p:spPr bwMode="auto">
              <a:xfrm>
                <a:off x="9883628" y="4046419"/>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2">
                  <a:lumMod val="75000"/>
                </a:schemeClr>
              </a:solidFill>
              <a:ln>
                <a:solidFill>
                  <a:srgbClr val="0078D7"/>
                </a:solidFill>
              </a:ln>
            </p:spPr>
            <p:txBody>
              <a:bodyPr vert="horz" wrap="square" lIns="182854" tIns="91426" rIns="182854" bIns="91426" numCol="1" anchor="t" anchorCtr="0" compatLnSpc="1">
                <a:prstTxWarp prst="textNoShape">
                  <a:avLst/>
                </a:prstTxWarp>
              </a:bodyPr>
              <a:lstStyle/>
              <a:p>
                <a:pPr algn="l" defTabSz="1828450" hangingPunct="1">
                  <a:defRPr/>
                </a:pPr>
                <a:endParaRPr lang="en-US" sz="3600">
                  <a:solidFill>
                    <a:sysClr val="windowText" lastClr="000000"/>
                  </a:solidFill>
                  <a:latin typeface="Graphik" panose="020B0503030202060203" pitchFamily="34" charset="77"/>
                  <a:ea typeface="+mn-ea"/>
                  <a:cs typeface="+mn-cs"/>
                </a:endParaRPr>
              </a:p>
            </p:txBody>
          </p:sp>
          <p:sp>
            <p:nvSpPr>
              <p:cNvPr id="102" name="Freeform 38">
                <a:extLst>
                  <a:ext uri="{FF2B5EF4-FFF2-40B4-BE49-F238E27FC236}">
                    <a16:creationId xmlns:a16="http://schemas.microsoft.com/office/drawing/2014/main" id="{D412D301-6E54-4F8F-AFE9-B4DDDE1B2411}"/>
                  </a:ext>
                </a:extLst>
              </p:cNvPr>
              <p:cNvSpPr>
                <a:spLocks/>
              </p:cNvSpPr>
              <p:nvPr/>
            </p:nvSpPr>
            <p:spPr bwMode="auto">
              <a:xfrm>
                <a:off x="9768801" y="4184203"/>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2">
                  <a:lumMod val="90000"/>
                </a:schemeClr>
              </a:solidFill>
              <a:ln>
                <a:solidFill>
                  <a:srgbClr val="0078D7"/>
                </a:solidFill>
              </a:ln>
            </p:spPr>
            <p:txBody>
              <a:bodyPr vert="horz" wrap="square" lIns="182854" tIns="91426" rIns="182854" bIns="91426" numCol="1" anchor="t" anchorCtr="0" compatLnSpc="1">
                <a:prstTxWarp prst="textNoShape">
                  <a:avLst/>
                </a:prstTxWarp>
              </a:bodyPr>
              <a:lstStyle/>
              <a:p>
                <a:pPr algn="l" defTabSz="1828450" hangingPunct="1">
                  <a:defRPr/>
                </a:pPr>
                <a:endParaRPr lang="en-US" sz="3600">
                  <a:solidFill>
                    <a:sysClr val="windowText" lastClr="000000"/>
                  </a:solidFill>
                  <a:latin typeface="Graphik" panose="020B0503030202060203" pitchFamily="34" charset="77"/>
                  <a:ea typeface="+mn-ea"/>
                  <a:cs typeface="+mn-cs"/>
                </a:endParaRPr>
              </a:p>
            </p:txBody>
          </p:sp>
          <p:sp>
            <p:nvSpPr>
              <p:cNvPr id="184" name="Freeform 38">
                <a:extLst>
                  <a:ext uri="{FF2B5EF4-FFF2-40B4-BE49-F238E27FC236}">
                    <a16:creationId xmlns:a16="http://schemas.microsoft.com/office/drawing/2014/main" id="{92E3E3BE-9841-4E7D-A18C-489F510ED3BE}"/>
                  </a:ext>
                </a:extLst>
              </p:cNvPr>
              <p:cNvSpPr>
                <a:spLocks/>
              </p:cNvSpPr>
              <p:nvPr/>
            </p:nvSpPr>
            <p:spPr bwMode="auto">
              <a:xfrm>
                <a:off x="9653975" y="4321986"/>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rgbClr val="0078D7"/>
                </a:solidFill>
              </a:ln>
            </p:spPr>
            <p:txBody>
              <a:bodyPr vert="horz" wrap="square" lIns="182854" tIns="91426" rIns="182854" bIns="91426" numCol="1" anchor="t" anchorCtr="0" compatLnSpc="1">
                <a:prstTxWarp prst="textNoShape">
                  <a:avLst/>
                </a:prstTxWarp>
              </a:bodyPr>
              <a:lstStyle/>
              <a:p>
                <a:pPr algn="l" defTabSz="1828450" hangingPunct="1">
                  <a:defRPr/>
                </a:pPr>
                <a:endParaRPr lang="en-US" sz="3600">
                  <a:solidFill>
                    <a:sysClr val="windowText" lastClr="000000"/>
                  </a:solidFill>
                  <a:latin typeface="Graphik" panose="020B0503030202060203" pitchFamily="34" charset="77"/>
                  <a:ea typeface="+mn-ea"/>
                  <a:cs typeface="+mn-cs"/>
                </a:endParaRPr>
              </a:p>
            </p:txBody>
          </p:sp>
        </p:grpSp>
        <p:pic>
          <p:nvPicPr>
            <p:cNvPr id="183" name="Picture 2" descr="https://azure.microsoft.com/svghandler/preview/?width=600&amp;amp;height=315">
              <a:extLst>
                <a:ext uri="{FF2B5EF4-FFF2-40B4-BE49-F238E27FC236}">
                  <a16:creationId xmlns:a16="http://schemas.microsoft.com/office/drawing/2014/main" id="{8F0AA169-F4E3-45C3-8D4C-281F7DE9DF5B}"/>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0092597" y="4603155"/>
              <a:ext cx="652458" cy="51326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5" name="Connector: Elbow 148">
            <a:extLst>
              <a:ext uri="{FF2B5EF4-FFF2-40B4-BE49-F238E27FC236}">
                <a16:creationId xmlns:a16="http://schemas.microsoft.com/office/drawing/2014/main" id="{1B5CAB83-99E5-4DBF-B938-6502F709B08F}"/>
              </a:ext>
            </a:extLst>
          </p:cNvPr>
          <p:cNvCxnSpPr>
            <a:cxnSpLocks/>
            <a:stCxn id="143" idx="6"/>
          </p:cNvCxnSpPr>
          <p:nvPr/>
        </p:nvCxnSpPr>
        <p:spPr>
          <a:xfrm flipV="1">
            <a:off x="20007708" y="5215331"/>
            <a:ext cx="556520" cy="440114"/>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sp>
        <p:nvSpPr>
          <p:cNvPr id="186" name="Text Placeholder 2">
            <a:extLst>
              <a:ext uri="{FF2B5EF4-FFF2-40B4-BE49-F238E27FC236}">
                <a16:creationId xmlns:a16="http://schemas.microsoft.com/office/drawing/2014/main" id="{BFE8E77C-2309-4EBF-8B9B-20929A5F4BE6}"/>
              </a:ext>
            </a:extLst>
          </p:cNvPr>
          <p:cNvSpPr txBox="1">
            <a:spLocks/>
          </p:cNvSpPr>
          <p:nvPr/>
        </p:nvSpPr>
        <p:spPr>
          <a:xfrm>
            <a:off x="5409078" y="11933443"/>
            <a:ext cx="1463040" cy="77559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865484">
              <a:lnSpc>
                <a:spcPct val="90000"/>
              </a:lnSpc>
              <a:spcBef>
                <a:spcPts val="2400"/>
              </a:spcBef>
              <a:defRPr/>
            </a:pPr>
            <a:r>
              <a:rPr lang="en-US" sz="5600" spc="-100">
                <a:solidFill>
                  <a:srgbClr val="0078D4"/>
                </a:solidFill>
                <a:latin typeface="Graphik" panose="020B0503030202060203" pitchFamily="34" charset="77"/>
              </a:rPr>
              <a:t>VPN</a:t>
            </a:r>
            <a:endParaRPr lang="en-US" sz="4800" spc="-100">
              <a:solidFill>
                <a:srgbClr val="0078D4"/>
              </a:solidFill>
              <a:latin typeface="Graphik" panose="020B0503030202060203" pitchFamily="34" charset="77"/>
            </a:endParaRPr>
          </a:p>
        </p:txBody>
      </p:sp>
      <p:sp>
        <p:nvSpPr>
          <p:cNvPr id="5" name="&quot;Not Allowed&quot; Symbol 4">
            <a:extLst>
              <a:ext uri="{FF2B5EF4-FFF2-40B4-BE49-F238E27FC236}">
                <a16:creationId xmlns:a16="http://schemas.microsoft.com/office/drawing/2014/main" id="{4823BB23-54BB-4C07-B700-C400E2FB6BFA}"/>
              </a:ext>
            </a:extLst>
          </p:cNvPr>
          <p:cNvSpPr/>
          <p:nvPr/>
        </p:nvSpPr>
        <p:spPr bwMode="auto">
          <a:xfrm>
            <a:off x="4339438" y="9690344"/>
            <a:ext cx="3602320" cy="3602320"/>
          </a:xfrm>
          <a:prstGeom prst="noSmoking">
            <a:avLst>
              <a:gd name="adj" fmla="val 5115"/>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Tree>
    <p:extLst>
      <p:ext uri="{BB962C8B-B14F-4D97-AF65-F5344CB8AC3E}">
        <p14:creationId xmlns:p14="http://schemas.microsoft.com/office/powerpoint/2010/main" val="6997126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500"/>
                                        <p:tgtEl>
                                          <p:spTgt spid="18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665DF-4791-4804-AEF8-CCF3FE652D79}"/>
              </a:ext>
            </a:extLst>
          </p:cNvPr>
          <p:cNvSpPr>
            <a:spLocks noGrp="1"/>
          </p:cNvSpPr>
          <p:nvPr>
            <p:ph type="title"/>
          </p:nvPr>
        </p:nvSpPr>
        <p:spPr>
          <a:xfrm>
            <a:off x="72939" y="486113"/>
            <a:ext cx="9308353" cy="1937326"/>
          </a:xfrm>
        </p:spPr>
        <p:txBody>
          <a:bodyPr>
            <a:noAutofit/>
          </a:bodyPr>
          <a:lstStyle/>
          <a:p>
            <a:r>
              <a:rPr lang="en-US" sz="7200"/>
              <a:t>Recommendation 5: SSO All the things!</a:t>
            </a:r>
            <a:endParaRPr lang="en-US" sz="6600"/>
          </a:p>
        </p:txBody>
      </p:sp>
      <p:grpSp>
        <p:nvGrpSpPr>
          <p:cNvPr id="227" name="Group 226">
            <a:extLst>
              <a:ext uri="{FF2B5EF4-FFF2-40B4-BE49-F238E27FC236}">
                <a16:creationId xmlns:a16="http://schemas.microsoft.com/office/drawing/2014/main" id="{DB031374-1169-4FC0-AAE8-05BB4A67021B}"/>
              </a:ext>
            </a:extLst>
          </p:cNvPr>
          <p:cNvGrpSpPr/>
          <p:nvPr/>
        </p:nvGrpSpPr>
        <p:grpSpPr>
          <a:xfrm>
            <a:off x="20413394" y="528640"/>
            <a:ext cx="3474720" cy="2011680"/>
            <a:chOff x="10206697" y="264320"/>
            <a:chExt cx="1737360" cy="1005840"/>
          </a:xfrm>
        </p:grpSpPr>
        <p:sp>
          <p:nvSpPr>
            <p:cNvPr id="228" name="Rectangle 227">
              <a:extLst>
                <a:ext uri="{FF2B5EF4-FFF2-40B4-BE49-F238E27FC236}">
                  <a16:creationId xmlns:a16="http://schemas.microsoft.com/office/drawing/2014/main" id="{022C49D0-0993-45B0-8613-AA602FCBE56D}"/>
                </a:ext>
              </a:extLst>
            </p:cNvPr>
            <p:cNvSpPr/>
            <p:nvPr/>
          </p:nvSpPr>
          <p:spPr bwMode="auto">
            <a:xfrm>
              <a:off x="10206697" y="26432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Conditional Access</a:t>
              </a:r>
            </a:p>
          </p:txBody>
        </p:sp>
        <p:pic>
          <p:nvPicPr>
            <p:cNvPr id="229" name="Picture 228">
              <a:extLst>
                <a:ext uri="{FF2B5EF4-FFF2-40B4-BE49-F238E27FC236}">
                  <a16:creationId xmlns:a16="http://schemas.microsoft.com/office/drawing/2014/main" id="{4F4297E9-4CD0-43C3-B92E-6474F11B746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56620" y="538640"/>
              <a:ext cx="457200" cy="457200"/>
            </a:xfrm>
            <a:prstGeom prst="rect">
              <a:avLst/>
            </a:prstGeom>
          </p:spPr>
        </p:pic>
      </p:grpSp>
      <p:grpSp>
        <p:nvGrpSpPr>
          <p:cNvPr id="230" name="Group 229">
            <a:extLst>
              <a:ext uri="{FF2B5EF4-FFF2-40B4-BE49-F238E27FC236}">
                <a16:creationId xmlns:a16="http://schemas.microsoft.com/office/drawing/2014/main" id="{EF94E544-3A8F-4C7A-A4E9-4160710C7AB5}"/>
              </a:ext>
            </a:extLst>
          </p:cNvPr>
          <p:cNvGrpSpPr/>
          <p:nvPr/>
        </p:nvGrpSpPr>
        <p:grpSpPr>
          <a:xfrm>
            <a:off x="20413394" y="2656250"/>
            <a:ext cx="3474720" cy="2011680"/>
            <a:chOff x="10206697" y="1328125"/>
            <a:chExt cx="1737360" cy="1005840"/>
          </a:xfrm>
        </p:grpSpPr>
        <p:sp>
          <p:nvSpPr>
            <p:cNvPr id="231" name="Rectangle 230">
              <a:extLst>
                <a:ext uri="{FF2B5EF4-FFF2-40B4-BE49-F238E27FC236}">
                  <a16:creationId xmlns:a16="http://schemas.microsoft.com/office/drawing/2014/main" id="{F133365E-32D4-4DB2-ACFD-5A0AEB86B930}"/>
                </a:ext>
              </a:extLst>
            </p:cNvPr>
            <p:cNvSpPr/>
            <p:nvPr/>
          </p:nvSpPr>
          <p:spPr bwMode="auto">
            <a:xfrm>
              <a:off x="10206697" y="1328125"/>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Multi-Factor Authentication</a:t>
              </a:r>
            </a:p>
          </p:txBody>
        </p:sp>
        <p:pic>
          <p:nvPicPr>
            <p:cNvPr id="232" name="Picture 231">
              <a:extLst>
                <a:ext uri="{FF2B5EF4-FFF2-40B4-BE49-F238E27FC236}">
                  <a16:creationId xmlns:a16="http://schemas.microsoft.com/office/drawing/2014/main" id="{4A4D64FF-7588-4139-BB0C-5BDE3A958F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56620" y="1602445"/>
              <a:ext cx="457200" cy="457200"/>
            </a:xfrm>
            <a:prstGeom prst="rect">
              <a:avLst/>
            </a:prstGeom>
          </p:spPr>
        </p:pic>
      </p:grpSp>
      <p:grpSp>
        <p:nvGrpSpPr>
          <p:cNvPr id="233" name="Group 232">
            <a:extLst>
              <a:ext uri="{FF2B5EF4-FFF2-40B4-BE49-F238E27FC236}">
                <a16:creationId xmlns:a16="http://schemas.microsoft.com/office/drawing/2014/main" id="{DBA3BE1D-5C68-4C20-A5AA-422089EA52FE}"/>
              </a:ext>
            </a:extLst>
          </p:cNvPr>
          <p:cNvGrpSpPr/>
          <p:nvPr/>
        </p:nvGrpSpPr>
        <p:grpSpPr>
          <a:xfrm>
            <a:off x="9615974" y="4783860"/>
            <a:ext cx="3474720" cy="2011680"/>
            <a:chOff x="4807987" y="2391930"/>
            <a:chExt cx="1737360" cy="1005840"/>
          </a:xfrm>
        </p:grpSpPr>
        <p:sp>
          <p:nvSpPr>
            <p:cNvPr id="234" name="Rectangle 233">
              <a:extLst>
                <a:ext uri="{FF2B5EF4-FFF2-40B4-BE49-F238E27FC236}">
                  <a16:creationId xmlns:a16="http://schemas.microsoft.com/office/drawing/2014/main" id="{9E1CE3A0-F0FA-4A00-882E-0B953271F1BA}"/>
                </a:ext>
              </a:extLst>
            </p:cNvPr>
            <p:cNvSpPr/>
            <p:nvPr/>
          </p:nvSpPr>
          <p:spPr bwMode="auto">
            <a:xfrm>
              <a:off x="4807987" y="239193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Addition of custom cloud apps</a:t>
              </a:r>
            </a:p>
          </p:txBody>
        </p:sp>
        <p:pic>
          <p:nvPicPr>
            <p:cNvPr id="235" name="Picture 234">
              <a:extLst>
                <a:ext uri="{FF2B5EF4-FFF2-40B4-BE49-F238E27FC236}">
                  <a16:creationId xmlns:a16="http://schemas.microsoft.com/office/drawing/2014/main" id="{04275901-21AC-439C-939C-A71381A92F8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41122" y="2666250"/>
              <a:ext cx="457200" cy="457200"/>
            </a:xfrm>
            <a:prstGeom prst="rect">
              <a:avLst/>
            </a:prstGeom>
          </p:spPr>
        </p:pic>
      </p:grpSp>
      <p:grpSp>
        <p:nvGrpSpPr>
          <p:cNvPr id="236" name="Group 235">
            <a:extLst>
              <a:ext uri="{FF2B5EF4-FFF2-40B4-BE49-F238E27FC236}">
                <a16:creationId xmlns:a16="http://schemas.microsoft.com/office/drawing/2014/main" id="{D7FDBDAA-C8A1-428B-9334-D50359049ECB}"/>
              </a:ext>
            </a:extLst>
          </p:cNvPr>
          <p:cNvGrpSpPr/>
          <p:nvPr/>
        </p:nvGrpSpPr>
        <p:grpSpPr>
          <a:xfrm>
            <a:off x="9615974" y="6911466"/>
            <a:ext cx="3474720" cy="2011680"/>
            <a:chOff x="4807987" y="3455733"/>
            <a:chExt cx="1737360" cy="1005840"/>
          </a:xfrm>
        </p:grpSpPr>
        <p:sp>
          <p:nvSpPr>
            <p:cNvPr id="237" name="Rectangle 236">
              <a:extLst>
                <a:ext uri="{FF2B5EF4-FFF2-40B4-BE49-F238E27FC236}">
                  <a16:creationId xmlns:a16="http://schemas.microsoft.com/office/drawing/2014/main" id="{74F34C95-BF96-4223-8C7B-A1764C70C290}"/>
                </a:ext>
              </a:extLst>
            </p:cNvPr>
            <p:cNvSpPr/>
            <p:nvPr/>
          </p:nvSpPr>
          <p:spPr bwMode="auto">
            <a:xfrm>
              <a:off x="4807987" y="345573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Remote Access to on-premises apps</a:t>
              </a:r>
            </a:p>
          </p:txBody>
        </p:sp>
        <p:pic>
          <p:nvPicPr>
            <p:cNvPr id="238" name="Picture 237">
              <a:extLst>
                <a:ext uri="{FF2B5EF4-FFF2-40B4-BE49-F238E27FC236}">
                  <a16:creationId xmlns:a16="http://schemas.microsoft.com/office/drawing/2014/main" id="{C2C722C3-3799-4381-BF21-F4526B51D19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41122" y="3730053"/>
              <a:ext cx="457200" cy="457200"/>
            </a:xfrm>
            <a:prstGeom prst="rect">
              <a:avLst/>
            </a:prstGeom>
          </p:spPr>
        </p:pic>
      </p:grpSp>
      <p:grpSp>
        <p:nvGrpSpPr>
          <p:cNvPr id="239" name="Group 238">
            <a:extLst>
              <a:ext uri="{FF2B5EF4-FFF2-40B4-BE49-F238E27FC236}">
                <a16:creationId xmlns:a16="http://schemas.microsoft.com/office/drawing/2014/main" id="{66E3554A-4254-401A-B7F8-F38AA1C35CC0}"/>
              </a:ext>
            </a:extLst>
          </p:cNvPr>
          <p:cNvGrpSpPr/>
          <p:nvPr/>
        </p:nvGrpSpPr>
        <p:grpSpPr>
          <a:xfrm>
            <a:off x="20413394" y="6911466"/>
            <a:ext cx="3474720" cy="2011680"/>
            <a:chOff x="10206697" y="3455733"/>
            <a:chExt cx="1737360" cy="1005840"/>
          </a:xfrm>
        </p:grpSpPr>
        <p:sp>
          <p:nvSpPr>
            <p:cNvPr id="240" name="Rectangle 239">
              <a:extLst>
                <a:ext uri="{FF2B5EF4-FFF2-40B4-BE49-F238E27FC236}">
                  <a16:creationId xmlns:a16="http://schemas.microsoft.com/office/drawing/2014/main" id="{C2659FCA-1FA0-44BE-A533-283DB70996A3}"/>
                </a:ext>
              </a:extLst>
            </p:cNvPr>
            <p:cNvSpPr/>
            <p:nvPr/>
          </p:nvSpPr>
          <p:spPr bwMode="auto">
            <a:xfrm>
              <a:off x="10206697" y="345573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hangingPunct="1">
                <a:defRPr/>
              </a:pPr>
              <a:r>
                <a:rPr lang="en-US" sz="2100" kern="1200" spc="-60">
                  <a:solidFill>
                    <a:srgbClr val="505050"/>
                  </a:solidFill>
                  <a:latin typeface="Segoe UI"/>
                  <a:cs typeface="Arial" panose="020B0604020202020204" pitchFamily="34" charset="0"/>
                </a:rPr>
                <a:t>Privileged Identity Management</a:t>
              </a:r>
            </a:p>
          </p:txBody>
        </p:sp>
        <p:pic>
          <p:nvPicPr>
            <p:cNvPr id="241" name="Picture 240">
              <a:extLst>
                <a:ext uri="{FF2B5EF4-FFF2-40B4-BE49-F238E27FC236}">
                  <a16:creationId xmlns:a16="http://schemas.microsoft.com/office/drawing/2014/main" id="{E055A620-3909-4413-AC3B-CE76B656868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356620" y="3730053"/>
              <a:ext cx="457200" cy="457200"/>
            </a:xfrm>
            <a:prstGeom prst="rect">
              <a:avLst/>
            </a:prstGeom>
          </p:spPr>
        </p:pic>
      </p:grpSp>
      <p:grpSp>
        <p:nvGrpSpPr>
          <p:cNvPr id="242" name="Group 241">
            <a:extLst>
              <a:ext uri="{FF2B5EF4-FFF2-40B4-BE49-F238E27FC236}">
                <a16:creationId xmlns:a16="http://schemas.microsoft.com/office/drawing/2014/main" id="{087D49AA-7900-4B09-A4CA-37F7DFC1D5E4}"/>
              </a:ext>
            </a:extLst>
          </p:cNvPr>
          <p:cNvGrpSpPr/>
          <p:nvPr/>
        </p:nvGrpSpPr>
        <p:grpSpPr>
          <a:xfrm>
            <a:off x="16814254" y="4783860"/>
            <a:ext cx="3474720" cy="2011680"/>
            <a:chOff x="8407127" y="2391930"/>
            <a:chExt cx="1737360" cy="1005840"/>
          </a:xfrm>
        </p:grpSpPr>
        <p:sp>
          <p:nvSpPr>
            <p:cNvPr id="243" name="Rectangle 242">
              <a:extLst>
                <a:ext uri="{FF2B5EF4-FFF2-40B4-BE49-F238E27FC236}">
                  <a16:creationId xmlns:a16="http://schemas.microsoft.com/office/drawing/2014/main" id="{7AA98B2D-C008-4BD4-B2E0-AC50C6AA619C}"/>
                </a:ext>
              </a:extLst>
            </p:cNvPr>
            <p:cNvSpPr/>
            <p:nvPr/>
          </p:nvSpPr>
          <p:spPr bwMode="auto">
            <a:xfrm>
              <a:off x="8407127" y="239193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734" hangingPunct="1">
                <a:defRPr/>
              </a:pPr>
              <a:r>
                <a:rPr lang="en-US" sz="2100" kern="1200" spc="-60">
                  <a:solidFill>
                    <a:srgbClr val="505050"/>
                  </a:solidFill>
                  <a:latin typeface="Segoe UI"/>
                  <a:ea typeface="Segoe UI" pitchFamily="34" charset="0"/>
                  <a:cs typeface="Arial" panose="020B0604020202020204" pitchFamily="34" charset="0"/>
                </a:rPr>
                <a:t>Dynamic Groups</a:t>
              </a:r>
            </a:p>
          </p:txBody>
        </p:sp>
        <p:sp>
          <p:nvSpPr>
            <p:cNvPr id="244" name="Freeform 24">
              <a:extLst>
                <a:ext uri="{FF2B5EF4-FFF2-40B4-BE49-F238E27FC236}">
                  <a16:creationId xmlns:a16="http://schemas.microsoft.com/office/drawing/2014/main" id="{0290F125-9779-4DF4-9F78-9FA5DC91C3E8}"/>
                </a:ext>
              </a:extLst>
            </p:cNvPr>
            <p:cNvSpPr>
              <a:spLocks noChangeAspect="1" noEditPoints="1"/>
            </p:cNvSpPr>
            <p:nvPr/>
          </p:nvSpPr>
          <p:spPr bwMode="auto">
            <a:xfrm>
              <a:off x="8542380" y="2708640"/>
              <a:ext cx="457200" cy="37242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grpSp>
      <p:grpSp>
        <p:nvGrpSpPr>
          <p:cNvPr id="245" name="Group 244">
            <a:extLst>
              <a:ext uri="{FF2B5EF4-FFF2-40B4-BE49-F238E27FC236}">
                <a16:creationId xmlns:a16="http://schemas.microsoft.com/office/drawing/2014/main" id="{A730A49F-D8ED-41DB-B72F-77BA034D4929}"/>
              </a:ext>
            </a:extLst>
          </p:cNvPr>
          <p:cNvGrpSpPr/>
          <p:nvPr/>
        </p:nvGrpSpPr>
        <p:grpSpPr>
          <a:xfrm>
            <a:off x="20413394" y="4783860"/>
            <a:ext cx="3474720" cy="2011680"/>
            <a:chOff x="10206697" y="2391930"/>
            <a:chExt cx="1737360" cy="1005840"/>
          </a:xfrm>
        </p:grpSpPr>
        <p:sp>
          <p:nvSpPr>
            <p:cNvPr id="246" name="Rectangle 245">
              <a:extLst>
                <a:ext uri="{FF2B5EF4-FFF2-40B4-BE49-F238E27FC236}">
                  <a16:creationId xmlns:a16="http://schemas.microsoft.com/office/drawing/2014/main" id="{B20FB4B3-2B00-4260-8834-0EED850A1900}"/>
                </a:ext>
              </a:extLst>
            </p:cNvPr>
            <p:cNvSpPr/>
            <p:nvPr/>
          </p:nvSpPr>
          <p:spPr bwMode="auto">
            <a:xfrm>
              <a:off x="10206697" y="239193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hangingPunct="1">
                <a:defRPr/>
              </a:pPr>
              <a:r>
                <a:rPr lang="en-US" sz="2100" kern="1200" spc="-60">
                  <a:solidFill>
                    <a:srgbClr val="505050"/>
                  </a:solidFill>
                  <a:latin typeface="Segoe UI"/>
                  <a:cs typeface="Arial" panose="020B0604020202020204" pitchFamily="34" charset="0"/>
                </a:rPr>
                <a:t>Identity Protection</a:t>
              </a:r>
            </a:p>
          </p:txBody>
        </p:sp>
        <p:pic>
          <p:nvPicPr>
            <p:cNvPr id="247" name="Picture 246" descr="A close up of a building&#10;&#10;Description generated with high confidence">
              <a:extLst>
                <a:ext uri="{FF2B5EF4-FFF2-40B4-BE49-F238E27FC236}">
                  <a16:creationId xmlns:a16="http://schemas.microsoft.com/office/drawing/2014/main" id="{A5ABAD7A-FC7C-46DE-9AAE-3B7D674E9E7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356620" y="2666250"/>
              <a:ext cx="457200" cy="457200"/>
            </a:xfrm>
            <a:prstGeom prst="rect">
              <a:avLst/>
            </a:prstGeom>
          </p:spPr>
        </p:pic>
      </p:grpSp>
      <p:grpSp>
        <p:nvGrpSpPr>
          <p:cNvPr id="248" name="Group 247">
            <a:extLst>
              <a:ext uri="{FF2B5EF4-FFF2-40B4-BE49-F238E27FC236}">
                <a16:creationId xmlns:a16="http://schemas.microsoft.com/office/drawing/2014/main" id="{A7BDF2D2-D893-4B18-8344-C8CBDABE6E29}"/>
              </a:ext>
            </a:extLst>
          </p:cNvPr>
          <p:cNvGrpSpPr/>
          <p:nvPr/>
        </p:nvGrpSpPr>
        <p:grpSpPr>
          <a:xfrm>
            <a:off x="9615974" y="11166686"/>
            <a:ext cx="3474720" cy="2011680"/>
            <a:chOff x="4807987" y="5583343"/>
            <a:chExt cx="1737360" cy="1005840"/>
          </a:xfrm>
        </p:grpSpPr>
        <p:sp>
          <p:nvSpPr>
            <p:cNvPr id="249" name="Rectangle 248">
              <a:extLst>
                <a:ext uri="{FF2B5EF4-FFF2-40B4-BE49-F238E27FC236}">
                  <a16:creationId xmlns:a16="http://schemas.microsoft.com/office/drawing/2014/main" id="{5172A1E9-696A-46E4-98FE-F21E2D302D45}"/>
                </a:ext>
              </a:extLst>
            </p:cNvPr>
            <p:cNvSpPr/>
            <p:nvPr/>
          </p:nvSpPr>
          <p:spPr bwMode="auto">
            <a:xfrm>
              <a:off x="4807987" y="558334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Azure AD DS</a:t>
              </a:r>
            </a:p>
          </p:txBody>
        </p:sp>
        <p:pic>
          <p:nvPicPr>
            <p:cNvPr id="250" name="Picture 249">
              <a:extLst>
                <a:ext uri="{FF2B5EF4-FFF2-40B4-BE49-F238E27FC236}">
                  <a16:creationId xmlns:a16="http://schemas.microsoft.com/office/drawing/2014/main" id="{14EF6DAB-20C6-4F30-9BC6-15856B21452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41122" y="5857663"/>
              <a:ext cx="457200" cy="457200"/>
            </a:xfrm>
            <a:prstGeom prst="rect">
              <a:avLst/>
            </a:prstGeom>
          </p:spPr>
        </p:pic>
      </p:grpSp>
      <p:grpSp>
        <p:nvGrpSpPr>
          <p:cNvPr id="251" name="Group 250">
            <a:extLst>
              <a:ext uri="{FF2B5EF4-FFF2-40B4-BE49-F238E27FC236}">
                <a16:creationId xmlns:a16="http://schemas.microsoft.com/office/drawing/2014/main" id="{C27D43EE-40EC-4580-9176-450DCD9BCACA}"/>
              </a:ext>
            </a:extLst>
          </p:cNvPr>
          <p:cNvGrpSpPr/>
          <p:nvPr/>
        </p:nvGrpSpPr>
        <p:grpSpPr>
          <a:xfrm>
            <a:off x="13215114" y="11166686"/>
            <a:ext cx="3474720" cy="2011680"/>
            <a:chOff x="6607557" y="5583343"/>
            <a:chExt cx="1737360" cy="1005840"/>
          </a:xfrm>
        </p:grpSpPr>
        <p:sp>
          <p:nvSpPr>
            <p:cNvPr id="252" name="Rectangle 251">
              <a:extLst>
                <a:ext uri="{FF2B5EF4-FFF2-40B4-BE49-F238E27FC236}">
                  <a16:creationId xmlns:a16="http://schemas.microsoft.com/office/drawing/2014/main" id="{39187584-4329-4197-8138-02C4ADC13F25}"/>
                </a:ext>
              </a:extLst>
            </p:cNvPr>
            <p:cNvSpPr/>
            <p:nvPr/>
          </p:nvSpPr>
          <p:spPr bwMode="auto">
            <a:xfrm>
              <a:off x="6607557" y="558334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Office 365 App Launcher</a:t>
              </a:r>
            </a:p>
          </p:txBody>
        </p:sp>
        <p:sp>
          <p:nvSpPr>
            <p:cNvPr id="253" name="Freeform: Shape 252">
              <a:extLst>
                <a:ext uri="{FF2B5EF4-FFF2-40B4-BE49-F238E27FC236}">
                  <a16:creationId xmlns:a16="http://schemas.microsoft.com/office/drawing/2014/main" id="{7D194391-0EEE-4F51-A6D6-DBFB2418C955}"/>
                </a:ext>
              </a:extLst>
            </p:cNvPr>
            <p:cNvSpPr>
              <a:spLocks noChangeAspect="1"/>
            </p:cNvSpPr>
            <p:nvPr/>
          </p:nvSpPr>
          <p:spPr bwMode="auto">
            <a:xfrm>
              <a:off x="6735299" y="5903383"/>
              <a:ext cx="365760" cy="365760"/>
            </a:xfrm>
            <a:custGeom>
              <a:avLst/>
              <a:gdLst>
                <a:gd name="connsiteX0" fmla="*/ 640080 w 914400"/>
                <a:gd name="connsiteY0" fmla="*/ 640080 h 914400"/>
                <a:gd name="connsiteX1" fmla="*/ 914400 w 914400"/>
                <a:gd name="connsiteY1" fmla="*/ 640080 h 914400"/>
                <a:gd name="connsiteX2" fmla="*/ 914400 w 914400"/>
                <a:gd name="connsiteY2" fmla="*/ 914400 h 914400"/>
                <a:gd name="connsiteX3" fmla="*/ 640080 w 914400"/>
                <a:gd name="connsiteY3" fmla="*/ 914400 h 914400"/>
                <a:gd name="connsiteX4" fmla="*/ 320040 w 914400"/>
                <a:gd name="connsiteY4" fmla="*/ 640080 h 914400"/>
                <a:gd name="connsiteX5" fmla="*/ 594360 w 914400"/>
                <a:gd name="connsiteY5" fmla="*/ 640080 h 914400"/>
                <a:gd name="connsiteX6" fmla="*/ 594360 w 914400"/>
                <a:gd name="connsiteY6" fmla="*/ 914400 h 914400"/>
                <a:gd name="connsiteX7" fmla="*/ 320040 w 914400"/>
                <a:gd name="connsiteY7" fmla="*/ 914400 h 914400"/>
                <a:gd name="connsiteX8" fmla="*/ 0 w 914400"/>
                <a:gd name="connsiteY8" fmla="*/ 640080 h 914400"/>
                <a:gd name="connsiteX9" fmla="*/ 274320 w 914400"/>
                <a:gd name="connsiteY9" fmla="*/ 640080 h 914400"/>
                <a:gd name="connsiteX10" fmla="*/ 274320 w 914400"/>
                <a:gd name="connsiteY10" fmla="*/ 914400 h 914400"/>
                <a:gd name="connsiteX11" fmla="*/ 0 w 914400"/>
                <a:gd name="connsiteY11" fmla="*/ 914400 h 914400"/>
                <a:gd name="connsiteX12" fmla="*/ 640080 w 914400"/>
                <a:gd name="connsiteY12" fmla="*/ 320040 h 914400"/>
                <a:gd name="connsiteX13" fmla="*/ 914400 w 914400"/>
                <a:gd name="connsiteY13" fmla="*/ 320040 h 914400"/>
                <a:gd name="connsiteX14" fmla="*/ 914400 w 914400"/>
                <a:gd name="connsiteY14" fmla="*/ 594360 h 914400"/>
                <a:gd name="connsiteX15" fmla="*/ 640080 w 914400"/>
                <a:gd name="connsiteY15" fmla="*/ 594360 h 914400"/>
                <a:gd name="connsiteX16" fmla="*/ 320040 w 914400"/>
                <a:gd name="connsiteY16" fmla="*/ 320040 h 914400"/>
                <a:gd name="connsiteX17" fmla="*/ 594360 w 914400"/>
                <a:gd name="connsiteY17" fmla="*/ 320040 h 914400"/>
                <a:gd name="connsiteX18" fmla="*/ 594360 w 914400"/>
                <a:gd name="connsiteY18" fmla="*/ 594360 h 914400"/>
                <a:gd name="connsiteX19" fmla="*/ 320040 w 914400"/>
                <a:gd name="connsiteY19" fmla="*/ 594360 h 914400"/>
                <a:gd name="connsiteX20" fmla="*/ 0 w 914400"/>
                <a:gd name="connsiteY20" fmla="*/ 320040 h 914400"/>
                <a:gd name="connsiteX21" fmla="*/ 274320 w 914400"/>
                <a:gd name="connsiteY21" fmla="*/ 320040 h 914400"/>
                <a:gd name="connsiteX22" fmla="*/ 274320 w 914400"/>
                <a:gd name="connsiteY22" fmla="*/ 594360 h 914400"/>
                <a:gd name="connsiteX23" fmla="*/ 0 w 914400"/>
                <a:gd name="connsiteY23" fmla="*/ 594360 h 914400"/>
                <a:gd name="connsiteX24" fmla="*/ 640080 w 914400"/>
                <a:gd name="connsiteY24" fmla="*/ 0 h 914400"/>
                <a:gd name="connsiteX25" fmla="*/ 914400 w 914400"/>
                <a:gd name="connsiteY25" fmla="*/ 0 h 914400"/>
                <a:gd name="connsiteX26" fmla="*/ 914400 w 914400"/>
                <a:gd name="connsiteY26" fmla="*/ 274320 h 914400"/>
                <a:gd name="connsiteX27" fmla="*/ 640080 w 914400"/>
                <a:gd name="connsiteY27" fmla="*/ 274320 h 914400"/>
                <a:gd name="connsiteX28" fmla="*/ 320040 w 914400"/>
                <a:gd name="connsiteY28" fmla="*/ 0 h 914400"/>
                <a:gd name="connsiteX29" fmla="*/ 594360 w 914400"/>
                <a:gd name="connsiteY29" fmla="*/ 0 h 914400"/>
                <a:gd name="connsiteX30" fmla="*/ 594360 w 914400"/>
                <a:gd name="connsiteY30" fmla="*/ 274320 h 914400"/>
                <a:gd name="connsiteX31" fmla="*/ 320040 w 914400"/>
                <a:gd name="connsiteY31" fmla="*/ 274320 h 914400"/>
                <a:gd name="connsiteX32" fmla="*/ 0 w 914400"/>
                <a:gd name="connsiteY32" fmla="*/ 0 h 914400"/>
                <a:gd name="connsiteX33" fmla="*/ 274320 w 914400"/>
                <a:gd name="connsiteY33" fmla="*/ 0 h 914400"/>
                <a:gd name="connsiteX34" fmla="*/ 274320 w 914400"/>
                <a:gd name="connsiteY34" fmla="*/ 274320 h 914400"/>
                <a:gd name="connsiteX35" fmla="*/ 0 w 914400"/>
                <a:gd name="connsiteY35" fmla="*/ 27432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4400" h="914400">
                  <a:moveTo>
                    <a:pt x="640080" y="640080"/>
                  </a:moveTo>
                  <a:lnTo>
                    <a:pt x="914400" y="640080"/>
                  </a:lnTo>
                  <a:lnTo>
                    <a:pt x="914400" y="914400"/>
                  </a:lnTo>
                  <a:lnTo>
                    <a:pt x="640080" y="914400"/>
                  </a:lnTo>
                  <a:close/>
                  <a:moveTo>
                    <a:pt x="320040" y="640080"/>
                  </a:moveTo>
                  <a:lnTo>
                    <a:pt x="594360" y="640080"/>
                  </a:lnTo>
                  <a:lnTo>
                    <a:pt x="594360" y="914400"/>
                  </a:lnTo>
                  <a:lnTo>
                    <a:pt x="320040" y="914400"/>
                  </a:lnTo>
                  <a:close/>
                  <a:moveTo>
                    <a:pt x="0" y="640080"/>
                  </a:moveTo>
                  <a:lnTo>
                    <a:pt x="274320" y="640080"/>
                  </a:lnTo>
                  <a:lnTo>
                    <a:pt x="274320" y="914400"/>
                  </a:lnTo>
                  <a:lnTo>
                    <a:pt x="0" y="914400"/>
                  </a:lnTo>
                  <a:close/>
                  <a:moveTo>
                    <a:pt x="640080" y="320040"/>
                  </a:moveTo>
                  <a:lnTo>
                    <a:pt x="914400" y="320040"/>
                  </a:lnTo>
                  <a:lnTo>
                    <a:pt x="914400" y="594360"/>
                  </a:lnTo>
                  <a:lnTo>
                    <a:pt x="640080" y="594360"/>
                  </a:lnTo>
                  <a:close/>
                  <a:moveTo>
                    <a:pt x="320040" y="320040"/>
                  </a:moveTo>
                  <a:lnTo>
                    <a:pt x="594360" y="320040"/>
                  </a:lnTo>
                  <a:lnTo>
                    <a:pt x="594360" y="594360"/>
                  </a:lnTo>
                  <a:lnTo>
                    <a:pt x="320040" y="594360"/>
                  </a:lnTo>
                  <a:close/>
                  <a:moveTo>
                    <a:pt x="0" y="320040"/>
                  </a:moveTo>
                  <a:lnTo>
                    <a:pt x="274320" y="320040"/>
                  </a:lnTo>
                  <a:lnTo>
                    <a:pt x="274320" y="594360"/>
                  </a:lnTo>
                  <a:lnTo>
                    <a:pt x="0" y="594360"/>
                  </a:lnTo>
                  <a:close/>
                  <a:moveTo>
                    <a:pt x="640080" y="0"/>
                  </a:moveTo>
                  <a:lnTo>
                    <a:pt x="914400" y="0"/>
                  </a:lnTo>
                  <a:lnTo>
                    <a:pt x="914400" y="274320"/>
                  </a:lnTo>
                  <a:lnTo>
                    <a:pt x="640080" y="274320"/>
                  </a:lnTo>
                  <a:close/>
                  <a:moveTo>
                    <a:pt x="320040" y="0"/>
                  </a:moveTo>
                  <a:lnTo>
                    <a:pt x="594360" y="0"/>
                  </a:lnTo>
                  <a:lnTo>
                    <a:pt x="594360" y="274320"/>
                  </a:lnTo>
                  <a:lnTo>
                    <a:pt x="320040" y="274320"/>
                  </a:lnTo>
                  <a:close/>
                  <a:moveTo>
                    <a:pt x="0" y="0"/>
                  </a:moveTo>
                  <a:lnTo>
                    <a:pt x="274320" y="0"/>
                  </a:lnTo>
                  <a:lnTo>
                    <a:pt x="274320" y="274320"/>
                  </a:lnTo>
                  <a:lnTo>
                    <a:pt x="0" y="274320"/>
                  </a:lnTo>
                  <a:close/>
                </a:path>
              </a:pathLst>
            </a:custGeom>
            <a:solidFill>
              <a:srgbClr val="0379D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4000" kern="1200">
                <a:gradFill>
                  <a:gsLst>
                    <a:gs pos="0">
                      <a:srgbClr val="FFFFFF"/>
                    </a:gs>
                    <a:gs pos="100000">
                      <a:srgbClr val="FFFFFF"/>
                    </a:gs>
                  </a:gsLst>
                  <a:lin ang="5400000" scaled="0"/>
                </a:gradFill>
                <a:latin typeface="Segoe UI Semilight"/>
              </a:endParaRPr>
            </a:p>
          </p:txBody>
        </p:sp>
      </p:grpSp>
      <p:grpSp>
        <p:nvGrpSpPr>
          <p:cNvPr id="254" name="Group 253">
            <a:extLst>
              <a:ext uri="{FF2B5EF4-FFF2-40B4-BE49-F238E27FC236}">
                <a16:creationId xmlns:a16="http://schemas.microsoft.com/office/drawing/2014/main" id="{7369B162-07FF-49D9-8F22-DCE265D381FB}"/>
              </a:ext>
            </a:extLst>
          </p:cNvPr>
          <p:cNvGrpSpPr/>
          <p:nvPr/>
        </p:nvGrpSpPr>
        <p:grpSpPr>
          <a:xfrm>
            <a:off x="16814254" y="6911466"/>
            <a:ext cx="3474720" cy="2011680"/>
            <a:chOff x="8407127" y="3455733"/>
            <a:chExt cx="1737360" cy="1005840"/>
          </a:xfrm>
        </p:grpSpPr>
        <p:sp>
          <p:nvSpPr>
            <p:cNvPr id="255" name="Rectangle 254">
              <a:extLst>
                <a:ext uri="{FF2B5EF4-FFF2-40B4-BE49-F238E27FC236}">
                  <a16:creationId xmlns:a16="http://schemas.microsoft.com/office/drawing/2014/main" id="{B89B1760-020B-4274-A0ED-80588BF29B0C}"/>
                </a:ext>
              </a:extLst>
            </p:cNvPr>
            <p:cNvSpPr/>
            <p:nvPr/>
          </p:nvSpPr>
          <p:spPr bwMode="auto">
            <a:xfrm>
              <a:off x="8407127" y="345573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734" hangingPunct="1">
                <a:defRPr/>
              </a:pPr>
              <a:r>
                <a:rPr lang="en-US" sz="2100" kern="1200" spc="-60">
                  <a:solidFill>
                    <a:srgbClr val="505050"/>
                  </a:solidFill>
                  <a:latin typeface="Segoe UI"/>
                  <a:ea typeface="Segoe UI" pitchFamily="34" charset="0"/>
                  <a:cs typeface="Arial" panose="020B0604020202020204" pitchFamily="34" charset="0"/>
                </a:rPr>
                <a:t>Group-Based Licensing</a:t>
              </a:r>
            </a:p>
          </p:txBody>
        </p:sp>
        <p:pic>
          <p:nvPicPr>
            <p:cNvPr id="256" name="Picture 255" descr="A close up of a logo&#10;&#10;Description generated with very high confidence">
              <a:extLst>
                <a:ext uri="{FF2B5EF4-FFF2-40B4-BE49-F238E27FC236}">
                  <a16:creationId xmlns:a16="http://schemas.microsoft.com/office/drawing/2014/main" id="{788CC909-DB2D-470A-849B-6BE509107B4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542380" y="3730053"/>
              <a:ext cx="457200" cy="457200"/>
            </a:xfrm>
            <a:prstGeom prst="rect">
              <a:avLst/>
            </a:prstGeom>
          </p:spPr>
        </p:pic>
      </p:grpSp>
      <p:grpSp>
        <p:nvGrpSpPr>
          <p:cNvPr id="257" name="Group 256">
            <a:extLst>
              <a:ext uri="{FF2B5EF4-FFF2-40B4-BE49-F238E27FC236}">
                <a16:creationId xmlns:a16="http://schemas.microsoft.com/office/drawing/2014/main" id="{B18D467B-59B4-4BC4-ADDA-79A6F32E9F5B}"/>
              </a:ext>
            </a:extLst>
          </p:cNvPr>
          <p:cNvGrpSpPr/>
          <p:nvPr/>
        </p:nvGrpSpPr>
        <p:grpSpPr>
          <a:xfrm>
            <a:off x="13215114" y="4783860"/>
            <a:ext cx="3474720" cy="2011680"/>
            <a:chOff x="6607557" y="2391930"/>
            <a:chExt cx="1737360" cy="1005840"/>
          </a:xfrm>
        </p:grpSpPr>
        <p:sp>
          <p:nvSpPr>
            <p:cNvPr id="258" name="Rectangle 257">
              <a:extLst>
                <a:ext uri="{FF2B5EF4-FFF2-40B4-BE49-F238E27FC236}">
                  <a16:creationId xmlns:a16="http://schemas.microsoft.com/office/drawing/2014/main" id="{98B9AA6F-322B-431C-A335-3433D5B1224D}"/>
                </a:ext>
              </a:extLst>
            </p:cNvPr>
            <p:cNvSpPr/>
            <p:nvPr/>
          </p:nvSpPr>
          <p:spPr bwMode="auto">
            <a:xfrm>
              <a:off x="6607557" y="239193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Access Panel/MyApps</a:t>
              </a:r>
            </a:p>
          </p:txBody>
        </p:sp>
        <p:pic>
          <p:nvPicPr>
            <p:cNvPr id="259" name="Picture 258">
              <a:extLst>
                <a:ext uri="{FF2B5EF4-FFF2-40B4-BE49-F238E27FC236}">
                  <a16:creationId xmlns:a16="http://schemas.microsoft.com/office/drawing/2014/main" id="{0E87E0CA-8F0F-4C82-A59D-B6F69B3ECC1D}"/>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735299" y="2666250"/>
              <a:ext cx="457200" cy="457200"/>
            </a:xfrm>
            <a:prstGeom prst="rect">
              <a:avLst/>
            </a:prstGeom>
          </p:spPr>
        </p:pic>
      </p:grpSp>
      <p:grpSp>
        <p:nvGrpSpPr>
          <p:cNvPr id="260" name="Group 259">
            <a:extLst>
              <a:ext uri="{FF2B5EF4-FFF2-40B4-BE49-F238E27FC236}">
                <a16:creationId xmlns:a16="http://schemas.microsoft.com/office/drawing/2014/main" id="{974CAD91-9CAB-4C21-93BD-25600F1340CD}"/>
              </a:ext>
            </a:extLst>
          </p:cNvPr>
          <p:cNvGrpSpPr/>
          <p:nvPr/>
        </p:nvGrpSpPr>
        <p:grpSpPr>
          <a:xfrm>
            <a:off x="9615974" y="528640"/>
            <a:ext cx="3474720" cy="2011680"/>
            <a:chOff x="4807987" y="264320"/>
            <a:chExt cx="1737360" cy="1005840"/>
          </a:xfrm>
        </p:grpSpPr>
        <p:sp>
          <p:nvSpPr>
            <p:cNvPr id="261" name="Rectangle 260">
              <a:extLst>
                <a:ext uri="{FF2B5EF4-FFF2-40B4-BE49-F238E27FC236}">
                  <a16:creationId xmlns:a16="http://schemas.microsoft.com/office/drawing/2014/main" id="{5AC2BD13-42BD-4D59-B362-EE2A6296C24F}"/>
                </a:ext>
              </a:extLst>
            </p:cNvPr>
            <p:cNvSpPr/>
            <p:nvPr/>
          </p:nvSpPr>
          <p:spPr bwMode="auto">
            <a:xfrm>
              <a:off x="4807987" y="26432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Azure AD Connect</a:t>
              </a:r>
            </a:p>
          </p:txBody>
        </p:sp>
        <p:pic>
          <p:nvPicPr>
            <p:cNvPr id="262" name="Picture 261" descr="A close up of a logo&#10;&#10;Description generated with very high confidence">
              <a:extLst>
                <a:ext uri="{FF2B5EF4-FFF2-40B4-BE49-F238E27FC236}">
                  <a16:creationId xmlns:a16="http://schemas.microsoft.com/office/drawing/2014/main" id="{EA2646B0-EE0D-4ED0-98EF-37D8288104F7}"/>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941122" y="538640"/>
              <a:ext cx="457200" cy="457200"/>
            </a:xfrm>
            <a:prstGeom prst="rect">
              <a:avLst/>
            </a:prstGeom>
          </p:spPr>
        </p:pic>
      </p:grpSp>
      <p:grpSp>
        <p:nvGrpSpPr>
          <p:cNvPr id="263" name="Group 262">
            <a:extLst>
              <a:ext uri="{FF2B5EF4-FFF2-40B4-BE49-F238E27FC236}">
                <a16:creationId xmlns:a16="http://schemas.microsoft.com/office/drawing/2014/main" id="{270344B1-6669-42C1-868F-B3089D5F1CA4}"/>
              </a:ext>
            </a:extLst>
          </p:cNvPr>
          <p:cNvGrpSpPr/>
          <p:nvPr/>
        </p:nvGrpSpPr>
        <p:grpSpPr>
          <a:xfrm>
            <a:off x="16814254" y="2656250"/>
            <a:ext cx="3474720" cy="2011680"/>
            <a:chOff x="8407127" y="1328125"/>
            <a:chExt cx="1737360" cy="1005840"/>
          </a:xfrm>
        </p:grpSpPr>
        <p:sp>
          <p:nvSpPr>
            <p:cNvPr id="264" name="Rectangle 263">
              <a:extLst>
                <a:ext uri="{FF2B5EF4-FFF2-40B4-BE49-F238E27FC236}">
                  <a16:creationId xmlns:a16="http://schemas.microsoft.com/office/drawing/2014/main" id="{CECA4AD4-09BD-4587-93DC-CDFDB7212900}"/>
                </a:ext>
              </a:extLst>
            </p:cNvPr>
            <p:cNvSpPr/>
            <p:nvPr/>
          </p:nvSpPr>
          <p:spPr bwMode="auto">
            <a:xfrm>
              <a:off x="8407127" y="1328125"/>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734" hangingPunct="1">
                <a:defRPr/>
              </a:pPr>
              <a:r>
                <a:rPr lang="en-US" sz="2100" kern="1200" spc="-60">
                  <a:solidFill>
                    <a:srgbClr val="505050"/>
                  </a:solidFill>
                  <a:latin typeface="Segoe UI"/>
                  <a:ea typeface="Segoe UI" pitchFamily="34" charset="0"/>
                  <a:cs typeface="Arial" panose="020B0604020202020204" pitchFamily="34" charset="0"/>
                </a:rPr>
                <a:t>Connect Health</a:t>
              </a:r>
            </a:p>
          </p:txBody>
        </p:sp>
        <p:pic>
          <p:nvPicPr>
            <p:cNvPr id="265" name="Picture 264" descr="A picture containing thing&#10;&#10;Description generated with high confidence">
              <a:extLst>
                <a:ext uri="{FF2B5EF4-FFF2-40B4-BE49-F238E27FC236}">
                  <a16:creationId xmlns:a16="http://schemas.microsoft.com/office/drawing/2014/main" id="{5A31534C-6689-41CA-B358-2344F56EDE7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542380" y="1602445"/>
              <a:ext cx="457200" cy="457200"/>
            </a:xfrm>
            <a:prstGeom prst="rect">
              <a:avLst/>
            </a:prstGeom>
          </p:spPr>
        </p:pic>
      </p:grpSp>
      <p:grpSp>
        <p:nvGrpSpPr>
          <p:cNvPr id="266" name="Group 265">
            <a:extLst>
              <a:ext uri="{FF2B5EF4-FFF2-40B4-BE49-F238E27FC236}">
                <a16:creationId xmlns:a16="http://schemas.microsoft.com/office/drawing/2014/main" id="{53942D55-D21A-4552-B07A-A26965DE4000}"/>
              </a:ext>
            </a:extLst>
          </p:cNvPr>
          <p:cNvGrpSpPr/>
          <p:nvPr/>
        </p:nvGrpSpPr>
        <p:grpSpPr>
          <a:xfrm>
            <a:off x="16814254" y="528640"/>
            <a:ext cx="3474720" cy="2011680"/>
            <a:chOff x="8407127" y="264320"/>
            <a:chExt cx="1737360" cy="1005840"/>
          </a:xfrm>
        </p:grpSpPr>
        <p:sp>
          <p:nvSpPr>
            <p:cNvPr id="267" name="Rectangle 266">
              <a:extLst>
                <a:ext uri="{FF2B5EF4-FFF2-40B4-BE49-F238E27FC236}">
                  <a16:creationId xmlns:a16="http://schemas.microsoft.com/office/drawing/2014/main" id="{D49E0FA4-92F1-422B-A576-0AC2617FC7E3}"/>
                </a:ext>
              </a:extLst>
            </p:cNvPr>
            <p:cNvSpPr/>
            <p:nvPr/>
          </p:nvSpPr>
          <p:spPr bwMode="auto">
            <a:xfrm>
              <a:off x="8407127" y="26432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734" hangingPunct="1">
                <a:defRPr/>
              </a:pPr>
              <a:r>
                <a:rPr lang="en-US" sz="2100" kern="1200" spc="-60">
                  <a:solidFill>
                    <a:srgbClr val="505050"/>
                  </a:solidFill>
                  <a:latin typeface="Segoe UI"/>
                  <a:ea typeface="Segoe UI" pitchFamily="34" charset="0"/>
                  <a:cs typeface="Arial" panose="020B0604020202020204" pitchFamily="34" charset="0"/>
                </a:rPr>
                <a:t>Provisioning-Deprovisioning</a:t>
              </a:r>
            </a:p>
          </p:txBody>
        </p:sp>
        <p:pic>
          <p:nvPicPr>
            <p:cNvPr id="268" name="Picture 267" descr="A close up of a logo&#10;&#10;Description generated with very high confidence">
              <a:extLst>
                <a:ext uri="{FF2B5EF4-FFF2-40B4-BE49-F238E27FC236}">
                  <a16:creationId xmlns:a16="http://schemas.microsoft.com/office/drawing/2014/main" id="{2706BD49-8023-4841-81AE-D3A07B4B7713}"/>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542380" y="538640"/>
              <a:ext cx="457200" cy="457200"/>
            </a:xfrm>
            <a:prstGeom prst="rect">
              <a:avLst/>
            </a:prstGeom>
          </p:spPr>
        </p:pic>
      </p:grpSp>
      <p:grpSp>
        <p:nvGrpSpPr>
          <p:cNvPr id="269" name="Group 268">
            <a:extLst>
              <a:ext uri="{FF2B5EF4-FFF2-40B4-BE49-F238E27FC236}">
                <a16:creationId xmlns:a16="http://schemas.microsoft.com/office/drawing/2014/main" id="{3F06E3D0-1E30-48EA-A4DA-0787E7FA2D1C}"/>
              </a:ext>
            </a:extLst>
          </p:cNvPr>
          <p:cNvGrpSpPr/>
          <p:nvPr/>
        </p:nvGrpSpPr>
        <p:grpSpPr>
          <a:xfrm>
            <a:off x="13215114" y="9039080"/>
            <a:ext cx="3474720" cy="2011680"/>
            <a:chOff x="6607557" y="4519540"/>
            <a:chExt cx="1737360" cy="1005840"/>
          </a:xfrm>
        </p:grpSpPr>
        <p:sp>
          <p:nvSpPr>
            <p:cNvPr id="270" name="Rectangle 269">
              <a:extLst>
                <a:ext uri="{FF2B5EF4-FFF2-40B4-BE49-F238E27FC236}">
                  <a16:creationId xmlns:a16="http://schemas.microsoft.com/office/drawing/2014/main" id="{25021BC1-24DA-4C61-8760-CB38B185CFEA}"/>
                </a:ext>
              </a:extLst>
            </p:cNvPr>
            <p:cNvSpPr/>
            <p:nvPr/>
          </p:nvSpPr>
          <p:spPr bwMode="auto">
            <a:xfrm>
              <a:off x="6607557" y="451954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Azure AD Join</a:t>
              </a:r>
            </a:p>
          </p:txBody>
        </p:sp>
        <p:pic>
          <p:nvPicPr>
            <p:cNvPr id="271" name="Picture 270">
              <a:extLst>
                <a:ext uri="{FF2B5EF4-FFF2-40B4-BE49-F238E27FC236}">
                  <a16:creationId xmlns:a16="http://schemas.microsoft.com/office/drawing/2014/main" id="{A664BF13-B14A-4E89-BE48-943B418C09D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715680" y="4755189"/>
              <a:ext cx="534542" cy="534542"/>
            </a:xfrm>
            <a:prstGeom prst="rect">
              <a:avLst/>
            </a:prstGeom>
          </p:spPr>
        </p:pic>
      </p:grpSp>
      <p:grpSp>
        <p:nvGrpSpPr>
          <p:cNvPr id="272" name="Group 271">
            <a:extLst>
              <a:ext uri="{FF2B5EF4-FFF2-40B4-BE49-F238E27FC236}">
                <a16:creationId xmlns:a16="http://schemas.microsoft.com/office/drawing/2014/main" id="{9274498E-0DC8-4524-86DF-9A74227E7E79}"/>
              </a:ext>
            </a:extLst>
          </p:cNvPr>
          <p:cNvGrpSpPr/>
          <p:nvPr/>
        </p:nvGrpSpPr>
        <p:grpSpPr>
          <a:xfrm>
            <a:off x="13215114" y="2656250"/>
            <a:ext cx="3474720" cy="2011680"/>
            <a:chOff x="6607557" y="1328125"/>
            <a:chExt cx="1737360" cy="1005840"/>
          </a:xfrm>
        </p:grpSpPr>
        <p:sp>
          <p:nvSpPr>
            <p:cNvPr id="273" name="Rectangle 272">
              <a:extLst>
                <a:ext uri="{FF2B5EF4-FFF2-40B4-BE49-F238E27FC236}">
                  <a16:creationId xmlns:a16="http://schemas.microsoft.com/office/drawing/2014/main" id="{2EB49946-441D-4B9A-BBAD-7CC81C79767D}"/>
                </a:ext>
              </a:extLst>
            </p:cNvPr>
            <p:cNvSpPr/>
            <p:nvPr/>
          </p:nvSpPr>
          <p:spPr bwMode="auto">
            <a:xfrm>
              <a:off x="6607557" y="1328125"/>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Self-Service capabilities</a:t>
              </a:r>
            </a:p>
          </p:txBody>
        </p:sp>
        <p:pic>
          <p:nvPicPr>
            <p:cNvPr id="274" name="Picture 273" descr="A close up of a logo&#10;&#10;Description generated with very high confidence">
              <a:extLst>
                <a:ext uri="{FF2B5EF4-FFF2-40B4-BE49-F238E27FC236}">
                  <a16:creationId xmlns:a16="http://schemas.microsoft.com/office/drawing/2014/main" id="{2C4CF4B0-0114-4FCF-8399-A9C4419888E8}"/>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735299" y="1602445"/>
              <a:ext cx="457200" cy="457200"/>
            </a:xfrm>
            <a:prstGeom prst="rect">
              <a:avLst/>
            </a:prstGeom>
          </p:spPr>
        </p:pic>
      </p:grpSp>
      <p:grpSp>
        <p:nvGrpSpPr>
          <p:cNvPr id="275" name="Group 274">
            <a:extLst>
              <a:ext uri="{FF2B5EF4-FFF2-40B4-BE49-F238E27FC236}">
                <a16:creationId xmlns:a16="http://schemas.microsoft.com/office/drawing/2014/main" id="{5650B7F4-B473-414C-969A-384D2AB554CB}"/>
              </a:ext>
            </a:extLst>
          </p:cNvPr>
          <p:cNvGrpSpPr/>
          <p:nvPr/>
        </p:nvGrpSpPr>
        <p:grpSpPr>
          <a:xfrm>
            <a:off x="16814254" y="9039080"/>
            <a:ext cx="3474720" cy="2011680"/>
            <a:chOff x="8407127" y="4519540"/>
            <a:chExt cx="1737360" cy="1005840"/>
          </a:xfrm>
        </p:grpSpPr>
        <p:sp>
          <p:nvSpPr>
            <p:cNvPr id="276" name="Rectangle 275">
              <a:extLst>
                <a:ext uri="{FF2B5EF4-FFF2-40B4-BE49-F238E27FC236}">
                  <a16:creationId xmlns:a16="http://schemas.microsoft.com/office/drawing/2014/main" id="{3447C962-F101-4E85-97CA-2BCD17278809}"/>
                </a:ext>
              </a:extLst>
            </p:cNvPr>
            <p:cNvSpPr/>
            <p:nvPr/>
          </p:nvSpPr>
          <p:spPr bwMode="auto">
            <a:xfrm>
              <a:off x="8407127" y="451954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734" hangingPunct="1">
                <a:defRPr/>
              </a:pPr>
              <a:r>
                <a:rPr lang="en-US" sz="2100" kern="1200" spc="-60">
                  <a:solidFill>
                    <a:srgbClr val="505050"/>
                  </a:solidFill>
                  <a:latin typeface="Segoe UI"/>
                  <a:ea typeface="Segoe UI" pitchFamily="34" charset="0"/>
                  <a:cs typeface="Arial" panose="020B0604020202020204" pitchFamily="34" charset="0"/>
                </a:rPr>
                <a:t>MDM-auto enrollment /</a:t>
              </a:r>
            </a:p>
            <a:p>
              <a:pPr algn="l" defTabSz="1828734" hangingPunct="1">
                <a:defRPr/>
              </a:pPr>
              <a:r>
                <a:rPr lang="en-US" sz="2100" kern="1200" spc="-60">
                  <a:solidFill>
                    <a:srgbClr val="505050"/>
                  </a:solidFill>
                  <a:latin typeface="Segoe UI"/>
                  <a:ea typeface="Segoe UI" pitchFamily="34" charset="0"/>
                  <a:cs typeface="Arial" panose="020B0604020202020204" pitchFamily="34" charset="0"/>
                </a:rPr>
                <a:t>Enterprise State Roaming</a:t>
              </a:r>
            </a:p>
          </p:txBody>
        </p:sp>
        <p:pic>
          <p:nvPicPr>
            <p:cNvPr id="277" name="Picture 276" descr="A picture containing thing, object&#10;&#10;Description generated with high confidence">
              <a:extLst>
                <a:ext uri="{FF2B5EF4-FFF2-40B4-BE49-F238E27FC236}">
                  <a16:creationId xmlns:a16="http://schemas.microsoft.com/office/drawing/2014/main" id="{1054DD31-31BC-4C7E-A406-38DDD06154BE}"/>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500403" y="4824745"/>
              <a:ext cx="533566" cy="395430"/>
            </a:xfrm>
            <a:prstGeom prst="rect">
              <a:avLst/>
            </a:prstGeom>
          </p:spPr>
        </p:pic>
      </p:grpSp>
      <p:grpSp>
        <p:nvGrpSpPr>
          <p:cNvPr id="278" name="Group 277">
            <a:extLst>
              <a:ext uri="{FF2B5EF4-FFF2-40B4-BE49-F238E27FC236}">
                <a16:creationId xmlns:a16="http://schemas.microsoft.com/office/drawing/2014/main" id="{C743E961-3320-4CCC-A33C-FE17226D6BC8}"/>
              </a:ext>
            </a:extLst>
          </p:cNvPr>
          <p:cNvGrpSpPr/>
          <p:nvPr/>
        </p:nvGrpSpPr>
        <p:grpSpPr>
          <a:xfrm>
            <a:off x="20413394" y="9039080"/>
            <a:ext cx="3474720" cy="2011680"/>
            <a:chOff x="10206697" y="4519540"/>
            <a:chExt cx="1737360" cy="1005840"/>
          </a:xfrm>
        </p:grpSpPr>
        <p:sp>
          <p:nvSpPr>
            <p:cNvPr id="279" name="Rectangle 278">
              <a:extLst>
                <a:ext uri="{FF2B5EF4-FFF2-40B4-BE49-F238E27FC236}">
                  <a16:creationId xmlns:a16="http://schemas.microsoft.com/office/drawing/2014/main" id="{109CEBF3-3719-4007-858A-24D1528B46BB}"/>
                </a:ext>
              </a:extLst>
            </p:cNvPr>
            <p:cNvSpPr/>
            <p:nvPr/>
          </p:nvSpPr>
          <p:spPr bwMode="auto">
            <a:xfrm>
              <a:off x="10206697" y="451954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hangingPunct="1">
                <a:defRPr/>
              </a:pPr>
              <a:r>
                <a:rPr lang="en-US" sz="2100" kern="1200" spc="-60">
                  <a:solidFill>
                    <a:srgbClr val="505050"/>
                  </a:solidFill>
                  <a:latin typeface="Segoe UI"/>
                  <a:cs typeface="Arial" panose="020B0604020202020204" pitchFamily="34" charset="0"/>
                </a:rPr>
                <a:t>Security Reporting</a:t>
              </a:r>
            </a:p>
          </p:txBody>
        </p:sp>
        <p:pic>
          <p:nvPicPr>
            <p:cNvPr id="280" name="Picture 279">
              <a:extLst>
                <a:ext uri="{FF2B5EF4-FFF2-40B4-BE49-F238E27FC236}">
                  <a16:creationId xmlns:a16="http://schemas.microsoft.com/office/drawing/2014/main" id="{5EFBCE8B-6AA0-443E-981D-9B19E4BDC90D}"/>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402340" y="4839580"/>
              <a:ext cx="365760" cy="365760"/>
            </a:xfrm>
            <a:prstGeom prst="rect">
              <a:avLst/>
            </a:prstGeom>
          </p:spPr>
        </p:pic>
      </p:grpSp>
      <p:grpSp>
        <p:nvGrpSpPr>
          <p:cNvPr id="281" name="Group 280">
            <a:extLst>
              <a:ext uri="{FF2B5EF4-FFF2-40B4-BE49-F238E27FC236}">
                <a16:creationId xmlns:a16="http://schemas.microsoft.com/office/drawing/2014/main" id="{028FD772-4475-429F-9341-6EFB714AFD63}"/>
              </a:ext>
            </a:extLst>
          </p:cNvPr>
          <p:cNvGrpSpPr/>
          <p:nvPr/>
        </p:nvGrpSpPr>
        <p:grpSpPr>
          <a:xfrm>
            <a:off x="20413394" y="11166686"/>
            <a:ext cx="3474720" cy="2011680"/>
            <a:chOff x="10206697" y="5583343"/>
            <a:chExt cx="1737360" cy="1005840"/>
          </a:xfrm>
        </p:grpSpPr>
        <p:sp>
          <p:nvSpPr>
            <p:cNvPr id="282" name="Rectangle 281">
              <a:extLst>
                <a:ext uri="{FF2B5EF4-FFF2-40B4-BE49-F238E27FC236}">
                  <a16:creationId xmlns:a16="http://schemas.microsoft.com/office/drawing/2014/main" id="{5FFB12F0-A72E-4AF5-ABFC-11235FF4BAB9}"/>
                </a:ext>
              </a:extLst>
            </p:cNvPr>
            <p:cNvSpPr/>
            <p:nvPr/>
          </p:nvSpPr>
          <p:spPr bwMode="auto">
            <a:xfrm>
              <a:off x="10206697" y="558334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hangingPunct="1">
                <a:defRPr/>
              </a:pPr>
              <a:r>
                <a:rPr lang="en-US" sz="2100" kern="1200" spc="-60">
                  <a:solidFill>
                    <a:srgbClr val="505050"/>
                  </a:solidFill>
                  <a:latin typeface="Segoe UI"/>
                  <a:cs typeface="Arial" panose="020B0604020202020204" pitchFamily="34" charset="0"/>
                </a:rPr>
                <a:t>Access Reviews</a:t>
              </a:r>
            </a:p>
          </p:txBody>
        </p:sp>
        <p:pic>
          <p:nvPicPr>
            <p:cNvPr id="283" name="Picture 282">
              <a:extLst>
                <a:ext uri="{FF2B5EF4-FFF2-40B4-BE49-F238E27FC236}">
                  <a16:creationId xmlns:a16="http://schemas.microsoft.com/office/drawing/2014/main" id="{1F412B41-3CAF-40A8-8B68-1043F917BD61}"/>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0356620" y="5940386"/>
              <a:ext cx="457200" cy="291755"/>
            </a:xfrm>
            <a:prstGeom prst="rect">
              <a:avLst/>
            </a:prstGeom>
          </p:spPr>
        </p:pic>
      </p:grpSp>
      <p:grpSp>
        <p:nvGrpSpPr>
          <p:cNvPr id="284" name="Group 283">
            <a:extLst>
              <a:ext uri="{FF2B5EF4-FFF2-40B4-BE49-F238E27FC236}">
                <a16:creationId xmlns:a16="http://schemas.microsoft.com/office/drawing/2014/main" id="{4BD94511-072F-4C13-9EC2-7A645539B65C}"/>
              </a:ext>
            </a:extLst>
          </p:cNvPr>
          <p:cNvGrpSpPr/>
          <p:nvPr/>
        </p:nvGrpSpPr>
        <p:grpSpPr>
          <a:xfrm>
            <a:off x="16814254" y="11166686"/>
            <a:ext cx="3474720" cy="2011680"/>
            <a:chOff x="8407127" y="5583343"/>
            <a:chExt cx="1737360" cy="1005840"/>
          </a:xfrm>
        </p:grpSpPr>
        <p:sp>
          <p:nvSpPr>
            <p:cNvPr id="285" name="Rectangle 284">
              <a:extLst>
                <a:ext uri="{FF2B5EF4-FFF2-40B4-BE49-F238E27FC236}">
                  <a16:creationId xmlns:a16="http://schemas.microsoft.com/office/drawing/2014/main" id="{716A79AE-43B8-41E6-8185-6E92F80EE8AF}"/>
                </a:ext>
              </a:extLst>
            </p:cNvPr>
            <p:cNvSpPr/>
            <p:nvPr/>
          </p:nvSpPr>
          <p:spPr bwMode="auto">
            <a:xfrm>
              <a:off x="8407127" y="558334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734" hangingPunct="1">
                <a:defRPr/>
              </a:pPr>
              <a:r>
                <a:rPr lang="en-US" sz="2100" kern="1200" spc="-60">
                  <a:solidFill>
                    <a:srgbClr val="505050"/>
                  </a:solidFill>
                  <a:latin typeface="Segoe UI"/>
                  <a:ea typeface="Segoe UI" pitchFamily="34" charset="0"/>
                  <a:cs typeface="Arial" panose="020B0604020202020204" pitchFamily="34" charset="0"/>
                </a:rPr>
                <a:t>HR App Integration</a:t>
              </a:r>
            </a:p>
          </p:txBody>
        </p:sp>
        <p:pic>
          <p:nvPicPr>
            <p:cNvPr id="286" name="Picture 285">
              <a:extLst>
                <a:ext uri="{FF2B5EF4-FFF2-40B4-BE49-F238E27FC236}">
                  <a16:creationId xmlns:a16="http://schemas.microsoft.com/office/drawing/2014/main" id="{A7BFAFAB-5E48-4FF0-AF44-1627CEF424D5}"/>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542380" y="5857216"/>
              <a:ext cx="457200" cy="458095"/>
            </a:xfrm>
            <a:prstGeom prst="rect">
              <a:avLst/>
            </a:prstGeom>
          </p:spPr>
        </p:pic>
      </p:grpSp>
      <p:grpSp>
        <p:nvGrpSpPr>
          <p:cNvPr id="287" name="Group 286">
            <a:extLst>
              <a:ext uri="{FF2B5EF4-FFF2-40B4-BE49-F238E27FC236}">
                <a16:creationId xmlns:a16="http://schemas.microsoft.com/office/drawing/2014/main" id="{E87D6288-53F2-4A5D-A091-BE393DBB2147}"/>
              </a:ext>
            </a:extLst>
          </p:cNvPr>
          <p:cNvGrpSpPr/>
          <p:nvPr/>
        </p:nvGrpSpPr>
        <p:grpSpPr>
          <a:xfrm>
            <a:off x="13215114" y="528640"/>
            <a:ext cx="3474720" cy="2011680"/>
            <a:chOff x="6607557" y="264320"/>
            <a:chExt cx="1737360" cy="1005840"/>
          </a:xfrm>
          <a:solidFill>
            <a:schemeClr val="accent4"/>
          </a:solidFill>
        </p:grpSpPr>
        <p:sp>
          <p:nvSpPr>
            <p:cNvPr id="288" name="Rectangle 287">
              <a:extLst>
                <a:ext uri="{FF2B5EF4-FFF2-40B4-BE49-F238E27FC236}">
                  <a16:creationId xmlns:a16="http://schemas.microsoft.com/office/drawing/2014/main" id="{4B0641B0-CCA1-40A6-BF74-91D9DF8FEAB5}"/>
                </a:ext>
              </a:extLst>
            </p:cNvPr>
            <p:cNvSpPr/>
            <p:nvPr/>
          </p:nvSpPr>
          <p:spPr bwMode="auto">
            <a:xfrm>
              <a:off x="6607557" y="26432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hangingPunct="1">
                <a:defRPr/>
              </a:pPr>
              <a:r>
                <a:rPr lang="en-US" sz="2100" kern="1200" spc="-60">
                  <a:solidFill>
                    <a:srgbClr val="505050"/>
                  </a:solidFill>
                  <a:latin typeface="Segoe UI"/>
                  <a:cs typeface="Arial" panose="020B0604020202020204" pitchFamily="34" charset="0"/>
                </a:rPr>
                <a:t>B2B collaboration</a:t>
              </a:r>
            </a:p>
          </p:txBody>
        </p:sp>
        <p:grpSp>
          <p:nvGrpSpPr>
            <p:cNvPr id="289" name="Group 288">
              <a:extLst>
                <a:ext uri="{FF2B5EF4-FFF2-40B4-BE49-F238E27FC236}">
                  <a16:creationId xmlns:a16="http://schemas.microsoft.com/office/drawing/2014/main" id="{57A4438C-D704-40A0-AD21-A7E79719C884}"/>
                </a:ext>
              </a:extLst>
            </p:cNvPr>
            <p:cNvGrpSpPr>
              <a:grpSpLocks noChangeAspect="1"/>
            </p:cNvGrpSpPr>
            <p:nvPr/>
          </p:nvGrpSpPr>
          <p:grpSpPr>
            <a:xfrm>
              <a:off x="6735299" y="630080"/>
              <a:ext cx="516326" cy="274320"/>
              <a:chOff x="10110340" y="2541110"/>
              <a:chExt cx="992606" cy="527364"/>
            </a:xfrm>
            <a:grpFill/>
          </p:grpSpPr>
          <p:grpSp>
            <p:nvGrpSpPr>
              <p:cNvPr id="290" name="Group 289">
                <a:extLst>
                  <a:ext uri="{FF2B5EF4-FFF2-40B4-BE49-F238E27FC236}">
                    <a16:creationId xmlns:a16="http://schemas.microsoft.com/office/drawing/2014/main" id="{5F4EF516-17BB-409F-B2C9-D3ED91EE01D8}"/>
                  </a:ext>
                </a:extLst>
              </p:cNvPr>
              <p:cNvGrpSpPr/>
              <p:nvPr/>
            </p:nvGrpSpPr>
            <p:grpSpPr>
              <a:xfrm>
                <a:off x="10110340" y="2541110"/>
                <a:ext cx="697761" cy="527364"/>
                <a:chOff x="10110340" y="2541110"/>
                <a:chExt cx="697761" cy="527364"/>
              </a:xfrm>
              <a:grpFill/>
            </p:grpSpPr>
            <p:sp>
              <p:nvSpPr>
                <p:cNvPr id="292" name="Freeform 143">
                  <a:extLst>
                    <a:ext uri="{FF2B5EF4-FFF2-40B4-BE49-F238E27FC236}">
                      <a16:creationId xmlns:a16="http://schemas.microsoft.com/office/drawing/2014/main" id="{90664943-1416-4B72-9754-C33780E80C2A}"/>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grpSp>
              <p:nvGrpSpPr>
                <p:cNvPr id="293" name="Group 292">
                  <a:extLst>
                    <a:ext uri="{FF2B5EF4-FFF2-40B4-BE49-F238E27FC236}">
                      <a16:creationId xmlns:a16="http://schemas.microsoft.com/office/drawing/2014/main" id="{0123F44D-5A94-4935-B5B1-DD8B4427F654}"/>
                    </a:ext>
                  </a:extLst>
                </p:cNvPr>
                <p:cNvGrpSpPr/>
                <p:nvPr/>
              </p:nvGrpSpPr>
              <p:grpSpPr>
                <a:xfrm>
                  <a:off x="10396736" y="2613879"/>
                  <a:ext cx="411365" cy="381827"/>
                  <a:chOff x="9675960" y="2523905"/>
                  <a:chExt cx="411365" cy="381827"/>
                </a:xfrm>
                <a:grpFill/>
              </p:grpSpPr>
              <p:sp>
                <p:nvSpPr>
                  <p:cNvPr id="294" name="Freeform 44">
                    <a:extLst>
                      <a:ext uri="{FF2B5EF4-FFF2-40B4-BE49-F238E27FC236}">
                        <a16:creationId xmlns:a16="http://schemas.microsoft.com/office/drawing/2014/main" id="{D74E84C2-56E2-4509-A0BF-F0BE2CA0EA00}"/>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sp>
                <p:nvSpPr>
                  <p:cNvPr id="295" name="Freeform 44">
                    <a:extLst>
                      <a:ext uri="{FF2B5EF4-FFF2-40B4-BE49-F238E27FC236}">
                        <a16:creationId xmlns:a16="http://schemas.microsoft.com/office/drawing/2014/main" id="{FE5CA630-1385-4B3D-B013-2A6990D10105}"/>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grpSp>
          </p:grpSp>
          <p:sp>
            <p:nvSpPr>
              <p:cNvPr id="291" name="Freeform 143">
                <a:extLst>
                  <a:ext uri="{FF2B5EF4-FFF2-40B4-BE49-F238E27FC236}">
                    <a16:creationId xmlns:a16="http://schemas.microsoft.com/office/drawing/2014/main" id="{E74BDBC2-93A6-4610-BAB9-2CCFBBDF5F84}"/>
                  </a:ext>
                </a:extLst>
              </p:cNvPr>
              <p:cNvSpPr>
                <a:spLocks noEditPoints="1"/>
              </p:cNvSpPr>
              <p:nvPr/>
            </p:nvSpPr>
            <p:spPr bwMode="auto">
              <a:xfrm>
                <a:off x="10847406"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grpSp>
      </p:grpSp>
      <p:grpSp>
        <p:nvGrpSpPr>
          <p:cNvPr id="305" name="Group 304">
            <a:extLst>
              <a:ext uri="{FF2B5EF4-FFF2-40B4-BE49-F238E27FC236}">
                <a16:creationId xmlns:a16="http://schemas.microsoft.com/office/drawing/2014/main" id="{026385BA-F9D5-4BFD-956F-0ED729F64D71}"/>
              </a:ext>
            </a:extLst>
          </p:cNvPr>
          <p:cNvGrpSpPr/>
          <p:nvPr/>
        </p:nvGrpSpPr>
        <p:grpSpPr>
          <a:xfrm>
            <a:off x="9615974" y="2656250"/>
            <a:ext cx="3474720" cy="2011680"/>
            <a:chOff x="4807987" y="1328125"/>
            <a:chExt cx="1737360" cy="1005840"/>
          </a:xfrm>
        </p:grpSpPr>
        <p:sp>
          <p:nvSpPr>
            <p:cNvPr id="306" name="Rectangle 305">
              <a:extLst>
                <a:ext uri="{FF2B5EF4-FFF2-40B4-BE49-F238E27FC236}">
                  <a16:creationId xmlns:a16="http://schemas.microsoft.com/office/drawing/2014/main" id="{AE1F077C-D5DC-4BBD-8B98-3C8BCA8948F6}"/>
                </a:ext>
              </a:extLst>
            </p:cNvPr>
            <p:cNvSpPr/>
            <p:nvPr/>
          </p:nvSpPr>
          <p:spPr bwMode="auto">
            <a:xfrm>
              <a:off x="4807987" y="1328125"/>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SSO to SaaS</a:t>
              </a:r>
            </a:p>
          </p:txBody>
        </p:sp>
        <p:pic>
          <p:nvPicPr>
            <p:cNvPr id="307" name="Picture 306" descr="A close up of a sign&#10;&#10;Description generated with high confidence">
              <a:extLst>
                <a:ext uri="{FF2B5EF4-FFF2-40B4-BE49-F238E27FC236}">
                  <a16:creationId xmlns:a16="http://schemas.microsoft.com/office/drawing/2014/main" id="{3209046C-69F8-4615-BDD7-4FA9A98E3AA6}"/>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4935470" y="1670140"/>
              <a:ext cx="468504" cy="321810"/>
            </a:xfrm>
            <a:prstGeom prst="rect">
              <a:avLst/>
            </a:prstGeom>
          </p:spPr>
        </p:pic>
      </p:grpSp>
      <p:grpSp>
        <p:nvGrpSpPr>
          <p:cNvPr id="308" name="Group 307">
            <a:extLst>
              <a:ext uri="{FF2B5EF4-FFF2-40B4-BE49-F238E27FC236}">
                <a16:creationId xmlns:a16="http://schemas.microsoft.com/office/drawing/2014/main" id="{A8AD01EB-0D2D-4E22-83C5-77B2B03982A2}"/>
              </a:ext>
            </a:extLst>
          </p:cNvPr>
          <p:cNvGrpSpPr/>
          <p:nvPr/>
        </p:nvGrpSpPr>
        <p:grpSpPr>
          <a:xfrm>
            <a:off x="9615974" y="9039080"/>
            <a:ext cx="3474720" cy="2011680"/>
            <a:chOff x="4807987" y="4519540"/>
            <a:chExt cx="1737360" cy="1005840"/>
          </a:xfrm>
        </p:grpSpPr>
        <p:sp>
          <p:nvSpPr>
            <p:cNvPr id="309" name="Rectangle 308">
              <a:extLst>
                <a:ext uri="{FF2B5EF4-FFF2-40B4-BE49-F238E27FC236}">
                  <a16:creationId xmlns:a16="http://schemas.microsoft.com/office/drawing/2014/main" id="{0C5C37AB-DC6F-42ED-B4B2-0F59D1BC4927}"/>
                </a:ext>
              </a:extLst>
            </p:cNvPr>
            <p:cNvSpPr/>
            <p:nvPr/>
          </p:nvSpPr>
          <p:spPr bwMode="auto">
            <a:xfrm>
              <a:off x="4807987" y="451954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Microsoft Authenticator  - Password-less Access</a:t>
              </a:r>
            </a:p>
          </p:txBody>
        </p:sp>
        <p:grpSp>
          <p:nvGrpSpPr>
            <p:cNvPr id="310" name="Group 309">
              <a:extLst>
                <a:ext uri="{FF2B5EF4-FFF2-40B4-BE49-F238E27FC236}">
                  <a16:creationId xmlns:a16="http://schemas.microsoft.com/office/drawing/2014/main" id="{42E18F56-1F79-4094-A2D0-E87AF65E6592}"/>
                </a:ext>
              </a:extLst>
            </p:cNvPr>
            <p:cNvGrpSpPr>
              <a:grpSpLocks noChangeAspect="1"/>
            </p:cNvGrpSpPr>
            <p:nvPr/>
          </p:nvGrpSpPr>
          <p:grpSpPr>
            <a:xfrm>
              <a:off x="5050459" y="4797980"/>
              <a:ext cx="238526" cy="448955"/>
              <a:chOff x="7368827" y="4988149"/>
              <a:chExt cx="456145" cy="858558"/>
            </a:xfrm>
          </p:grpSpPr>
          <p:grpSp>
            <p:nvGrpSpPr>
              <p:cNvPr id="311" name="Group 310">
                <a:extLst>
                  <a:ext uri="{FF2B5EF4-FFF2-40B4-BE49-F238E27FC236}">
                    <a16:creationId xmlns:a16="http://schemas.microsoft.com/office/drawing/2014/main" id="{644937C0-6466-48E2-B501-445B254E8203}"/>
                  </a:ext>
                </a:extLst>
              </p:cNvPr>
              <p:cNvGrpSpPr/>
              <p:nvPr/>
            </p:nvGrpSpPr>
            <p:grpSpPr>
              <a:xfrm>
                <a:off x="7368827" y="4988149"/>
                <a:ext cx="456145" cy="858558"/>
                <a:chOff x="9273976" y="4198321"/>
                <a:chExt cx="406409" cy="764944"/>
              </a:xfrm>
            </p:grpSpPr>
            <p:sp>
              <p:nvSpPr>
                <p:cNvPr id="313" name="Freeform 8">
                  <a:extLst>
                    <a:ext uri="{FF2B5EF4-FFF2-40B4-BE49-F238E27FC236}">
                      <a16:creationId xmlns:a16="http://schemas.microsoft.com/office/drawing/2014/main" id="{55129E0B-7CA4-460A-9B70-0A7E3FFD1470}"/>
                    </a:ext>
                  </a:extLst>
                </p:cNvPr>
                <p:cNvSpPr>
                  <a:spLocks/>
                </p:cNvSpPr>
                <p:nvPr/>
              </p:nvSpPr>
              <p:spPr bwMode="auto">
                <a:xfrm>
                  <a:off x="9273976" y="4198321"/>
                  <a:ext cx="406409" cy="764944"/>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6520" tIns="93260" rIns="186520" bIns="93260" numCol="1" anchor="t" anchorCtr="0" compatLnSpc="1">
                  <a:prstTxWarp prst="textNoShape">
                    <a:avLst/>
                  </a:prstTxWarp>
                </a:bodyPr>
                <a:lstStyle/>
                <a:p>
                  <a:pPr algn="l" defTabSz="1865484" hangingPunct="1">
                    <a:defRPr/>
                  </a:pPr>
                  <a:endParaRPr lang="en-US" sz="3672">
                    <a:solidFill>
                      <a:srgbClr val="353535"/>
                    </a:solidFill>
                    <a:latin typeface="Segoe UI Semilight"/>
                    <a:ea typeface="+mn-ea"/>
                    <a:cs typeface="+mn-cs"/>
                  </a:endParaRPr>
                </a:p>
              </p:txBody>
            </p:sp>
            <p:sp>
              <p:nvSpPr>
                <p:cNvPr id="314" name="Line 9">
                  <a:extLst>
                    <a:ext uri="{FF2B5EF4-FFF2-40B4-BE49-F238E27FC236}">
                      <a16:creationId xmlns:a16="http://schemas.microsoft.com/office/drawing/2014/main" id="{6B86DCB4-CD4E-4367-B74B-DC9D73447420}"/>
                    </a:ext>
                  </a:extLst>
                </p:cNvPr>
                <p:cNvSpPr>
                  <a:spLocks noChangeShapeType="1"/>
                </p:cNvSpPr>
                <p:nvPr/>
              </p:nvSpPr>
              <p:spPr bwMode="auto">
                <a:xfrm flipH="1" flipV="1">
                  <a:off x="9273976" y="4854288"/>
                  <a:ext cx="406409"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186520" tIns="93260" rIns="186520" bIns="93260" numCol="1" anchor="t" anchorCtr="0" compatLnSpc="1">
                  <a:prstTxWarp prst="textNoShape">
                    <a:avLst/>
                  </a:prstTxWarp>
                </a:bodyPr>
                <a:lstStyle/>
                <a:p>
                  <a:pPr algn="l" defTabSz="1865484" hangingPunct="1">
                    <a:defRPr/>
                  </a:pPr>
                  <a:endParaRPr lang="en-US" sz="3672">
                    <a:solidFill>
                      <a:srgbClr val="353535"/>
                    </a:solidFill>
                    <a:latin typeface="Segoe UI Semilight"/>
                    <a:ea typeface="+mn-ea"/>
                    <a:cs typeface="+mn-cs"/>
                  </a:endParaRPr>
                </a:p>
              </p:txBody>
            </p:sp>
            <p:sp>
              <p:nvSpPr>
                <p:cNvPr id="315" name="Line 10">
                  <a:extLst>
                    <a:ext uri="{FF2B5EF4-FFF2-40B4-BE49-F238E27FC236}">
                      <a16:creationId xmlns:a16="http://schemas.microsoft.com/office/drawing/2014/main" id="{D0BF3D0A-6989-4327-AF6F-509A00DC2F83}"/>
                    </a:ext>
                  </a:extLst>
                </p:cNvPr>
                <p:cNvSpPr>
                  <a:spLocks noChangeShapeType="1"/>
                </p:cNvSpPr>
                <p:nvPr/>
              </p:nvSpPr>
              <p:spPr bwMode="auto">
                <a:xfrm>
                  <a:off x="9273976" y="4298916"/>
                  <a:ext cx="402623" cy="25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186520" tIns="93260" rIns="186520" bIns="93260" numCol="1" anchor="t" anchorCtr="0" compatLnSpc="1">
                  <a:prstTxWarp prst="textNoShape">
                    <a:avLst/>
                  </a:prstTxWarp>
                </a:bodyPr>
                <a:lstStyle/>
                <a:p>
                  <a:pPr algn="l" defTabSz="1865484" hangingPunct="1">
                    <a:defRPr/>
                  </a:pPr>
                  <a:endParaRPr lang="en-US" sz="3672">
                    <a:solidFill>
                      <a:srgbClr val="353535"/>
                    </a:solidFill>
                    <a:latin typeface="Segoe UI Semilight"/>
                    <a:ea typeface="+mn-ea"/>
                    <a:cs typeface="+mn-cs"/>
                  </a:endParaRPr>
                </a:p>
              </p:txBody>
            </p:sp>
          </p:grpSp>
          <p:sp>
            <p:nvSpPr>
              <p:cNvPr id="312" name="Freeform 172">
                <a:extLst>
                  <a:ext uri="{FF2B5EF4-FFF2-40B4-BE49-F238E27FC236}">
                    <a16:creationId xmlns:a16="http://schemas.microsoft.com/office/drawing/2014/main" id="{13D1117C-B1CB-4EC4-8D8C-49180949482A}"/>
                  </a:ext>
                </a:extLst>
              </p:cNvPr>
              <p:cNvSpPr>
                <a:spLocks noChangeAspect="1"/>
              </p:cNvSpPr>
              <p:nvPr/>
            </p:nvSpPr>
            <p:spPr bwMode="black">
              <a:xfrm>
                <a:off x="7436763" y="5243735"/>
                <a:ext cx="324656" cy="368647"/>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9822" tIns="151858" rIns="189822" bIns="151858" numCol="1" spcCol="0" rtlCol="0" fromWordArt="0" anchor="t" anchorCtr="0" forceAA="0" compatLnSpc="1">
                <a:prstTxWarp prst="textNoShape">
                  <a:avLst/>
                </a:prstTxWarp>
                <a:noAutofit/>
              </a:bodyPr>
              <a:lstStyle/>
              <a:p>
                <a:pPr defTabSz="967848" fontAlgn="base" hangingPunct="1">
                  <a:lnSpc>
                    <a:spcPct val="90000"/>
                  </a:lnSpc>
                  <a:spcBef>
                    <a:spcPct val="0"/>
                  </a:spcBef>
                  <a:spcAft>
                    <a:spcPct val="0"/>
                  </a:spcAft>
                  <a:defRPr/>
                </a:pPr>
                <a:endParaRPr lang="en-US" sz="2492">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86B5BFB-76E4-4237-8B53-4410CD055F3C}"/>
              </a:ext>
            </a:extLst>
          </p:cNvPr>
          <p:cNvGrpSpPr/>
          <p:nvPr/>
        </p:nvGrpSpPr>
        <p:grpSpPr>
          <a:xfrm>
            <a:off x="13215114" y="6911466"/>
            <a:ext cx="3474720" cy="2011680"/>
            <a:chOff x="6607557" y="3455733"/>
            <a:chExt cx="1737360" cy="1005840"/>
          </a:xfrm>
          <a:solidFill>
            <a:schemeClr val="accent4"/>
          </a:solidFill>
        </p:grpSpPr>
        <p:sp>
          <p:nvSpPr>
            <p:cNvPr id="297" name="Rectangle 296">
              <a:extLst>
                <a:ext uri="{FF2B5EF4-FFF2-40B4-BE49-F238E27FC236}">
                  <a16:creationId xmlns:a16="http://schemas.microsoft.com/office/drawing/2014/main" id="{6C5855AC-45E1-4F9A-9698-038EBA753F12}"/>
                </a:ext>
              </a:extLst>
            </p:cNvPr>
            <p:cNvSpPr/>
            <p:nvPr/>
          </p:nvSpPr>
          <p:spPr bwMode="auto">
            <a:xfrm>
              <a:off x="6607557" y="345573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hangingPunct="1">
                <a:defRPr/>
              </a:pPr>
              <a:r>
                <a:rPr lang="en-US" sz="2100" kern="1200" spc="-60">
                  <a:solidFill>
                    <a:srgbClr val="505050"/>
                  </a:solidFill>
                  <a:latin typeface="Segoe UI"/>
                  <a:cs typeface="Arial" panose="020B0604020202020204" pitchFamily="34" charset="0"/>
                </a:rPr>
                <a:t>Azure AD</a:t>
              </a:r>
              <a:br>
                <a:rPr lang="en-US" sz="2100" kern="1200" spc="-60">
                  <a:solidFill>
                    <a:srgbClr val="505050"/>
                  </a:solidFill>
                  <a:latin typeface="Segoe UI"/>
                  <a:cs typeface="Arial" panose="020B0604020202020204" pitchFamily="34" charset="0"/>
                </a:rPr>
              </a:br>
              <a:r>
                <a:rPr lang="en-US" sz="2100" kern="1200" spc="-60">
                  <a:solidFill>
                    <a:srgbClr val="505050"/>
                  </a:solidFill>
                  <a:latin typeface="Segoe UI"/>
                  <a:cs typeface="Arial" panose="020B0604020202020204" pitchFamily="34" charset="0"/>
                </a:rPr>
                <a:t>B2C</a:t>
              </a:r>
            </a:p>
          </p:txBody>
        </p:sp>
        <p:grpSp>
          <p:nvGrpSpPr>
            <p:cNvPr id="298" name="Group 297">
              <a:extLst>
                <a:ext uri="{FF2B5EF4-FFF2-40B4-BE49-F238E27FC236}">
                  <a16:creationId xmlns:a16="http://schemas.microsoft.com/office/drawing/2014/main" id="{42387A6B-EEEC-4B8B-803D-1DADBB98EDEF}"/>
                </a:ext>
              </a:extLst>
            </p:cNvPr>
            <p:cNvGrpSpPr>
              <a:grpSpLocks noChangeAspect="1"/>
            </p:cNvGrpSpPr>
            <p:nvPr/>
          </p:nvGrpSpPr>
          <p:grpSpPr>
            <a:xfrm>
              <a:off x="6687669" y="3821493"/>
              <a:ext cx="568103" cy="274320"/>
              <a:chOff x="7521353" y="3579354"/>
              <a:chExt cx="695006" cy="335598"/>
            </a:xfrm>
            <a:grpFill/>
          </p:grpSpPr>
          <p:grpSp>
            <p:nvGrpSpPr>
              <p:cNvPr id="299" name="Group 298">
                <a:extLst>
                  <a:ext uri="{FF2B5EF4-FFF2-40B4-BE49-F238E27FC236}">
                    <a16:creationId xmlns:a16="http://schemas.microsoft.com/office/drawing/2014/main" id="{613836D1-16E3-449A-B1B2-C41CA7495975}"/>
                  </a:ext>
                </a:extLst>
              </p:cNvPr>
              <p:cNvGrpSpPr/>
              <p:nvPr/>
            </p:nvGrpSpPr>
            <p:grpSpPr>
              <a:xfrm>
                <a:off x="7521353" y="3579354"/>
                <a:ext cx="444034" cy="335598"/>
                <a:chOff x="10110340" y="2541110"/>
                <a:chExt cx="697761" cy="527364"/>
              </a:xfrm>
              <a:grpFill/>
            </p:grpSpPr>
            <p:sp>
              <p:nvSpPr>
                <p:cNvPr id="301" name="Freeform 143">
                  <a:extLst>
                    <a:ext uri="{FF2B5EF4-FFF2-40B4-BE49-F238E27FC236}">
                      <a16:creationId xmlns:a16="http://schemas.microsoft.com/office/drawing/2014/main" id="{291BE128-6624-4021-BDF5-382288A26E9E}"/>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grpSp>
              <p:nvGrpSpPr>
                <p:cNvPr id="302" name="Group 301">
                  <a:extLst>
                    <a:ext uri="{FF2B5EF4-FFF2-40B4-BE49-F238E27FC236}">
                      <a16:creationId xmlns:a16="http://schemas.microsoft.com/office/drawing/2014/main" id="{C4AF8172-003E-483A-BC97-BA906AFE9B34}"/>
                    </a:ext>
                  </a:extLst>
                </p:cNvPr>
                <p:cNvGrpSpPr/>
                <p:nvPr/>
              </p:nvGrpSpPr>
              <p:grpSpPr>
                <a:xfrm>
                  <a:off x="10396736" y="2613879"/>
                  <a:ext cx="411365" cy="381827"/>
                  <a:chOff x="9675960" y="2523905"/>
                  <a:chExt cx="411365" cy="381827"/>
                </a:xfrm>
                <a:grpFill/>
              </p:grpSpPr>
              <p:sp>
                <p:nvSpPr>
                  <p:cNvPr id="303" name="Freeform 44">
                    <a:extLst>
                      <a:ext uri="{FF2B5EF4-FFF2-40B4-BE49-F238E27FC236}">
                        <a16:creationId xmlns:a16="http://schemas.microsoft.com/office/drawing/2014/main" id="{EED06397-9FFF-4D59-AD97-77E18495042F}"/>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sp>
                <p:nvSpPr>
                  <p:cNvPr id="304" name="Freeform 44">
                    <a:extLst>
                      <a:ext uri="{FF2B5EF4-FFF2-40B4-BE49-F238E27FC236}">
                        <a16:creationId xmlns:a16="http://schemas.microsoft.com/office/drawing/2014/main" id="{17D7480E-4CF3-479D-8D7E-383F9EFFEDA9}"/>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grpSp>
          </p:grpSp>
          <p:sp>
            <p:nvSpPr>
              <p:cNvPr id="300" name="Freeform 12">
                <a:extLst>
                  <a:ext uri="{FF2B5EF4-FFF2-40B4-BE49-F238E27FC236}">
                    <a16:creationId xmlns:a16="http://schemas.microsoft.com/office/drawing/2014/main" id="{A65C826C-C0E3-4EFC-A6E8-BA57D62E6814}"/>
                  </a:ext>
                </a:extLst>
              </p:cNvPr>
              <p:cNvSpPr>
                <a:spLocks noChangeAspect="1" noEditPoints="1"/>
              </p:cNvSpPr>
              <p:nvPr/>
            </p:nvSpPr>
            <p:spPr bwMode="auto">
              <a:xfrm>
                <a:off x="7949590" y="3603664"/>
                <a:ext cx="266769" cy="286979"/>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grpSp>
      </p:grpSp>
      <p:sp>
        <p:nvSpPr>
          <p:cNvPr id="6" name="Text Placeholder 3">
            <a:extLst>
              <a:ext uri="{FF2B5EF4-FFF2-40B4-BE49-F238E27FC236}">
                <a16:creationId xmlns:a16="http://schemas.microsoft.com/office/drawing/2014/main" id="{4BF057B5-CB40-CA00-8CEA-2C848494E658}"/>
              </a:ext>
            </a:extLst>
          </p:cNvPr>
          <p:cNvSpPr txBox="1">
            <a:spLocks/>
          </p:cNvSpPr>
          <p:nvPr/>
        </p:nvSpPr>
        <p:spPr>
          <a:xfrm>
            <a:off x="495886" y="2967135"/>
            <a:ext cx="8755690" cy="9732865"/>
          </a:xfrm>
          <a:prstGeom prst="rect">
            <a:avLst/>
          </a:prstGeom>
        </p:spPr>
        <p:txBody>
          <a:bodyPr>
            <a:normAutofit/>
          </a:bodyPr>
          <a:lstStyle>
            <a:lvl1pPr marL="558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9pPr>
          </a:lstStyle>
          <a:p>
            <a:pPr lvl="1" hangingPunct="1"/>
            <a:r>
              <a:rPr lang="en-US" sz="3600"/>
              <a:t>There’s a lot in Azure AD beyond SSO and Office 365</a:t>
            </a:r>
          </a:p>
          <a:p>
            <a:pPr lvl="1" hangingPunct="1"/>
            <a:r>
              <a:rPr lang="en-US" sz="3600"/>
              <a:t>New features are released all the time, the cloud continues to evolve</a:t>
            </a:r>
          </a:p>
          <a:p>
            <a:pPr lvl="1" hangingPunct="1"/>
            <a:r>
              <a:rPr lang="en-US" sz="3600"/>
              <a:t>Migrating apps to Azure AD means that they benefit from these features, and more</a:t>
            </a:r>
          </a:p>
          <a:p>
            <a:pPr lvl="2" hangingPunct="1"/>
            <a:r>
              <a:rPr lang="en-US" sz="3600"/>
              <a:t>Provision/Deprovision to app based on dynamic group membership</a:t>
            </a:r>
          </a:p>
          <a:p>
            <a:pPr lvl="2" hangingPunct="1"/>
            <a:r>
              <a:rPr lang="en-US" sz="3600"/>
              <a:t>Access Reviews/Entitlement Management/Governance tools</a:t>
            </a:r>
          </a:p>
          <a:p>
            <a:pPr lvl="2" hangingPunct="1"/>
            <a:r>
              <a:rPr lang="en-US" sz="3600"/>
              <a:t>Same strong auth usage as other corporate apps</a:t>
            </a:r>
          </a:p>
        </p:txBody>
      </p:sp>
    </p:spTree>
    <p:extLst>
      <p:ext uri="{BB962C8B-B14F-4D97-AF65-F5344CB8AC3E}">
        <p14:creationId xmlns:p14="http://schemas.microsoft.com/office/powerpoint/2010/main" val="1301239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Agenda"/>
          <p:cNvSpPr txBox="1">
            <a:spLocks noGrp="1"/>
          </p:cNvSpPr>
          <p:nvPr>
            <p:ph type="title"/>
          </p:nvPr>
        </p:nvSpPr>
        <p:spPr>
          <a:prstGeom prst="rect">
            <a:avLst/>
          </a:prstGeom>
        </p:spPr>
        <p:txBody>
          <a:bodyPr/>
          <a:lstStyle/>
          <a:p>
            <a:r>
              <a:t>Agenda</a:t>
            </a:r>
          </a:p>
        </p:txBody>
      </p:sp>
      <p:sp>
        <p:nvSpPr>
          <p:cNvPr id="155" name="Intro…"/>
          <p:cNvSpPr txBox="1">
            <a:spLocks noGrp="1"/>
          </p:cNvSpPr>
          <p:nvPr>
            <p:ph type="body" idx="1"/>
          </p:nvPr>
        </p:nvSpPr>
        <p:spPr>
          <a:prstGeom prst="rect">
            <a:avLst/>
          </a:prstGeom>
        </p:spPr>
        <p:txBody>
          <a:bodyPr/>
          <a:lstStyle/>
          <a:p>
            <a:pPr>
              <a:buSzPct val="100000"/>
            </a:pPr>
            <a:r>
              <a:t>What </a:t>
            </a:r>
            <a:r>
              <a:rPr lang="en-US"/>
              <a:t>is </a:t>
            </a:r>
            <a:r>
              <a:t>Azure AD and Conditional Access?</a:t>
            </a:r>
            <a:endParaRPr lang="en-US"/>
          </a:p>
          <a:p>
            <a:pPr>
              <a:buSzPct val="100000"/>
            </a:pPr>
            <a:r>
              <a:rPr lang="en-US"/>
              <a:t>Prompting…why is it bad?</a:t>
            </a:r>
          </a:p>
          <a:p>
            <a:pPr>
              <a:buSzPct val="100000"/>
            </a:pPr>
            <a:r>
              <a:rPr lang="en-US"/>
              <a:t>Top 5 Recommendations</a:t>
            </a:r>
            <a:endParaRPr/>
          </a:p>
          <a:p>
            <a:pPr>
              <a:buSzPct val="100000"/>
            </a:pPr>
            <a:r>
              <a:rPr lang="en-US">
                <a:solidFill>
                  <a:srgbClr val="00B0F0"/>
                </a:solidFill>
              </a:rPr>
              <a:t>Go-Dos</a:t>
            </a:r>
            <a:endParaRPr>
              <a:solidFill>
                <a:srgbClr val="00B0F0"/>
              </a:solidFill>
            </a:endParaRPr>
          </a:p>
        </p:txBody>
      </p:sp>
    </p:spTree>
    <p:extLst>
      <p:ext uri="{BB962C8B-B14F-4D97-AF65-F5344CB8AC3E}">
        <p14:creationId xmlns:p14="http://schemas.microsoft.com/office/powerpoint/2010/main" val="211292220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F9A36-4EB1-2E67-0A9F-5E3DB10A59DA}"/>
              </a:ext>
            </a:extLst>
          </p:cNvPr>
          <p:cNvSpPr>
            <a:spLocks noGrp="1"/>
          </p:cNvSpPr>
          <p:nvPr>
            <p:ph type="title"/>
          </p:nvPr>
        </p:nvSpPr>
        <p:spPr/>
        <p:txBody>
          <a:bodyPr/>
          <a:lstStyle/>
          <a:p>
            <a:r>
              <a:rPr lang="en-US"/>
              <a:t>Recap &amp; Go Dos!</a:t>
            </a:r>
          </a:p>
        </p:txBody>
      </p:sp>
      <p:sp>
        <p:nvSpPr>
          <p:cNvPr id="4" name="Text Placeholder 3">
            <a:extLst>
              <a:ext uri="{FF2B5EF4-FFF2-40B4-BE49-F238E27FC236}">
                <a16:creationId xmlns:a16="http://schemas.microsoft.com/office/drawing/2014/main" id="{55F4146D-46E9-B297-BDE0-A5FFCA869C83}"/>
              </a:ext>
            </a:extLst>
          </p:cNvPr>
          <p:cNvSpPr>
            <a:spLocks noGrp="1"/>
          </p:cNvSpPr>
          <p:nvPr>
            <p:ph type="body" idx="1"/>
          </p:nvPr>
        </p:nvSpPr>
        <p:spPr/>
        <p:txBody>
          <a:bodyPr/>
          <a:lstStyle/>
          <a:p>
            <a:pPr marL="914400" indent="-914400">
              <a:buFont typeface="+mj-lt"/>
              <a:buAutoNum type="arabicPeriod"/>
            </a:pPr>
            <a:r>
              <a:rPr lang="en-US"/>
              <a:t>Work with your IAM/Security team on the end user experience</a:t>
            </a:r>
          </a:p>
          <a:p>
            <a:pPr lvl="1"/>
            <a:r>
              <a:rPr lang="en-US"/>
              <a:t>Use data in the Azure AD Authentication Prompt analysis (</a:t>
            </a:r>
            <a:r>
              <a:rPr lang="en-US">
                <a:solidFill>
                  <a:srgbClr val="0379D6"/>
                </a:solidFill>
                <a:hlinkClick r:id="rId2">
                  <a:extLst>
                    <a:ext uri="{A12FA001-AC4F-418D-AE19-62706E023703}">
                      <ahyp:hlinkClr xmlns:ahyp="http://schemas.microsoft.com/office/drawing/2018/hyperlinkcolor" val="tx"/>
                    </a:ext>
                  </a:extLst>
                </a:hlinkClick>
              </a:rPr>
              <a:t>http://aka.ms/MFAPromptsWorkbook</a:t>
            </a:r>
            <a:r>
              <a:rPr lang="en-US"/>
              <a:t>) </a:t>
            </a:r>
          </a:p>
          <a:p>
            <a:pPr marL="914400" indent="-914400">
              <a:buFont typeface="+mj-lt"/>
              <a:buAutoNum type="arabicPeriod"/>
            </a:pPr>
            <a:r>
              <a:rPr lang="en-US"/>
              <a:t>Set device compliance via Intune or an MDM</a:t>
            </a:r>
          </a:p>
          <a:p>
            <a:pPr marL="914400" indent="-914400">
              <a:buFont typeface="+mj-lt"/>
              <a:buAutoNum type="arabicPeriod"/>
            </a:pPr>
            <a:r>
              <a:rPr lang="en-US"/>
              <a:t>Deploy the Azure AD Enterprise SSO plugin to macOS </a:t>
            </a:r>
            <a:r>
              <a:rPr lang="en-US" i="1"/>
              <a:t>and iOS</a:t>
            </a:r>
            <a:endParaRPr lang="en-US"/>
          </a:p>
          <a:p>
            <a:pPr marL="914400" indent="-914400">
              <a:buFont typeface="+mj-lt"/>
              <a:buAutoNum type="arabicPeriod"/>
            </a:pPr>
            <a:r>
              <a:rPr lang="en-US"/>
              <a:t>Nudge users to use the Microsoft Authenticator app on iOS/Android and start moving to </a:t>
            </a:r>
            <a:r>
              <a:rPr lang="en-US" err="1"/>
              <a:t>passwordless</a:t>
            </a:r>
            <a:endParaRPr lang="en-US"/>
          </a:p>
          <a:p>
            <a:pPr marL="914400" indent="-914400">
              <a:buFont typeface="+mj-lt"/>
              <a:buAutoNum type="arabicPeriod"/>
            </a:pPr>
            <a:r>
              <a:rPr lang="en-US"/>
              <a:t>More SSO! Bring your modern auth apps to your IAM team. Move away from apps that require line of sight to a DC</a:t>
            </a:r>
          </a:p>
        </p:txBody>
      </p:sp>
    </p:spTree>
    <p:extLst>
      <p:ext uri="{BB962C8B-B14F-4D97-AF65-F5344CB8AC3E}">
        <p14:creationId xmlns:p14="http://schemas.microsoft.com/office/powerpoint/2010/main" val="19164768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C14A11-1C21-9521-78D1-0EB19F45C48E}"/>
              </a:ext>
            </a:extLst>
          </p:cNvPr>
          <p:cNvSpPr>
            <a:spLocks noGrp="1"/>
          </p:cNvSpPr>
          <p:nvPr>
            <p:ph type="body" sz="half" idx="1"/>
          </p:nvPr>
        </p:nvSpPr>
        <p:spPr/>
        <p:txBody>
          <a:bodyPr/>
          <a:lstStyle/>
          <a:p>
            <a:r>
              <a:rPr lang="en-US"/>
              <a:t>Thank You</a:t>
            </a:r>
          </a:p>
        </p:txBody>
      </p:sp>
    </p:spTree>
    <p:extLst>
      <p:ext uri="{BB962C8B-B14F-4D97-AF65-F5344CB8AC3E}">
        <p14:creationId xmlns:p14="http://schemas.microsoft.com/office/powerpoint/2010/main" val="376008442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Azure AD"/>
          <p:cNvSpPr txBox="1">
            <a:spLocks noGrp="1"/>
          </p:cNvSpPr>
          <p:nvPr>
            <p:ph type="title"/>
          </p:nvPr>
        </p:nvSpPr>
        <p:spPr>
          <a:prstGeom prst="rect">
            <a:avLst/>
          </a:prstGeom>
        </p:spPr>
        <p:txBody>
          <a:bodyPr/>
          <a:lstStyle/>
          <a:p>
            <a:r>
              <a:t>Azure AD</a:t>
            </a:r>
          </a:p>
        </p:txBody>
      </p:sp>
      <p:sp>
        <p:nvSpPr>
          <p:cNvPr id="169" name="Azure AD is a full blown IDaaS solution, not an IDP for just Office 365…"/>
          <p:cNvSpPr txBox="1">
            <a:spLocks noGrp="1"/>
          </p:cNvSpPr>
          <p:nvPr>
            <p:ph type="body" sz="half" idx="1"/>
          </p:nvPr>
        </p:nvSpPr>
        <p:spPr>
          <a:prstGeom prst="rect">
            <a:avLst/>
          </a:prstGeom>
        </p:spPr>
        <p:txBody>
          <a:bodyPr/>
          <a:lstStyle/>
          <a:p>
            <a:pPr marL="553212" indent="-553212" defTabSz="2414016">
              <a:spcBef>
                <a:spcPts val="2300"/>
              </a:spcBef>
              <a:defRPr sz="4752"/>
            </a:pPr>
            <a:r>
              <a:t>Azure AD is a full blown </a:t>
            </a:r>
            <a:r>
              <a:rPr lang="en-US" err="1"/>
              <a:t>IDaaS</a:t>
            </a:r>
            <a:r>
              <a:t> solution, not an IDP for just Office 365</a:t>
            </a:r>
            <a:r>
              <a:rPr lang="en-US"/>
              <a:t>/Azure</a:t>
            </a:r>
            <a:endParaRPr/>
          </a:p>
          <a:p>
            <a:pPr marL="553212" indent="-553212" defTabSz="2414016">
              <a:spcBef>
                <a:spcPts val="2300"/>
              </a:spcBef>
              <a:defRPr sz="4752"/>
            </a:pPr>
            <a:r>
              <a:t>Resources are moving to the cloud, devices are proliferating, users are outside the office</a:t>
            </a:r>
          </a:p>
          <a:p>
            <a:pPr marL="553212" indent="-553212" defTabSz="2414016">
              <a:spcBef>
                <a:spcPts val="2300"/>
              </a:spcBef>
              <a:defRPr sz="4752"/>
            </a:pPr>
            <a:r>
              <a:t>Identity needs to be the new control plane, rather than the network perimeter</a:t>
            </a:r>
          </a:p>
        </p:txBody>
      </p:sp>
      <p:pic>
        <p:nvPicPr>
          <p:cNvPr id="20" name="Picture 19" descr="Diagram&#10;&#10;Description automatically generated">
            <a:extLst>
              <a:ext uri="{FF2B5EF4-FFF2-40B4-BE49-F238E27FC236}">
                <a16:creationId xmlns:a16="http://schemas.microsoft.com/office/drawing/2014/main" id="{A2417F20-FF74-77C4-BCB6-53C5BFCC5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2000" y="3795712"/>
            <a:ext cx="13209886" cy="7434263"/>
          </a:xfrm>
          <a:prstGeom prst="rect">
            <a:avLst/>
          </a:prstGeom>
        </p:spPr>
      </p:pic>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xEl>
                                              <p:pRg st="1" end="1"/>
                                            </p:txEl>
                                          </p:spTgt>
                                        </p:tgtEl>
                                        <p:attrNameLst>
                                          <p:attrName>style.visibility</p:attrName>
                                        </p:attrNameLst>
                                      </p:cBhvr>
                                      <p:to>
                                        <p:strVal val="visible"/>
                                      </p:to>
                                    </p:set>
                                    <p:animEffect transition="in" filter="fade">
                                      <p:cBhvr>
                                        <p:cTn id="7" dur="500"/>
                                        <p:tgtEl>
                                          <p:spTgt spid="16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
                                            <p:txEl>
                                              <p:pRg st="2" end="2"/>
                                            </p:txEl>
                                          </p:spTgt>
                                        </p:tgtEl>
                                        <p:attrNameLst>
                                          <p:attrName>style.visibility</p:attrName>
                                        </p:attrNameLst>
                                      </p:cBhvr>
                                      <p:to>
                                        <p:strVal val="visible"/>
                                      </p:to>
                                    </p:set>
                                    <p:animEffect transition="in" filter="fade">
                                      <p:cBhvr>
                                        <p:cTn id="12" dur="500"/>
                                        <p:tgtEl>
                                          <p:spTgt spid="16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Azure AD Protocols"/>
          <p:cNvSpPr txBox="1">
            <a:spLocks noGrp="1"/>
          </p:cNvSpPr>
          <p:nvPr>
            <p:ph type="title"/>
          </p:nvPr>
        </p:nvSpPr>
        <p:spPr>
          <a:prstGeom prst="rect">
            <a:avLst/>
          </a:prstGeom>
        </p:spPr>
        <p:txBody>
          <a:bodyPr/>
          <a:lstStyle/>
          <a:p>
            <a:r>
              <a:t>Azure AD Protocols</a:t>
            </a:r>
          </a:p>
        </p:txBody>
      </p:sp>
      <p:sp>
        <p:nvSpPr>
          <p:cNvPr id="173" name="Committed to open standards, especially OpenID Connect and other modern protocols…"/>
          <p:cNvSpPr txBox="1">
            <a:spLocks noGrp="1"/>
          </p:cNvSpPr>
          <p:nvPr>
            <p:ph type="body" sz="half" idx="1"/>
          </p:nvPr>
        </p:nvSpPr>
        <p:spPr>
          <a:prstGeom prst="rect">
            <a:avLst/>
          </a:prstGeom>
        </p:spPr>
        <p:txBody>
          <a:bodyPr/>
          <a:lstStyle/>
          <a:p>
            <a:pPr marL="396747" indent="-396747" defTabSz="1731263">
              <a:spcBef>
                <a:spcPts val="1700"/>
              </a:spcBef>
              <a:defRPr sz="3407"/>
            </a:pPr>
            <a:r>
              <a:t>Committed to open standards, especially OpenID Connect and other modern protocols</a:t>
            </a:r>
          </a:p>
          <a:p>
            <a:pPr marL="396747" indent="-396747" defTabSz="1731263">
              <a:spcBef>
                <a:spcPts val="1700"/>
              </a:spcBef>
              <a:defRPr sz="3407"/>
            </a:pPr>
            <a:r>
              <a:t>Microsoft cloud services are built on OpenID Connect</a:t>
            </a:r>
          </a:p>
          <a:p>
            <a:pPr marL="396747" indent="-396747" defTabSz="1731263">
              <a:spcBef>
                <a:spcPts val="1700"/>
              </a:spcBef>
              <a:defRPr sz="3407"/>
            </a:pPr>
            <a:r>
              <a:t>Investing in new standards, like FIDO and DIF</a:t>
            </a:r>
          </a:p>
          <a:p>
            <a:pPr marL="793495" lvl="1" indent="-396747" defTabSz="1731263">
              <a:spcBef>
                <a:spcPts val="1700"/>
              </a:spcBef>
              <a:defRPr sz="3407"/>
            </a:pPr>
            <a:r>
              <a:t>See joint Passkeys announcement from FIDO foundation, Microsoft, Apple, and Google: </a:t>
            </a:r>
            <a:r>
              <a:rPr lang="en-US" u="sng">
                <a:solidFill>
                  <a:srgbClr val="0379D6"/>
                </a:solidFill>
                <a:hlinkClick r:id="rId2">
                  <a:extLst>
                    <a:ext uri="{A12FA001-AC4F-418D-AE19-62706E023703}">
                      <ahyp:hlinkClr xmlns:ahyp="http://schemas.microsoft.com/office/drawing/2018/hyperlinkcolor" val="tx"/>
                    </a:ext>
                  </a:extLst>
                </a:hlinkClick>
              </a:rPr>
              <a:t>https://aka.ms/PasskeyAnnouncement</a:t>
            </a:r>
            <a:endParaRPr u="sng">
              <a:solidFill>
                <a:srgbClr val="0379D6"/>
              </a:solidFill>
              <a:hlinkClick r:id="rId2">
                <a:extLst>
                  <a:ext uri="{A12FA001-AC4F-418D-AE19-62706E023703}">
                    <ahyp:hlinkClr xmlns:ahyp="http://schemas.microsoft.com/office/drawing/2018/hyperlinkcolor" val="tx"/>
                  </a:ext>
                </a:extLst>
              </a:hlinkClick>
            </a:endParaRPr>
          </a:p>
        </p:txBody>
      </p:sp>
      <p:pic>
        <p:nvPicPr>
          <p:cNvPr id="175" name="Image" descr="Image"/>
          <p:cNvPicPr>
            <a:picLocks noChangeAspect="1"/>
          </p:cNvPicPr>
          <p:nvPr/>
        </p:nvPicPr>
        <p:blipFill>
          <a:blip r:embed="rId3"/>
          <a:stretch>
            <a:fillRect/>
          </a:stretch>
        </p:blipFill>
        <p:spPr>
          <a:xfrm>
            <a:off x="11083146" y="4440451"/>
            <a:ext cx="13225904" cy="4835098"/>
          </a:xfrm>
          <a:prstGeom prst="rect">
            <a:avLst/>
          </a:prstGeom>
          <a:ln w="12700">
            <a:miter lim="400000"/>
          </a:ln>
        </p:spPr>
      </p:pic>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500"/>
                                        <p:tgtEl>
                                          <p:spTgt spid="1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3">
                                            <p:txEl>
                                              <p:pRg st="1" end="1"/>
                                            </p:txEl>
                                          </p:spTgt>
                                        </p:tgtEl>
                                        <p:attrNameLst>
                                          <p:attrName>style.visibility</p:attrName>
                                        </p:attrNameLst>
                                      </p:cBhvr>
                                      <p:to>
                                        <p:strVal val="visible"/>
                                      </p:to>
                                    </p:set>
                                    <p:animEffect transition="in" filter="fade">
                                      <p:cBhvr>
                                        <p:cTn id="12" dur="500"/>
                                        <p:tgtEl>
                                          <p:spTgt spid="17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3">
                                            <p:txEl>
                                              <p:pRg st="2" end="2"/>
                                            </p:txEl>
                                          </p:spTgt>
                                        </p:tgtEl>
                                        <p:attrNameLst>
                                          <p:attrName>style.visibility</p:attrName>
                                        </p:attrNameLst>
                                      </p:cBhvr>
                                      <p:to>
                                        <p:strVal val="visible"/>
                                      </p:to>
                                    </p:set>
                                    <p:animEffect transition="in" filter="fade">
                                      <p:cBhvr>
                                        <p:cTn id="16" dur="500"/>
                                        <p:tgtEl>
                                          <p:spTgt spid="17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73">
                                            <p:txEl>
                                              <p:pRg st="3" end="3"/>
                                            </p:txEl>
                                          </p:spTgt>
                                        </p:tgtEl>
                                        <p:attrNameLst>
                                          <p:attrName>style.visibility</p:attrName>
                                        </p:attrNameLst>
                                      </p:cBhvr>
                                      <p:to>
                                        <p:strVal val="visible"/>
                                      </p:to>
                                    </p:set>
                                    <p:animEffect transition="in" filter="fade">
                                      <p:cBhvr>
                                        <p:cTn id="19" dur="500"/>
                                        <p:tgtEl>
                                          <p:spTgt spid="17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onditional Access"/>
          <p:cNvSpPr txBox="1">
            <a:spLocks noGrp="1"/>
          </p:cNvSpPr>
          <p:nvPr>
            <p:ph type="title"/>
          </p:nvPr>
        </p:nvSpPr>
        <p:spPr>
          <a:prstGeom prst="rect">
            <a:avLst/>
          </a:prstGeom>
        </p:spPr>
        <p:txBody>
          <a:bodyPr/>
          <a:lstStyle/>
          <a:p>
            <a:r>
              <a:t>Conditional Access</a:t>
            </a:r>
          </a:p>
        </p:txBody>
      </p:sp>
      <p:sp>
        <p:nvSpPr>
          <p:cNvPr id="179" name="Zero-trust AuthN and AuthZ engine…"/>
          <p:cNvSpPr txBox="1">
            <a:spLocks noGrp="1"/>
          </p:cNvSpPr>
          <p:nvPr>
            <p:ph type="body" sz="half" idx="1"/>
          </p:nvPr>
        </p:nvSpPr>
        <p:spPr>
          <a:prstGeom prst="rect">
            <a:avLst/>
          </a:prstGeom>
        </p:spPr>
        <p:txBody>
          <a:bodyPr>
            <a:normAutofit/>
          </a:bodyPr>
          <a:lstStyle/>
          <a:p>
            <a:pPr marL="497331" indent="-497331" defTabSz="2170176">
              <a:spcBef>
                <a:spcPts val="2100"/>
              </a:spcBef>
              <a:defRPr sz="4272"/>
            </a:pPr>
            <a:r>
              <a:t>Zero-trust </a:t>
            </a:r>
            <a:r>
              <a:rPr err="1"/>
              <a:t>AuthN</a:t>
            </a:r>
            <a:r>
              <a:t> and </a:t>
            </a:r>
            <a:r>
              <a:rPr err="1"/>
              <a:t>AuthZ</a:t>
            </a:r>
            <a:r>
              <a:t> engine</a:t>
            </a:r>
          </a:p>
          <a:p>
            <a:pPr marL="994663" lvl="1" indent="-497331" defTabSz="2170176">
              <a:spcBef>
                <a:spcPts val="2100"/>
              </a:spcBef>
              <a:defRPr sz="4272"/>
            </a:pPr>
            <a:r>
              <a:t>Evaluate trust every time a user or device requests access to a resource</a:t>
            </a:r>
            <a:r>
              <a:rPr lang="en-US"/>
              <a:t> </a:t>
            </a:r>
          </a:p>
          <a:p>
            <a:pPr marL="435863" indent="-497331" defTabSz="2170176">
              <a:spcBef>
                <a:spcPts val="2100"/>
              </a:spcBef>
              <a:defRPr sz="4272"/>
            </a:pPr>
            <a:r>
              <a:rPr lang="en-US"/>
              <a:t>Conditional access </a:t>
            </a:r>
            <a:r>
              <a:t>understands the user’s activity</a:t>
            </a:r>
            <a:endParaRPr lang="en-US"/>
          </a:p>
          <a:p>
            <a:pPr marL="1056131" lvl="1" indent="-497331" defTabSz="2170176">
              <a:spcBef>
                <a:spcPts val="2100"/>
              </a:spcBef>
              <a:defRPr sz="4272"/>
            </a:pPr>
            <a:r>
              <a:rPr lang="en-US"/>
              <a:t>User location</a:t>
            </a:r>
          </a:p>
          <a:p>
            <a:pPr marL="1056131" lvl="1" indent="-497331" defTabSz="2170176">
              <a:spcBef>
                <a:spcPts val="2100"/>
              </a:spcBef>
              <a:defRPr sz="4272"/>
            </a:pPr>
            <a:r>
              <a:rPr lang="en-US"/>
              <a:t>User Risk</a:t>
            </a:r>
          </a:p>
          <a:p>
            <a:pPr marL="1056131" lvl="1" indent="-497331" defTabSz="2170176">
              <a:spcBef>
                <a:spcPts val="2100"/>
              </a:spcBef>
              <a:defRPr sz="4272"/>
            </a:pPr>
            <a:r>
              <a:rPr lang="en-US"/>
              <a:t>State of device</a:t>
            </a:r>
          </a:p>
          <a:p>
            <a:pPr marL="1056131" lvl="1" indent="-497331" defTabSz="2170176">
              <a:spcBef>
                <a:spcPts val="2100"/>
              </a:spcBef>
              <a:defRPr sz="4272"/>
            </a:pPr>
            <a:r>
              <a:rPr lang="en-US"/>
              <a:t>App requirements</a:t>
            </a:r>
          </a:p>
        </p:txBody>
      </p:sp>
      <p:pic>
        <p:nvPicPr>
          <p:cNvPr id="5" name="Picture 4">
            <a:extLst>
              <a:ext uri="{FF2B5EF4-FFF2-40B4-BE49-F238E27FC236}">
                <a16:creationId xmlns:a16="http://schemas.microsoft.com/office/drawing/2014/main" id="{196D6699-F876-468F-0AC4-E82FF1173A7B}"/>
              </a:ext>
            </a:extLst>
          </p:cNvPr>
          <p:cNvPicPr>
            <a:picLocks noChangeAspect="1"/>
          </p:cNvPicPr>
          <p:nvPr/>
        </p:nvPicPr>
        <p:blipFill>
          <a:blip r:embed="rId2"/>
          <a:stretch>
            <a:fillRect/>
          </a:stretch>
        </p:blipFill>
        <p:spPr>
          <a:xfrm>
            <a:off x="11779800" y="3462364"/>
            <a:ext cx="12433719" cy="6791271"/>
          </a:xfrm>
          <a:prstGeom prst="rect">
            <a:avLst/>
          </a:prstGeom>
        </p:spPr>
      </p:pic>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xEl>
                                              <p:pRg st="1" end="1"/>
                                            </p:txEl>
                                          </p:spTgt>
                                        </p:tgtEl>
                                        <p:attrNameLst>
                                          <p:attrName>style.visibility</p:attrName>
                                        </p:attrNameLst>
                                      </p:cBhvr>
                                      <p:to>
                                        <p:strVal val="visible"/>
                                      </p:to>
                                    </p:set>
                                    <p:animEffect transition="in" filter="fade">
                                      <p:cBhvr>
                                        <p:cTn id="7" dur="500"/>
                                        <p:tgtEl>
                                          <p:spTgt spid="179">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9">
                                            <p:txEl>
                                              <p:pRg st="2" end="2"/>
                                            </p:txEl>
                                          </p:spTgt>
                                        </p:tgtEl>
                                        <p:attrNameLst>
                                          <p:attrName>style.visibility</p:attrName>
                                        </p:attrNameLst>
                                      </p:cBhvr>
                                      <p:to>
                                        <p:strVal val="visible"/>
                                      </p:to>
                                    </p:set>
                                    <p:animEffect transition="in" filter="fade">
                                      <p:cBhvr>
                                        <p:cTn id="11" dur="500"/>
                                        <p:tgtEl>
                                          <p:spTgt spid="179">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9">
                                            <p:txEl>
                                              <p:pRg st="3" end="3"/>
                                            </p:txEl>
                                          </p:spTgt>
                                        </p:tgtEl>
                                        <p:attrNameLst>
                                          <p:attrName>style.visibility</p:attrName>
                                        </p:attrNameLst>
                                      </p:cBhvr>
                                      <p:to>
                                        <p:strVal val="visible"/>
                                      </p:to>
                                    </p:set>
                                    <p:animEffect transition="in" filter="fade">
                                      <p:cBhvr>
                                        <p:cTn id="15" dur="500"/>
                                        <p:tgtEl>
                                          <p:spTgt spid="179">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79">
                                            <p:txEl>
                                              <p:pRg st="4" end="4"/>
                                            </p:txEl>
                                          </p:spTgt>
                                        </p:tgtEl>
                                        <p:attrNameLst>
                                          <p:attrName>style.visibility</p:attrName>
                                        </p:attrNameLst>
                                      </p:cBhvr>
                                      <p:to>
                                        <p:strVal val="visible"/>
                                      </p:to>
                                    </p:set>
                                    <p:animEffect transition="in" filter="fade">
                                      <p:cBhvr>
                                        <p:cTn id="18" dur="500"/>
                                        <p:tgtEl>
                                          <p:spTgt spid="179">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79">
                                            <p:txEl>
                                              <p:pRg st="5" end="5"/>
                                            </p:txEl>
                                          </p:spTgt>
                                        </p:tgtEl>
                                        <p:attrNameLst>
                                          <p:attrName>style.visibility</p:attrName>
                                        </p:attrNameLst>
                                      </p:cBhvr>
                                      <p:to>
                                        <p:strVal val="visible"/>
                                      </p:to>
                                    </p:set>
                                    <p:animEffect transition="in" filter="fade">
                                      <p:cBhvr>
                                        <p:cTn id="21" dur="500"/>
                                        <p:tgtEl>
                                          <p:spTgt spid="179">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79">
                                            <p:txEl>
                                              <p:pRg st="6" end="6"/>
                                            </p:txEl>
                                          </p:spTgt>
                                        </p:tgtEl>
                                        <p:attrNameLst>
                                          <p:attrName>style.visibility</p:attrName>
                                        </p:attrNameLst>
                                      </p:cBhvr>
                                      <p:to>
                                        <p:strVal val="visible"/>
                                      </p:to>
                                    </p:set>
                                    <p:animEffect transition="in" filter="fade">
                                      <p:cBhvr>
                                        <p:cTn id="24" dur="500"/>
                                        <p:tgtEl>
                                          <p:spTgt spid="1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nditional Access Evaluation Phase"/>
          <p:cNvSpPr txBox="1">
            <a:spLocks noGrp="1"/>
          </p:cNvSpPr>
          <p:nvPr>
            <p:ph type="title"/>
          </p:nvPr>
        </p:nvSpPr>
        <p:spPr>
          <a:prstGeom prst="rect">
            <a:avLst/>
          </a:prstGeom>
        </p:spPr>
        <p:txBody>
          <a:bodyPr>
            <a:normAutofit/>
          </a:bodyPr>
          <a:lstStyle>
            <a:lvl1pPr defTabSz="462280">
              <a:defRPr sz="4704" spc="-141"/>
            </a:lvl1pPr>
          </a:lstStyle>
          <a:p>
            <a:r>
              <a:rPr lang="en-US" sz="5400"/>
              <a:t>Conditional Access Evaluation Phase</a:t>
            </a:r>
          </a:p>
        </p:txBody>
      </p:sp>
      <p:sp>
        <p:nvSpPr>
          <p:cNvPr id="183" name="Conditional Access collects this type of data on every auth attempt…"/>
          <p:cNvSpPr txBox="1">
            <a:spLocks noGrp="1"/>
          </p:cNvSpPr>
          <p:nvPr>
            <p:ph type="body" sz="half" idx="1"/>
          </p:nvPr>
        </p:nvSpPr>
        <p:spPr>
          <a:prstGeom prst="rect">
            <a:avLst/>
          </a:prstGeom>
        </p:spPr>
        <p:txBody>
          <a:bodyPr>
            <a:normAutofit fontScale="85000" lnSpcReduction="20000"/>
          </a:bodyPr>
          <a:lstStyle/>
          <a:p>
            <a:pPr marL="497331" indent="-497331" defTabSz="2170176">
              <a:spcBef>
                <a:spcPts val="2100"/>
              </a:spcBef>
              <a:defRPr sz="4272"/>
            </a:pPr>
            <a:r>
              <a:rPr lang="en-US"/>
              <a:t>All Conditional Access polices are ANDed together. (Not like GPO LSDO precedence) </a:t>
            </a:r>
          </a:p>
          <a:p>
            <a:pPr marL="1056131" lvl="1" indent="-497331" defTabSz="2170176">
              <a:spcBef>
                <a:spcPts val="2100"/>
              </a:spcBef>
              <a:defRPr sz="4272"/>
            </a:pPr>
            <a:r>
              <a:rPr lang="en-US"/>
              <a:t>Is Policy in scope of the request</a:t>
            </a:r>
          </a:p>
          <a:p>
            <a:pPr marL="1056131" lvl="1" indent="-497331" defTabSz="2170176">
              <a:spcBef>
                <a:spcPts val="2100"/>
              </a:spcBef>
              <a:defRPr sz="4272"/>
            </a:pPr>
            <a:r>
              <a:rPr lang="en-US"/>
              <a:t>BLOCK controls satisfied first</a:t>
            </a:r>
          </a:p>
          <a:p>
            <a:pPr marL="1056131" lvl="1" indent="-497331" defTabSz="2170176">
              <a:spcBef>
                <a:spcPts val="2100"/>
              </a:spcBef>
              <a:defRPr sz="4272"/>
            </a:pPr>
            <a:r>
              <a:rPr lang="en-US"/>
              <a:t>GRANT controls applied in order</a:t>
            </a:r>
          </a:p>
          <a:p>
            <a:pPr marL="1614931" lvl="2" indent="-497331" defTabSz="2170176">
              <a:spcBef>
                <a:spcPts val="2100"/>
              </a:spcBef>
              <a:defRPr sz="4272"/>
            </a:pPr>
            <a:r>
              <a:rPr lang="en-US"/>
              <a:t>Risk</a:t>
            </a:r>
          </a:p>
          <a:p>
            <a:pPr marL="1614931" lvl="2" indent="-497331" defTabSz="2170176">
              <a:spcBef>
                <a:spcPts val="2100"/>
              </a:spcBef>
              <a:defRPr sz="4272"/>
            </a:pPr>
            <a:r>
              <a:rPr lang="en-US"/>
              <a:t>MFA</a:t>
            </a:r>
          </a:p>
          <a:p>
            <a:pPr marL="1614931" lvl="2" indent="-497331" defTabSz="2170176">
              <a:spcBef>
                <a:spcPts val="2100"/>
              </a:spcBef>
              <a:defRPr sz="4272"/>
            </a:pPr>
            <a:r>
              <a:rPr lang="en-US"/>
              <a:t>Device</a:t>
            </a:r>
          </a:p>
          <a:p>
            <a:pPr marL="1614931" lvl="2" indent="-497331" defTabSz="2170176">
              <a:spcBef>
                <a:spcPts val="2100"/>
              </a:spcBef>
              <a:defRPr sz="4272"/>
            </a:pPr>
            <a:r>
              <a:rPr lang="en-US"/>
              <a:t>Approved client app/app protection</a:t>
            </a:r>
          </a:p>
          <a:p>
            <a:pPr marL="1056131" lvl="1" indent="-497331" defTabSz="2170176">
              <a:spcBef>
                <a:spcPts val="2100"/>
              </a:spcBef>
              <a:defRPr sz="4272"/>
            </a:pPr>
            <a:r>
              <a:rPr lang="en-US"/>
              <a:t>Tries to satisfy policy without user interaction</a:t>
            </a:r>
          </a:p>
          <a:p>
            <a:pPr marL="1614931" lvl="2" indent="-497331" defTabSz="2170176">
              <a:spcBef>
                <a:spcPts val="2100"/>
              </a:spcBef>
              <a:defRPr sz="4272"/>
            </a:pPr>
            <a:r>
              <a:rPr lang="en-US"/>
              <a:t>Example: Control MFA or Device compliant. If device is NOT compliant, will THEN prompt for MFA. </a:t>
            </a:r>
          </a:p>
          <a:p>
            <a:pPr marL="1614931" lvl="2" indent="-497331" defTabSz="2170176">
              <a:spcBef>
                <a:spcPts val="2100"/>
              </a:spcBef>
              <a:defRPr sz="4272"/>
            </a:pPr>
            <a:endParaRPr lang="en-US"/>
          </a:p>
        </p:txBody>
      </p:sp>
      <p:sp>
        <p:nvSpPr>
          <p:cNvPr id="185" name="{…"/>
          <p:cNvSpPr txBox="1"/>
          <p:nvPr/>
        </p:nvSpPr>
        <p:spPr>
          <a:xfrm>
            <a:off x="12244392" y="1492250"/>
            <a:ext cx="11820526" cy="1073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a:solidFill>
                  <a:srgbClr val="D5D5D5"/>
                </a:solidFill>
                <a:latin typeface="Andale Mono"/>
                <a:ea typeface="Andale Mono"/>
                <a:cs typeface="Andale Mono"/>
                <a:sym typeface="Andale Mono"/>
              </a:defRPr>
            </a:pPr>
            <a:r>
              <a:t>{</a:t>
            </a:r>
          </a:p>
          <a:p>
            <a:pPr algn="l">
              <a:defRPr>
                <a:solidFill>
                  <a:srgbClr val="D5D5D5"/>
                </a:solidFill>
                <a:latin typeface="Andale Mono"/>
                <a:ea typeface="Andale Mono"/>
                <a:cs typeface="Andale Mono"/>
                <a:sym typeface="Andale Mono"/>
              </a:defRPr>
            </a:pPr>
            <a:r>
              <a:t>  "</a:t>
            </a:r>
            <a:r>
              <a:rPr err="1"/>
              <a:t>userDisplayName</a:t>
            </a:r>
            <a:r>
              <a:t>": </a:t>
            </a:r>
            <a:r>
              <a:rPr>
                <a:solidFill>
                  <a:srgbClr val="367E22"/>
                </a:solidFill>
              </a:rPr>
              <a:t>"Michael Epping"</a:t>
            </a:r>
            <a:r>
              <a:t>,</a:t>
            </a:r>
          </a:p>
          <a:p>
            <a:pPr algn="l">
              <a:defRPr>
                <a:solidFill>
                  <a:srgbClr val="D5D5D5"/>
                </a:solidFill>
                <a:latin typeface="Andale Mono"/>
                <a:ea typeface="Andale Mono"/>
                <a:cs typeface="Andale Mono"/>
                <a:sym typeface="Andale Mono"/>
              </a:defRPr>
            </a:pPr>
            <a:r>
              <a:t>  "</a:t>
            </a:r>
            <a:r>
              <a:rPr err="1"/>
              <a:t>appDisplayName</a:t>
            </a:r>
            <a:r>
              <a:t>": </a:t>
            </a:r>
            <a:r>
              <a:rPr>
                <a:solidFill>
                  <a:srgbClr val="367E22"/>
                </a:solidFill>
              </a:rPr>
              <a:t>"Azure Portal"</a:t>
            </a:r>
            <a:r>
              <a:t>,</a:t>
            </a:r>
          </a:p>
          <a:p>
            <a:pPr algn="l">
              <a:defRPr>
                <a:solidFill>
                  <a:srgbClr val="D5D5D5"/>
                </a:solidFill>
                <a:latin typeface="Andale Mono"/>
                <a:ea typeface="Andale Mono"/>
                <a:cs typeface="Andale Mono"/>
                <a:sym typeface="Andale Mono"/>
              </a:defRPr>
            </a:pPr>
            <a:r>
              <a:t>  "</a:t>
            </a:r>
            <a:r>
              <a:rPr err="1"/>
              <a:t>ipAddress</a:t>
            </a:r>
            <a:r>
              <a:t>": </a:t>
            </a:r>
            <a:r>
              <a:rPr>
                <a:solidFill>
                  <a:srgbClr val="367E22"/>
                </a:solidFill>
              </a:rPr>
              <a:t>"97.113.39.216"</a:t>
            </a:r>
            <a:r>
              <a:t>,</a:t>
            </a:r>
          </a:p>
          <a:p>
            <a:pPr algn="l">
              <a:defRPr>
                <a:solidFill>
                  <a:srgbClr val="D5D5D5"/>
                </a:solidFill>
                <a:latin typeface="Andale Mono"/>
                <a:ea typeface="Andale Mono"/>
                <a:cs typeface="Andale Mono"/>
                <a:sym typeface="Andale Mono"/>
              </a:defRPr>
            </a:pPr>
            <a:r>
              <a:t>  "</a:t>
            </a:r>
            <a:r>
              <a:rPr err="1"/>
              <a:t>clientAppUsed</a:t>
            </a:r>
            <a:r>
              <a:t>": </a:t>
            </a:r>
            <a:r>
              <a:rPr>
                <a:solidFill>
                  <a:srgbClr val="367E22"/>
                </a:solidFill>
              </a:rPr>
              <a:t>"Browser"</a:t>
            </a:r>
            <a:r>
              <a:t>,</a:t>
            </a:r>
          </a:p>
          <a:p>
            <a:pPr algn="l">
              <a:defRPr>
                <a:solidFill>
                  <a:srgbClr val="D5D5D5"/>
                </a:solidFill>
                <a:latin typeface="Andale Mono"/>
                <a:ea typeface="Andale Mono"/>
                <a:cs typeface="Andale Mono"/>
                <a:sym typeface="Andale Mono"/>
              </a:defRPr>
            </a:pPr>
            <a:r>
              <a:t>  "</a:t>
            </a:r>
            <a:r>
              <a:rPr err="1"/>
              <a:t>conditionalAccessStatus</a:t>
            </a:r>
            <a:r>
              <a:t>": </a:t>
            </a:r>
            <a:r>
              <a:rPr>
                <a:solidFill>
                  <a:srgbClr val="367E22"/>
                </a:solidFill>
              </a:rPr>
              <a:t>"success"</a:t>
            </a:r>
            <a:r>
              <a:t>,</a:t>
            </a:r>
          </a:p>
          <a:p>
            <a:pPr algn="l">
              <a:defRPr>
                <a:solidFill>
                  <a:srgbClr val="D5D5D5"/>
                </a:solidFill>
                <a:latin typeface="Andale Mono"/>
                <a:ea typeface="Andale Mono"/>
                <a:cs typeface="Andale Mono"/>
                <a:sym typeface="Andale Mono"/>
              </a:defRPr>
            </a:pPr>
            <a:r>
              <a:t>  "</a:t>
            </a:r>
            <a:r>
              <a:rPr err="1"/>
              <a:t>riskDetail</a:t>
            </a:r>
            <a:r>
              <a:t>": </a:t>
            </a:r>
            <a:r>
              <a:rPr>
                <a:solidFill>
                  <a:srgbClr val="367E22"/>
                </a:solidFill>
              </a:rPr>
              <a:t>"none"</a:t>
            </a:r>
            <a:r>
              <a:t>,</a:t>
            </a:r>
          </a:p>
          <a:p>
            <a:pPr algn="l">
              <a:defRPr>
                <a:solidFill>
                  <a:srgbClr val="D5D5D5"/>
                </a:solidFill>
                <a:latin typeface="Andale Mono"/>
                <a:ea typeface="Andale Mono"/>
                <a:cs typeface="Andale Mono"/>
                <a:sym typeface="Andale Mono"/>
              </a:defRPr>
            </a:pPr>
            <a:r>
              <a:t>  "</a:t>
            </a:r>
            <a:r>
              <a:rPr err="1"/>
              <a:t>riskLevelAggregated</a:t>
            </a:r>
            <a:r>
              <a:t>": </a:t>
            </a:r>
            <a:r>
              <a:rPr>
                <a:solidFill>
                  <a:srgbClr val="367E22"/>
                </a:solidFill>
              </a:rPr>
              <a:t>"none"</a:t>
            </a:r>
            <a:r>
              <a:t>,</a:t>
            </a:r>
          </a:p>
          <a:p>
            <a:pPr algn="l">
              <a:defRPr>
                <a:solidFill>
                  <a:srgbClr val="D5D5D5"/>
                </a:solidFill>
                <a:latin typeface="Andale Mono"/>
                <a:ea typeface="Andale Mono"/>
                <a:cs typeface="Andale Mono"/>
                <a:sym typeface="Andale Mono"/>
              </a:defRPr>
            </a:pPr>
            <a:r>
              <a:t>  "</a:t>
            </a:r>
            <a:r>
              <a:rPr err="1"/>
              <a:t>riskLevelDuringSignIn</a:t>
            </a:r>
            <a:r>
              <a:t>": </a:t>
            </a:r>
            <a:r>
              <a:rPr>
                <a:solidFill>
                  <a:srgbClr val="367E22"/>
                </a:solidFill>
              </a:rPr>
              <a:t>"none"</a:t>
            </a:r>
            <a:r>
              <a:t>,</a:t>
            </a:r>
          </a:p>
          <a:p>
            <a:pPr algn="l">
              <a:defRPr>
                <a:solidFill>
                  <a:srgbClr val="D5D5D5"/>
                </a:solidFill>
                <a:latin typeface="Andale Mono"/>
                <a:ea typeface="Andale Mono"/>
                <a:cs typeface="Andale Mono"/>
                <a:sym typeface="Andale Mono"/>
              </a:defRPr>
            </a:pPr>
            <a:r>
              <a:t>  "</a:t>
            </a:r>
            <a:r>
              <a:rPr err="1"/>
              <a:t>riskState</a:t>
            </a:r>
            <a:r>
              <a:t>": </a:t>
            </a:r>
            <a:r>
              <a:rPr>
                <a:solidFill>
                  <a:srgbClr val="367E22"/>
                </a:solidFill>
              </a:rPr>
              <a:t>"none"</a:t>
            </a:r>
            <a:r>
              <a:t>,</a:t>
            </a:r>
          </a:p>
          <a:p>
            <a:pPr algn="l">
              <a:defRPr>
                <a:solidFill>
                  <a:srgbClr val="D5D5D5"/>
                </a:solidFill>
                <a:latin typeface="Andale Mono"/>
                <a:ea typeface="Andale Mono"/>
                <a:cs typeface="Andale Mono"/>
                <a:sym typeface="Andale Mono"/>
              </a:defRPr>
            </a:pPr>
            <a:r>
              <a:t>  "</a:t>
            </a:r>
            <a:r>
              <a:rPr err="1"/>
              <a:t>resourceDisplayName</a:t>
            </a:r>
            <a:r>
              <a:t>": </a:t>
            </a:r>
            <a:r>
              <a:rPr>
                <a:solidFill>
                  <a:srgbClr val="367E22"/>
                </a:solidFill>
              </a:rPr>
              <a:t>"Windows Azure Service Management API"</a:t>
            </a:r>
            <a:r>
              <a:t>,</a:t>
            </a:r>
          </a:p>
          <a:p>
            <a:pPr algn="l">
              <a:defRPr>
                <a:solidFill>
                  <a:srgbClr val="D5D5D5"/>
                </a:solidFill>
                <a:latin typeface="Andale Mono"/>
                <a:ea typeface="Andale Mono"/>
                <a:cs typeface="Andale Mono"/>
                <a:sym typeface="Andale Mono"/>
              </a:defRPr>
            </a:pPr>
            <a:r>
              <a:t>  "</a:t>
            </a:r>
            <a:r>
              <a:rPr err="1"/>
              <a:t>deviceDetail</a:t>
            </a:r>
            <a:r>
              <a:t>": {</a:t>
            </a:r>
          </a:p>
          <a:p>
            <a:pPr algn="l">
              <a:defRPr>
                <a:solidFill>
                  <a:srgbClr val="D5D5D5"/>
                </a:solidFill>
                <a:latin typeface="Andale Mono"/>
                <a:ea typeface="Andale Mono"/>
                <a:cs typeface="Andale Mono"/>
                <a:sym typeface="Andale Mono"/>
              </a:defRPr>
            </a:pPr>
            <a:r>
              <a:t>    "</a:t>
            </a:r>
            <a:r>
              <a:rPr err="1"/>
              <a:t>deviceId</a:t>
            </a:r>
            <a:r>
              <a:t>": </a:t>
            </a:r>
            <a:r>
              <a:rPr>
                <a:solidFill>
                  <a:srgbClr val="367E22"/>
                </a:solidFill>
              </a:rPr>
              <a:t>""</a:t>
            </a:r>
            <a:r>
              <a:t>,</a:t>
            </a:r>
          </a:p>
          <a:p>
            <a:pPr algn="l">
              <a:defRPr>
                <a:solidFill>
                  <a:srgbClr val="D5D5D5"/>
                </a:solidFill>
                <a:latin typeface="Andale Mono"/>
                <a:ea typeface="Andale Mono"/>
                <a:cs typeface="Andale Mono"/>
                <a:sym typeface="Andale Mono"/>
              </a:defRPr>
            </a:pPr>
            <a:r>
              <a:t>    "</a:t>
            </a:r>
            <a:r>
              <a:rPr err="1"/>
              <a:t>displayName</a:t>
            </a:r>
            <a:r>
              <a:t>": </a:t>
            </a:r>
            <a:r>
              <a:rPr>
                <a:solidFill>
                  <a:srgbClr val="367E22"/>
                </a:solidFill>
              </a:rPr>
              <a:t>""</a:t>
            </a:r>
            <a:r>
              <a:t>,</a:t>
            </a:r>
          </a:p>
          <a:p>
            <a:pPr algn="l">
              <a:defRPr>
                <a:solidFill>
                  <a:srgbClr val="D5D5D5"/>
                </a:solidFill>
                <a:latin typeface="Andale Mono"/>
                <a:ea typeface="Andale Mono"/>
                <a:cs typeface="Andale Mono"/>
                <a:sym typeface="Andale Mono"/>
              </a:defRPr>
            </a:pPr>
            <a:r>
              <a:t>    "</a:t>
            </a:r>
            <a:r>
              <a:rPr err="1"/>
              <a:t>operatingSystem</a:t>
            </a:r>
            <a:r>
              <a:t>": </a:t>
            </a:r>
            <a:r>
              <a:rPr>
                <a:solidFill>
                  <a:srgbClr val="367E22"/>
                </a:solidFill>
              </a:rPr>
              <a:t>"</a:t>
            </a:r>
            <a:r>
              <a:rPr err="1">
                <a:solidFill>
                  <a:srgbClr val="367E22"/>
                </a:solidFill>
              </a:rPr>
              <a:t>MacOs</a:t>
            </a:r>
            <a:r>
              <a:rPr>
                <a:solidFill>
                  <a:srgbClr val="367E22"/>
                </a:solidFill>
              </a:rPr>
              <a:t>"</a:t>
            </a:r>
            <a:r>
              <a:t>,</a:t>
            </a:r>
          </a:p>
          <a:p>
            <a:pPr algn="l">
              <a:defRPr>
                <a:solidFill>
                  <a:srgbClr val="D5D5D5"/>
                </a:solidFill>
                <a:latin typeface="Andale Mono"/>
                <a:ea typeface="Andale Mono"/>
                <a:cs typeface="Andale Mono"/>
                <a:sym typeface="Andale Mono"/>
              </a:defRPr>
            </a:pPr>
            <a:r>
              <a:t>    "browser": </a:t>
            </a:r>
            <a:r>
              <a:rPr>
                <a:solidFill>
                  <a:srgbClr val="367E22"/>
                </a:solidFill>
              </a:rPr>
              <a:t>"Edge 102.0.1245"</a:t>
            </a:r>
            <a:r>
              <a:t>,</a:t>
            </a:r>
          </a:p>
          <a:p>
            <a:pPr algn="l">
              <a:defRPr>
                <a:solidFill>
                  <a:srgbClr val="D5D5D5"/>
                </a:solidFill>
                <a:latin typeface="Andale Mono"/>
                <a:ea typeface="Andale Mono"/>
                <a:cs typeface="Andale Mono"/>
                <a:sym typeface="Andale Mono"/>
              </a:defRPr>
            </a:pPr>
            <a:r>
              <a:t>    "</a:t>
            </a:r>
            <a:r>
              <a:rPr err="1"/>
              <a:t>isCompliant</a:t>
            </a:r>
            <a:r>
              <a:t>": </a:t>
            </a:r>
            <a:r>
              <a:rPr>
                <a:solidFill>
                  <a:srgbClr val="F09439"/>
                </a:solidFill>
              </a:rPr>
              <a:t>false</a:t>
            </a:r>
            <a:r>
              <a:t>,</a:t>
            </a:r>
          </a:p>
          <a:p>
            <a:pPr algn="l">
              <a:defRPr>
                <a:solidFill>
                  <a:srgbClr val="D5D5D5"/>
                </a:solidFill>
                <a:latin typeface="Andale Mono"/>
                <a:ea typeface="Andale Mono"/>
                <a:cs typeface="Andale Mono"/>
                <a:sym typeface="Andale Mono"/>
              </a:defRPr>
            </a:pPr>
            <a:r>
              <a:t>    "</a:t>
            </a:r>
            <a:r>
              <a:rPr err="1"/>
              <a:t>isManaged</a:t>
            </a:r>
            <a:r>
              <a:t>": </a:t>
            </a:r>
            <a:r>
              <a:rPr>
                <a:solidFill>
                  <a:srgbClr val="F09439"/>
                </a:solidFill>
              </a:rPr>
              <a:t>false</a:t>
            </a:r>
            <a:r>
              <a:t>,</a:t>
            </a:r>
          </a:p>
          <a:p>
            <a:pPr algn="l">
              <a:defRPr>
                <a:solidFill>
                  <a:srgbClr val="D5D5D5"/>
                </a:solidFill>
                <a:latin typeface="Andale Mono"/>
                <a:ea typeface="Andale Mono"/>
                <a:cs typeface="Andale Mono"/>
                <a:sym typeface="Andale Mono"/>
              </a:defRPr>
            </a:pPr>
            <a:r>
              <a:t>    "</a:t>
            </a:r>
            <a:r>
              <a:rPr err="1"/>
              <a:t>trustType</a:t>
            </a:r>
            <a:r>
              <a:t>": </a:t>
            </a:r>
            <a:r>
              <a:rPr>
                <a:solidFill>
                  <a:srgbClr val="367E22"/>
                </a:solidFill>
              </a:rPr>
              <a:t>""</a:t>
            </a:r>
          </a:p>
          <a:p>
            <a:pPr algn="l">
              <a:defRPr>
                <a:solidFill>
                  <a:srgbClr val="D5D5D5"/>
                </a:solidFill>
                <a:latin typeface="Andale Mono"/>
                <a:ea typeface="Andale Mono"/>
                <a:cs typeface="Andale Mono"/>
                <a:sym typeface="Andale Mono"/>
              </a:defRPr>
            </a:pPr>
            <a:r>
              <a:t>  },</a:t>
            </a:r>
          </a:p>
          <a:p>
            <a:pPr algn="l">
              <a:defRPr>
                <a:solidFill>
                  <a:srgbClr val="D5D5D5"/>
                </a:solidFill>
                <a:latin typeface="Andale Mono"/>
                <a:ea typeface="Andale Mono"/>
                <a:cs typeface="Andale Mono"/>
                <a:sym typeface="Andale Mono"/>
              </a:defRPr>
            </a:pPr>
            <a:r>
              <a:t>  "location": {</a:t>
            </a:r>
          </a:p>
          <a:p>
            <a:pPr algn="l">
              <a:defRPr>
                <a:solidFill>
                  <a:srgbClr val="D5D5D5"/>
                </a:solidFill>
                <a:latin typeface="Andale Mono"/>
                <a:ea typeface="Andale Mono"/>
                <a:cs typeface="Andale Mono"/>
                <a:sym typeface="Andale Mono"/>
              </a:defRPr>
            </a:pPr>
            <a:r>
              <a:t>    "city": </a:t>
            </a:r>
            <a:r>
              <a:rPr>
                <a:solidFill>
                  <a:srgbClr val="367E22"/>
                </a:solidFill>
              </a:rPr>
              <a:t>"Seattle"</a:t>
            </a:r>
            <a:r>
              <a:t>,</a:t>
            </a:r>
          </a:p>
          <a:p>
            <a:pPr algn="l">
              <a:defRPr>
                <a:solidFill>
                  <a:srgbClr val="D5D5D5"/>
                </a:solidFill>
                <a:latin typeface="Andale Mono"/>
                <a:ea typeface="Andale Mono"/>
                <a:cs typeface="Andale Mono"/>
                <a:sym typeface="Andale Mono"/>
              </a:defRPr>
            </a:pPr>
            <a:r>
              <a:t>    "state": </a:t>
            </a:r>
            <a:r>
              <a:rPr>
                <a:solidFill>
                  <a:srgbClr val="367E22"/>
                </a:solidFill>
              </a:rPr>
              <a:t>"Washington"</a:t>
            </a:r>
            <a:r>
              <a:t>,</a:t>
            </a:r>
          </a:p>
          <a:p>
            <a:pPr algn="l">
              <a:defRPr>
                <a:solidFill>
                  <a:srgbClr val="D5D5D5"/>
                </a:solidFill>
                <a:latin typeface="Andale Mono"/>
                <a:ea typeface="Andale Mono"/>
                <a:cs typeface="Andale Mono"/>
                <a:sym typeface="Andale Mono"/>
              </a:defRPr>
            </a:pPr>
            <a:r>
              <a:t>    "</a:t>
            </a:r>
            <a:r>
              <a:rPr err="1"/>
              <a:t>countryOrRegion</a:t>
            </a:r>
            <a:r>
              <a:t>": </a:t>
            </a:r>
            <a:r>
              <a:rPr>
                <a:solidFill>
                  <a:srgbClr val="367E22"/>
                </a:solidFill>
              </a:rPr>
              <a:t>"US"</a:t>
            </a:r>
            <a:r>
              <a:t>,</a:t>
            </a:r>
          </a:p>
          <a:p>
            <a:pPr algn="l">
              <a:defRPr>
                <a:solidFill>
                  <a:srgbClr val="D5D5D5"/>
                </a:solidFill>
                <a:latin typeface="Andale Mono"/>
                <a:ea typeface="Andale Mono"/>
                <a:cs typeface="Andale Mono"/>
                <a:sym typeface="Andale Mono"/>
              </a:defRPr>
            </a:pPr>
            <a:r>
              <a:t>    "</a:t>
            </a:r>
            <a:r>
              <a:rPr err="1"/>
              <a:t>geoCoordinates</a:t>
            </a:r>
            <a:r>
              <a:t>": {</a:t>
            </a:r>
          </a:p>
          <a:p>
            <a:pPr algn="l">
              <a:defRPr>
                <a:solidFill>
                  <a:srgbClr val="D5D5D5"/>
                </a:solidFill>
                <a:latin typeface="Andale Mono"/>
                <a:ea typeface="Andale Mono"/>
                <a:cs typeface="Andale Mono"/>
                <a:sym typeface="Andale Mono"/>
              </a:defRPr>
            </a:pPr>
            <a:r>
              <a:t>      "altitude": </a:t>
            </a:r>
            <a:r>
              <a:rPr>
                <a:solidFill>
                  <a:srgbClr val="929292"/>
                </a:solidFill>
              </a:rPr>
              <a:t>null</a:t>
            </a:r>
            <a:r>
              <a:t>,</a:t>
            </a:r>
          </a:p>
          <a:p>
            <a:pPr algn="l">
              <a:defRPr>
                <a:solidFill>
                  <a:srgbClr val="D5D5D5"/>
                </a:solidFill>
                <a:latin typeface="Andale Mono"/>
                <a:ea typeface="Andale Mono"/>
                <a:cs typeface="Andale Mono"/>
                <a:sym typeface="Andale Mono"/>
              </a:defRPr>
            </a:pPr>
            <a:r>
              <a:t>      "latitude": </a:t>
            </a:r>
            <a:r>
              <a:rPr>
                <a:solidFill>
                  <a:srgbClr val="EB3223"/>
                </a:solidFill>
              </a:rPr>
              <a:t>47.61837</a:t>
            </a:r>
            <a:r>
              <a:t>,</a:t>
            </a:r>
          </a:p>
          <a:p>
            <a:pPr algn="l">
              <a:defRPr>
                <a:solidFill>
                  <a:srgbClr val="D5D5D5"/>
                </a:solidFill>
                <a:latin typeface="Andale Mono"/>
                <a:ea typeface="Andale Mono"/>
                <a:cs typeface="Andale Mono"/>
                <a:sym typeface="Andale Mono"/>
              </a:defRPr>
            </a:pPr>
            <a:r>
              <a:t>      "longitude": </a:t>
            </a:r>
            <a:r>
              <a:rPr>
                <a:solidFill>
                  <a:srgbClr val="EB3223"/>
                </a:solidFill>
              </a:rPr>
              <a:t>-122.3142</a:t>
            </a:r>
          </a:p>
          <a:p>
            <a:pPr algn="l">
              <a:defRPr>
                <a:solidFill>
                  <a:srgbClr val="D5D5D5"/>
                </a:solidFill>
                <a:latin typeface="Andale Mono"/>
                <a:ea typeface="Andale Mono"/>
                <a:cs typeface="Andale Mono"/>
                <a:sym typeface="Andale Mono"/>
              </a:defRPr>
            </a:pPr>
            <a:r>
              <a:t>    }</a:t>
            </a:r>
          </a:p>
          <a:p>
            <a:pPr algn="l">
              <a:defRPr>
                <a:solidFill>
                  <a:srgbClr val="D5D5D5"/>
                </a:solidFill>
                <a:latin typeface="Andale Mono"/>
                <a:ea typeface="Andale Mono"/>
                <a:cs typeface="Andale Mono"/>
                <a:sym typeface="Andale Mono"/>
              </a:defRPr>
            </a:pPr>
            <a:r>
              <a:t>  }</a:t>
            </a:r>
          </a:p>
          <a:p>
            <a:pPr algn="l">
              <a:defRPr>
                <a:solidFill>
                  <a:srgbClr val="D5D5D5"/>
                </a:solidFill>
                <a:latin typeface="Andale Mono"/>
                <a:ea typeface="Andale Mono"/>
                <a:cs typeface="Andale Mono"/>
                <a:sym typeface="Andale Mono"/>
              </a:defRPr>
            </a:pPr>
            <a:r>
              <a:t>}</a:t>
            </a:r>
          </a:p>
        </p:txBody>
      </p:sp>
      <p:sp>
        <p:nvSpPr>
          <p:cNvPr id="184" name="Line"/>
          <p:cNvSpPr/>
          <p:nvPr/>
        </p:nvSpPr>
        <p:spPr>
          <a:xfrm flipH="1" flipV="1">
            <a:off x="16804390" y="7321692"/>
            <a:ext cx="3514752" cy="2238116"/>
          </a:xfrm>
          <a:prstGeom prst="line">
            <a:avLst/>
          </a:prstGeom>
          <a:ln w="203200">
            <a:solidFill>
              <a:schemeClr val="accent5"/>
            </a:solidFill>
            <a:miter lim="400000"/>
            <a:tailEnd type="triangle"/>
          </a:ln>
        </p:spPr>
        <p:txBody>
          <a:bodyPr lIns="50800" tIns="50800" rIns="50800" bIns="50800" anchor="ctr"/>
          <a:lstStyle/>
          <a:p>
            <a:endParaRPr/>
          </a:p>
        </p:txBody>
      </p:sp>
    </p:spTree>
    <p:extLst>
      <p:ext uri="{BB962C8B-B14F-4D97-AF65-F5344CB8AC3E}">
        <p14:creationId xmlns:p14="http://schemas.microsoft.com/office/powerpoint/2010/main" val="79958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xEl>
                                              <p:pRg st="1" end="1"/>
                                            </p:txEl>
                                          </p:spTgt>
                                        </p:tgtEl>
                                        <p:attrNameLst>
                                          <p:attrName>style.visibility</p:attrName>
                                        </p:attrNameLst>
                                      </p:cBhvr>
                                      <p:to>
                                        <p:strVal val="visible"/>
                                      </p:to>
                                    </p:set>
                                    <p:animEffect transition="in" filter="fade">
                                      <p:cBhvr>
                                        <p:cTn id="7" dur="500"/>
                                        <p:tgtEl>
                                          <p:spTgt spid="18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3">
                                            <p:txEl>
                                              <p:pRg st="2" end="2"/>
                                            </p:txEl>
                                          </p:spTgt>
                                        </p:tgtEl>
                                        <p:attrNameLst>
                                          <p:attrName>style.visibility</p:attrName>
                                        </p:attrNameLst>
                                      </p:cBhvr>
                                      <p:to>
                                        <p:strVal val="visible"/>
                                      </p:to>
                                    </p:set>
                                    <p:animEffect transition="in" filter="fade">
                                      <p:cBhvr>
                                        <p:cTn id="11" dur="500"/>
                                        <p:tgtEl>
                                          <p:spTgt spid="18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3">
                                            <p:txEl>
                                              <p:pRg st="3" end="3"/>
                                            </p:txEl>
                                          </p:spTgt>
                                        </p:tgtEl>
                                        <p:attrNameLst>
                                          <p:attrName>style.visibility</p:attrName>
                                        </p:attrNameLst>
                                      </p:cBhvr>
                                      <p:to>
                                        <p:strVal val="visible"/>
                                      </p:to>
                                    </p:set>
                                    <p:animEffect transition="in" filter="fade">
                                      <p:cBhvr>
                                        <p:cTn id="15" dur="500"/>
                                        <p:tgtEl>
                                          <p:spTgt spid="18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83">
                                            <p:txEl>
                                              <p:pRg st="4" end="4"/>
                                            </p:txEl>
                                          </p:spTgt>
                                        </p:tgtEl>
                                        <p:attrNameLst>
                                          <p:attrName>style.visibility</p:attrName>
                                        </p:attrNameLst>
                                      </p:cBhvr>
                                      <p:to>
                                        <p:strVal val="visible"/>
                                      </p:to>
                                    </p:set>
                                    <p:animEffect transition="in" filter="fade">
                                      <p:cBhvr>
                                        <p:cTn id="18" dur="500"/>
                                        <p:tgtEl>
                                          <p:spTgt spid="18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83">
                                            <p:txEl>
                                              <p:pRg st="5" end="5"/>
                                            </p:txEl>
                                          </p:spTgt>
                                        </p:tgtEl>
                                        <p:attrNameLst>
                                          <p:attrName>style.visibility</p:attrName>
                                        </p:attrNameLst>
                                      </p:cBhvr>
                                      <p:to>
                                        <p:strVal val="visible"/>
                                      </p:to>
                                    </p:set>
                                    <p:animEffect transition="in" filter="fade">
                                      <p:cBhvr>
                                        <p:cTn id="21" dur="500"/>
                                        <p:tgtEl>
                                          <p:spTgt spid="18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83">
                                            <p:txEl>
                                              <p:pRg st="6" end="6"/>
                                            </p:txEl>
                                          </p:spTgt>
                                        </p:tgtEl>
                                        <p:attrNameLst>
                                          <p:attrName>style.visibility</p:attrName>
                                        </p:attrNameLst>
                                      </p:cBhvr>
                                      <p:to>
                                        <p:strVal val="visible"/>
                                      </p:to>
                                    </p:set>
                                    <p:animEffect transition="in" filter="fade">
                                      <p:cBhvr>
                                        <p:cTn id="24" dur="500"/>
                                        <p:tgtEl>
                                          <p:spTgt spid="18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83">
                                            <p:txEl>
                                              <p:pRg st="7" end="7"/>
                                            </p:txEl>
                                          </p:spTgt>
                                        </p:tgtEl>
                                        <p:attrNameLst>
                                          <p:attrName>style.visibility</p:attrName>
                                        </p:attrNameLst>
                                      </p:cBhvr>
                                      <p:to>
                                        <p:strVal val="visible"/>
                                      </p:to>
                                    </p:set>
                                    <p:animEffect transition="in" filter="fade">
                                      <p:cBhvr>
                                        <p:cTn id="27" dur="500"/>
                                        <p:tgtEl>
                                          <p:spTgt spid="183">
                                            <p:txEl>
                                              <p:pRg st="7" end="7"/>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83">
                                            <p:txEl>
                                              <p:pRg st="8" end="8"/>
                                            </p:txEl>
                                          </p:spTgt>
                                        </p:tgtEl>
                                        <p:attrNameLst>
                                          <p:attrName>style.visibility</p:attrName>
                                        </p:attrNameLst>
                                      </p:cBhvr>
                                      <p:to>
                                        <p:strVal val="visible"/>
                                      </p:to>
                                    </p:set>
                                    <p:animEffect transition="in" filter="fade">
                                      <p:cBhvr>
                                        <p:cTn id="31" dur="500"/>
                                        <p:tgtEl>
                                          <p:spTgt spid="18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83">
                                            <p:txEl>
                                              <p:pRg st="9" end="9"/>
                                            </p:txEl>
                                          </p:spTgt>
                                        </p:tgtEl>
                                        <p:attrNameLst>
                                          <p:attrName>style.visibility</p:attrName>
                                        </p:attrNameLst>
                                      </p:cBhvr>
                                      <p:to>
                                        <p:strVal val="visible"/>
                                      </p:to>
                                    </p:set>
                                    <p:animEffect transition="in" filter="fade">
                                      <p:cBhvr>
                                        <p:cTn id="34" dur="500"/>
                                        <p:tgtEl>
                                          <p:spTgt spid="18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 name="Conditional Access Evaluation Phase"/>
          <p:cNvSpPr txBox="1">
            <a:spLocks noGrp="1"/>
          </p:cNvSpPr>
          <p:nvPr>
            <p:ph type="title"/>
          </p:nvPr>
        </p:nvSpPr>
        <p:spPr>
          <a:prstGeom prst="rect">
            <a:avLst/>
          </a:prstGeom>
        </p:spPr>
        <p:txBody>
          <a:bodyPr>
            <a:normAutofit/>
          </a:bodyPr>
          <a:lstStyle>
            <a:lvl1pPr defTabSz="462280">
              <a:defRPr sz="4704" spc="-141"/>
            </a:lvl1pPr>
          </a:lstStyle>
          <a:p>
            <a:r>
              <a:rPr lang="en-US" sz="5400"/>
              <a:t>Conditional Access Evaluation Phase</a:t>
            </a:r>
          </a:p>
        </p:txBody>
      </p:sp>
      <p:sp>
        <p:nvSpPr>
          <p:cNvPr id="183" name="Conditional Access collects this type of data on every auth attempt…"/>
          <p:cNvSpPr txBox="1">
            <a:spLocks noGrp="1"/>
          </p:cNvSpPr>
          <p:nvPr>
            <p:ph type="body" sz="half" idx="1"/>
          </p:nvPr>
        </p:nvSpPr>
        <p:spPr>
          <a:prstGeom prst="rect">
            <a:avLst/>
          </a:prstGeom>
        </p:spPr>
        <p:txBody>
          <a:bodyPr/>
          <a:lstStyle/>
          <a:p>
            <a:pPr marL="497331" indent="-497331" defTabSz="2170176">
              <a:spcBef>
                <a:spcPts val="2100"/>
              </a:spcBef>
              <a:defRPr sz="4272"/>
            </a:pPr>
            <a:r>
              <a:t>Conditional Access collects this type of data on every auth attempt</a:t>
            </a:r>
          </a:p>
          <a:p>
            <a:pPr marL="994663" lvl="1" indent="-497331" defTabSz="2170176">
              <a:spcBef>
                <a:spcPts val="2100"/>
              </a:spcBef>
              <a:defRPr sz="4272"/>
            </a:pPr>
            <a:r>
              <a:t>Interactive AND non-interactive</a:t>
            </a:r>
          </a:p>
          <a:p>
            <a:pPr marL="497331" indent="-497331" defTabSz="2170176">
              <a:spcBef>
                <a:spcPts val="2100"/>
              </a:spcBef>
              <a:defRPr sz="4272"/>
            </a:pPr>
            <a:r>
              <a:t>Common Policies might take one of these actions for this type of sign-in:</a:t>
            </a:r>
          </a:p>
          <a:p>
            <a:pPr marL="994663" lvl="1" indent="-497331" defTabSz="2170176">
              <a:spcBef>
                <a:spcPts val="2100"/>
              </a:spcBef>
              <a:defRPr sz="4272"/>
            </a:pPr>
            <a:r>
              <a:t>Block access since device is not compliant</a:t>
            </a:r>
          </a:p>
          <a:p>
            <a:pPr marL="994663" lvl="1" indent="-497331" defTabSz="2170176">
              <a:spcBef>
                <a:spcPts val="2100"/>
              </a:spcBef>
              <a:defRPr sz="4272"/>
            </a:pPr>
            <a:r>
              <a:t>Grant access, but set a Sign-In Frequency to 2 hours</a:t>
            </a:r>
          </a:p>
        </p:txBody>
      </p:sp>
      <p:sp>
        <p:nvSpPr>
          <p:cNvPr id="185" name="{…"/>
          <p:cNvSpPr txBox="1"/>
          <p:nvPr/>
        </p:nvSpPr>
        <p:spPr>
          <a:xfrm>
            <a:off x="12244392" y="1492250"/>
            <a:ext cx="11820526" cy="1073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a:solidFill>
                  <a:srgbClr val="D5D5D5"/>
                </a:solidFill>
                <a:latin typeface="Andale Mono"/>
                <a:ea typeface="Andale Mono"/>
                <a:cs typeface="Andale Mono"/>
                <a:sym typeface="Andale Mono"/>
              </a:defRPr>
            </a:pPr>
            <a:r>
              <a:t>{</a:t>
            </a:r>
          </a:p>
          <a:p>
            <a:pPr algn="l">
              <a:defRPr>
                <a:solidFill>
                  <a:srgbClr val="D5D5D5"/>
                </a:solidFill>
                <a:latin typeface="Andale Mono"/>
                <a:ea typeface="Andale Mono"/>
                <a:cs typeface="Andale Mono"/>
                <a:sym typeface="Andale Mono"/>
              </a:defRPr>
            </a:pPr>
            <a:r>
              <a:t>  "</a:t>
            </a:r>
            <a:r>
              <a:rPr err="1"/>
              <a:t>userDisplayName</a:t>
            </a:r>
            <a:r>
              <a:t>": </a:t>
            </a:r>
            <a:r>
              <a:rPr>
                <a:solidFill>
                  <a:srgbClr val="367E22"/>
                </a:solidFill>
              </a:rPr>
              <a:t>"Michael Epping"</a:t>
            </a:r>
            <a:r>
              <a:t>,</a:t>
            </a:r>
          </a:p>
          <a:p>
            <a:pPr algn="l">
              <a:defRPr>
                <a:solidFill>
                  <a:srgbClr val="D5D5D5"/>
                </a:solidFill>
                <a:latin typeface="Andale Mono"/>
                <a:ea typeface="Andale Mono"/>
                <a:cs typeface="Andale Mono"/>
                <a:sym typeface="Andale Mono"/>
              </a:defRPr>
            </a:pPr>
            <a:r>
              <a:t>  "</a:t>
            </a:r>
            <a:r>
              <a:rPr err="1"/>
              <a:t>appDisplayName</a:t>
            </a:r>
            <a:r>
              <a:t>": </a:t>
            </a:r>
            <a:r>
              <a:rPr>
                <a:solidFill>
                  <a:srgbClr val="367E22"/>
                </a:solidFill>
              </a:rPr>
              <a:t>"Azure Portal"</a:t>
            </a:r>
            <a:r>
              <a:t>,</a:t>
            </a:r>
          </a:p>
          <a:p>
            <a:pPr algn="l">
              <a:defRPr>
                <a:solidFill>
                  <a:srgbClr val="D5D5D5"/>
                </a:solidFill>
                <a:latin typeface="Andale Mono"/>
                <a:ea typeface="Andale Mono"/>
                <a:cs typeface="Andale Mono"/>
                <a:sym typeface="Andale Mono"/>
              </a:defRPr>
            </a:pPr>
            <a:r>
              <a:t>  "</a:t>
            </a:r>
            <a:r>
              <a:rPr err="1"/>
              <a:t>ipAddress</a:t>
            </a:r>
            <a:r>
              <a:t>": </a:t>
            </a:r>
            <a:r>
              <a:rPr>
                <a:solidFill>
                  <a:srgbClr val="367E22"/>
                </a:solidFill>
              </a:rPr>
              <a:t>"97.113.39.216"</a:t>
            </a:r>
            <a:r>
              <a:t>,</a:t>
            </a:r>
          </a:p>
          <a:p>
            <a:pPr algn="l">
              <a:defRPr>
                <a:solidFill>
                  <a:srgbClr val="D5D5D5"/>
                </a:solidFill>
                <a:latin typeface="Andale Mono"/>
                <a:ea typeface="Andale Mono"/>
                <a:cs typeface="Andale Mono"/>
                <a:sym typeface="Andale Mono"/>
              </a:defRPr>
            </a:pPr>
            <a:r>
              <a:t>  "</a:t>
            </a:r>
            <a:r>
              <a:rPr err="1"/>
              <a:t>clientAppUsed</a:t>
            </a:r>
            <a:r>
              <a:t>": </a:t>
            </a:r>
            <a:r>
              <a:rPr>
                <a:solidFill>
                  <a:srgbClr val="367E22"/>
                </a:solidFill>
              </a:rPr>
              <a:t>"Browser"</a:t>
            </a:r>
            <a:r>
              <a:t>,</a:t>
            </a:r>
          </a:p>
          <a:p>
            <a:pPr algn="l">
              <a:defRPr>
                <a:solidFill>
                  <a:srgbClr val="D5D5D5"/>
                </a:solidFill>
                <a:latin typeface="Andale Mono"/>
                <a:ea typeface="Andale Mono"/>
                <a:cs typeface="Andale Mono"/>
                <a:sym typeface="Andale Mono"/>
              </a:defRPr>
            </a:pPr>
            <a:r>
              <a:t>  "</a:t>
            </a:r>
            <a:r>
              <a:rPr err="1"/>
              <a:t>conditionalAccessStatus</a:t>
            </a:r>
            <a:r>
              <a:t>": </a:t>
            </a:r>
            <a:r>
              <a:rPr>
                <a:solidFill>
                  <a:srgbClr val="367E22"/>
                </a:solidFill>
              </a:rPr>
              <a:t>"success"</a:t>
            </a:r>
            <a:r>
              <a:t>,</a:t>
            </a:r>
          </a:p>
          <a:p>
            <a:pPr algn="l">
              <a:defRPr>
                <a:solidFill>
                  <a:srgbClr val="D5D5D5"/>
                </a:solidFill>
                <a:latin typeface="Andale Mono"/>
                <a:ea typeface="Andale Mono"/>
                <a:cs typeface="Andale Mono"/>
                <a:sym typeface="Andale Mono"/>
              </a:defRPr>
            </a:pPr>
            <a:r>
              <a:t>  "</a:t>
            </a:r>
            <a:r>
              <a:rPr err="1"/>
              <a:t>riskDetail</a:t>
            </a:r>
            <a:r>
              <a:t>": </a:t>
            </a:r>
            <a:r>
              <a:rPr>
                <a:solidFill>
                  <a:srgbClr val="367E22"/>
                </a:solidFill>
              </a:rPr>
              <a:t>"none"</a:t>
            </a:r>
            <a:r>
              <a:t>,</a:t>
            </a:r>
          </a:p>
          <a:p>
            <a:pPr algn="l">
              <a:defRPr>
                <a:solidFill>
                  <a:srgbClr val="D5D5D5"/>
                </a:solidFill>
                <a:latin typeface="Andale Mono"/>
                <a:ea typeface="Andale Mono"/>
                <a:cs typeface="Andale Mono"/>
                <a:sym typeface="Andale Mono"/>
              </a:defRPr>
            </a:pPr>
            <a:r>
              <a:t>  "</a:t>
            </a:r>
            <a:r>
              <a:rPr err="1"/>
              <a:t>riskLevelAggregated</a:t>
            </a:r>
            <a:r>
              <a:t>": </a:t>
            </a:r>
            <a:r>
              <a:rPr>
                <a:solidFill>
                  <a:srgbClr val="367E22"/>
                </a:solidFill>
              </a:rPr>
              <a:t>"none"</a:t>
            </a:r>
            <a:r>
              <a:t>,</a:t>
            </a:r>
          </a:p>
          <a:p>
            <a:pPr algn="l">
              <a:defRPr>
                <a:solidFill>
                  <a:srgbClr val="D5D5D5"/>
                </a:solidFill>
                <a:latin typeface="Andale Mono"/>
                <a:ea typeface="Andale Mono"/>
                <a:cs typeface="Andale Mono"/>
                <a:sym typeface="Andale Mono"/>
              </a:defRPr>
            </a:pPr>
            <a:r>
              <a:t>  "</a:t>
            </a:r>
            <a:r>
              <a:rPr err="1"/>
              <a:t>riskLevelDuringSignIn</a:t>
            </a:r>
            <a:r>
              <a:t>": </a:t>
            </a:r>
            <a:r>
              <a:rPr>
                <a:solidFill>
                  <a:srgbClr val="367E22"/>
                </a:solidFill>
              </a:rPr>
              <a:t>"none"</a:t>
            </a:r>
            <a:r>
              <a:t>,</a:t>
            </a:r>
          </a:p>
          <a:p>
            <a:pPr algn="l">
              <a:defRPr>
                <a:solidFill>
                  <a:srgbClr val="D5D5D5"/>
                </a:solidFill>
                <a:latin typeface="Andale Mono"/>
                <a:ea typeface="Andale Mono"/>
                <a:cs typeface="Andale Mono"/>
                <a:sym typeface="Andale Mono"/>
              </a:defRPr>
            </a:pPr>
            <a:r>
              <a:t>  "</a:t>
            </a:r>
            <a:r>
              <a:rPr err="1"/>
              <a:t>riskState</a:t>
            </a:r>
            <a:r>
              <a:t>": </a:t>
            </a:r>
            <a:r>
              <a:rPr>
                <a:solidFill>
                  <a:srgbClr val="367E22"/>
                </a:solidFill>
              </a:rPr>
              <a:t>"none"</a:t>
            </a:r>
            <a:r>
              <a:t>,</a:t>
            </a:r>
          </a:p>
          <a:p>
            <a:pPr algn="l">
              <a:defRPr>
                <a:solidFill>
                  <a:srgbClr val="D5D5D5"/>
                </a:solidFill>
                <a:latin typeface="Andale Mono"/>
                <a:ea typeface="Andale Mono"/>
                <a:cs typeface="Andale Mono"/>
                <a:sym typeface="Andale Mono"/>
              </a:defRPr>
            </a:pPr>
            <a:r>
              <a:t>  "</a:t>
            </a:r>
            <a:r>
              <a:rPr err="1"/>
              <a:t>resourceDisplayName</a:t>
            </a:r>
            <a:r>
              <a:t>": </a:t>
            </a:r>
            <a:r>
              <a:rPr>
                <a:solidFill>
                  <a:srgbClr val="367E22"/>
                </a:solidFill>
              </a:rPr>
              <a:t>"Windows Azure Service Management API"</a:t>
            </a:r>
            <a:r>
              <a:t>,</a:t>
            </a:r>
          </a:p>
          <a:p>
            <a:pPr algn="l">
              <a:defRPr>
                <a:solidFill>
                  <a:srgbClr val="D5D5D5"/>
                </a:solidFill>
                <a:latin typeface="Andale Mono"/>
                <a:ea typeface="Andale Mono"/>
                <a:cs typeface="Andale Mono"/>
                <a:sym typeface="Andale Mono"/>
              </a:defRPr>
            </a:pPr>
            <a:r>
              <a:t>  "</a:t>
            </a:r>
            <a:r>
              <a:rPr err="1"/>
              <a:t>deviceDetail</a:t>
            </a:r>
            <a:r>
              <a:t>": {</a:t>
            </a:r>
          </a:p>
          <a:p>
            <a:pPr algn="l">
              <a:defRPr>
                <a:solidFill>
                  <a:srgbClr val="D5D5D5"/>
                </a:solidFill>
                <a:latin typeface="Andale Mono"/>
                <a:ea typeface="Andale Mono"/>
                <a:cs typeface="Andale Mono"/>
                <a:sym typeface="Andale Mono"/>
              </a:defRPr>
            </a:pPr>
            <a:r>
              <a:t>    "</a:t>
            </a:r>
            <a:r>
              <a:rPr err="1"/>
              <a:t>deviceId</a:t>
            </a:r>
            <a:r>
              <a:t>": </a:t>
            </a:r>
            <a:r>
              <a:rPr>
                <a:solidFill>
                  <a:srgbClr val="367E22"/>
                </a:solidFill>
              </a:rPr>
              <a:t>""</a:t>
            </a:r>
            <a:r>
              <a:t>,</a:t>
            </a:r>
          </a:p>
          <a:p>
            <a:pPr algn="l">
              <a:defRPr>
                <a:solidFill>
                  <a:srgbClr val="D5D5D5"/>
                </a:solidFill>
                <a:latin typeface="Andale Mono"/>
                <a:ea typeface="Andale Mono"/>
                <a:cs typeface="Andale Mono"/>
                <a:sym typeface="Andale Mono"/>
              </a:defRPr>
            </a:pPr>
            <a:r>
              <a:t>    "</a:t>
            </a:r>
            <a:r>
              <a:rPr err="1"/>
              <a:t>displayName</a:t>
            </a:r>
            <a:r>
              <a:t>": </a:t>
            </a:r>
            <a:r>
              <a:rPr>
                <a:solidFill>
                  <a:srgbClr val="367E22"/>
                </a:solidFill>
              </a:rPr>
              <a:t>""</a:t>
            </a:r>
            <a:r>
              <a:t>,</a:t>
            </a:r>
          </a:p>
          <a:p>
            <a:pPr algn="l">
              <a:defRPr>
                <a:solidFill>
                  <a:srgbClr val="D5D5D5"/>
                </a:solidFill>
                <a:latin typeface="Andale Mono"/>
                <a:ea typeface="Andale Mono"/>
                <a:cs typeface="Andale Mono"/>
                <a:sym typeface="Andale Mono"/>
              </a:defRPr>
            </a:pPr>
            <a:r>
              <a:t>    "</a:t>
            </a:r>
            <a:r>
              <a:rPr err="1"/>
              <a:t>operatingSystem</a:t>
            </a:r>
            <a:r>
              <a:t>": </a:t>
            </a:r>
            <a:r>
              <a:rPr>
                <a:solidFill>
                  <a:srgbClr val="367E22"/>
                </a:solidFill>
              </a:rPr>
              <a:t>"</a:t>
            </a:r>
            <a:r>
              <a:rPr err="1">
                <a:solidFill>
                  <a:srgbClr val="367E22"/>
                </a:solidFill>
              </a:rPr>
              <a:t>MacOs</a:t>
            </a:r>
            <a:r>
              <a:rPr>
                <a:solidFill>
                  <a:srgbClr val="367E22"/>
                </a:solidFill>
              </a:rPr>
              <a:t>"</a:t>
            </a:r>
            <a:r>
              <a:t>,</a:t>
            </a:r>
          </a:p>
          <a:p>
            <a:pPr algn="l">
              <a:defRPr>
                <a:solidFill>
                  <a:srgbClr val="D5D5D5"/>
                </a:solidFill>
                <a:latin typeface="Andale Mono"/>
                <a:ea typeface="Andale Mono"/>
                <a:cs typeface="Andale Mono"/>
                <a:sym typeface="Andale Mono"/>
              </a:defRPr>
            </a:pPr>
            <a:r>
              <a:t>    "browser": </a:t>
            </a:r>
            <a:r>
              <a:rPr>
                <a:solidFill>
                  <a:srgbClr val="367E22"/>
                </a:solidFill>
              </a:rPr>
              <a:t>"Edge 102.0.1245"</a:t>
            </a:r>
            <a:r>
              <a:t>,</a:t>
            </a:r>
          </a:p>
          <a:p>
            <a:pPr algn="l">
              <a:defRPr>
                <a:solidFill>
                  <a:srgbClr val="D5D5D5"/>
                </a:solidFill>
                <a:latin typeface="Andale Mono"/>
                <a:ea typeface="Andale Mono"/>
                <a:cs typeface="Andale Mono"/>
                <a:sym typeface="Andale Mono"/>
              </a:defRPr>
            </a:pPr>
            <a:r>
              <a:t>    "</a:t>
            </a:r>
            <a:r>
              <a:rPr err="1"/>
              <a:t>isCompliant</a:t>
            </a:r>
            <a:r>
              <a:t>": </a:t>
            </a:r>
            <a:r>
              <a:rPr>
                <a:solidFill>
                  <a:srgbClr val="F09439"/>
                </a:solidFill>
              </a:rPr>
              <a:t>false</a:t>
            </a:r>
            <a:r>
              <a:t>,</a:t>
            </a:r>
          </a:p>
          <a:p>
            <a:pPr algn="l">
              <a:defRPr>
                <a:solidFill>
                  <a:srgbClr val="D5D5D5"/>
                </a:solidFill>
                <a:latin typeface="Andale Mono"/>
                <a:ea typeface="Andale Mono"/>
                <a:cs typeface="Andale Mono"/>
                <a:sym typeface="Andale Mono"/>
              </a:defRPr>
            </a:pPr>
            <a:r>
              <a:t>    "</a:t>
            </a:r>
            <a:r>
              <a:rPr err="1"/>
              <a:t>isManaged</a:t>
            </a:r>
            <a:r>
              <a:t>": </a:t>
            </a:r>
            <a:r>
              <a:rPr>
                <a:solidFill>
                  <a:srgbClr val="F09439"/>
                </a:solidFill>
              </a:rPr>
              <a:t>false</a:t>
            </a:r>
            <a:r>
              <a:t>,</a:t>
            </a:r>
          </a:p>
          <a:p>
            <a:pPr algn="l">
              <a:defRPr>
                <a:solidFill>
                  <a:srgbClr val="D5D5D5"/>
                </a:solidFill>
                <a:latin typeface="Andale Mono"/>
                <a:ea typeface="Andale Mono"/>
                <a:cs typeface="Andale Mono"/>
                <a:sym typeface="Andale Mono"/>
              </a:defRPr>
            </a:pPr>
            <a:r>
              <a:t>    "</a:t>
            </a:r>
            <a:r>
              <a:rPr err="1"/>
              <a:t>trustType</a:t>
            </a:r>
            <a:r>
              <a:t>": </a:t>
            </a:r>
            <a:r>
              <a:rPr>
                <a:solidFill>
                  <a:srgbClr val="367E22"/>
                </a:solidFill>
              </a:rPr>
              <a:t>""</a:t>
            </a:r>
          </a:p>
          <a:p>
            <a:pPr algn="l">
              <a:defRPr>
                <a:solidFill>
                  <a:srgbClr val="D5D5D5"/>
                </a:solidFill>
                <a:latin typeface="Andale Mono"/>
                <a:ea typeface="Andale Mono"/>
                <a:cs typeface="Andale Mono"/>
                <a:sym typeface="Andale Mono"/>
              </a:defRPr>
            </a:pPr>
            <a:r>
              <a:t>  },</a:t>
            </a:r>
          </a:p>
          <a:p>
            <a:pPr algn="l">
              <a:defRPr>
                <a:solidFill>
                  <a:srgbClr val="D5D5D5"/>
                </a:solidFill>
                <a:latin typeface="Andale Mono"/>
                <a:ea typeface="Andale Mono"/>
                <a:cs typeface="Andale Mono"/>
                <a:sym typeface="Andale Mono"/>
              </a:defRPr>
            </a:pPr>
            <a:r>
              <a:t>  "location": {</a:t>
            </a:r>
          </a:p>
          <a:p>
            <a:pPr algn="l">
              <a:defRPr>
                <a:solidFill>
                  <a:srgbClr val="D5D5D5"/>
                </a:solidFill>
                <a:latin typeface="Andale Mono"/>
                <a:ea typeface="Andale Mono"/>
                <a:cs typeface="Andale Mono"/>
                <a:sym typeface="Andale Mono"/>
              </a:defRPr>
            </a:pPr>
            <a:r>
              <a:t>    "city": </a:t>
            </a:r>
            <a:r>
              <a:rPr>
                <a:solidFill>
                  <a:srgbClr val="367E22"/>
                </a:solidFill>
              </a:rPr>
              <a:t>"Seattle"</a:t>
            </a:r>
            <a:r>
              <a:t>,</a:t>
            </a:r>
          </a:p>
          <a:p>
            <a:pPr algn="l">
              <a:defRPr>
                <a:solidFill>
                  <a:srgbClr val="D5D5D5"/>
                </a:solidFill>
                <a:latin typeface="Andale Mono"/>
                <a:ea typeface="Andale Mono"/>
                <a:cs typeface="Andale Mono"/>
                <a:sym typeface="Andale Mono"/>
              </a:defRPr>
            </a:pPr>
            <a:r>
              <a:t>    "state": </a:t>
            </a:r>
            <a:r>
              <a:rPr>
                <a:solidFill>
                  <a:srgbClr val="367E22"/>
                </a:solidFill>
              </a:rPr>
              <a:t>"Washington"</a:t>
            </a:r>
            <a:r>
              <a:t>,</a:t>
            </a:r>
          </a:p>
          <a:p>
            <a:pPr algn="l">
              <a:defRPr>
                <a:solidFill>
                  <a:srgbClr val="D5D5D5"/>
                </a:solidFill>
                <a:latin typeface="Andale Mono"/>
                <a:ea typeface="Andale Mono"/>
                <a:cs typeface="Andale Mono"/>
                <a:sym typeface="Andale Mono"/>
              </a:defRPr>
            </a:pPr>
            <a:r>
              <a:t>    "</a:t>
            </a:r>
            <a:r>
              <a:rPr err="1"/>
              <a:t>countryOrRegion</a:t>
            </a:r>
            <a:r>
              <a:t>": </a:t>
            </a:r>
            <a:r>
              <a:rPr>
                <a:solidFill>
                  <a:srgbClr val="367E22"/>
                </a:solidFill>
              </a:rPr>
              <a:t>"US"</a:t>
            </a:r>
            <a:r>
              <a:t>,</a:t>
            </a:r>
          </a:p>
          <a:p>
            <a:pPr algn="l">
              <a:defRPr>
                <a:solidFill>
                  <a:srgbClr val="D5D5D5"/>
                </a:solidFill>
                <a:latin typeface="Andale Mono"/>
                <a:ea typeface="Andale Mono"/>
                <a:cs typeface="Andale Mono"/>
                <a:sym typeface="Andale Mono"/>
              </a:defRPr>
            </a:pPr>
            <a:r>
              <a:t>    "</a:t>
            </a:r>
            <a:r>
              <a:rPr err="1"/>
              <a:t>geoCoordinates</a:t>
            </a:r>
            <a:r>
              <a:t>": {</a:t>
            </a:r>
          </a:p>
          <a:p>
            <a:pPr algn="l">
              <a:defRPr>
                <a:solidFill>
                  <a:srgbClr val="D5D5D5"/>
                </a:solidFill>
                <a:latin typeface="Andale Mono"/>
                <a:ea typeface="Andale Mono"/>
                <a:cs typeface="Andale Mono"/>
                <a:sym typeface="Andale Mono"/>
              </a:defRPr>
            </a:pPr>
            <a:r>
              <a:t>      "altitude": </a:t>
            </a:r>
            <a:r>
              <a:rPr>
                <a:solidFill>
                  <a:srgbClr val="929292"/>
                </a:solidFill>
              </a:rPr>
              <a:t>null</a:t>
            </a:r>
            <a:r>
              <a:t>,</a:t>
            </a:r>
          </a:p>
          <a:p>
            <a:pPr algn="l">
              <a:defRPr>
                <a:solidFill>
                  <a:srgbClr val="D5D5D5"/>
                </a:solidFill>
                <a:latin typeface="Andale Mono"/>
                <a:ea typeface="Andale Mono"/>
                <a:cs typeface="Andale Mono"/>
                <a:sym typeface="Andale Mono"/>
              </a:defRPr>
            </a:pPr>
            <a:r>
              <a:t>      "latitude": </a:t>
            </a:r>
            <a:r>
              <a:rPr>
                <a:solidFill>
                  <a:srgbClr val="EB3223"/>
                </a:solidFill>
              </a:rPr>
              <a:t>47.61837</a:t>
            </a:r>
            <a:r>
              <a:t>,</a:t>
            </a:r>
          </a:p>
          <a:p>
            <a:pPr algn="l">
              <a:defRPr>
                <a:solidFill>
                  <a:srgbClr val="D5D5D5"/>
                </a:solidFill>
                <a:latin typeface="Andale Mono"/>
                <a:ea typeface="Andale Mono"/>
                <a:cs typeface="Andale Mono"/>
                <a:sym typeface="Andale Mono"/>
              </a:defRPr>
            </a:pPr>
            <a:r>
              <a:t>      "longitude": </a:t>
            </a:r>
            <a:r>
              <a:rPr>
                <a:solidFill>
                  <a:srgbClr val="EB3223"/>
                </a:solidFill>
              </a:rPr>
              <a:t>-122.3142</a:t>
            </a:r>
          </a:p>
          <a:p>
            <a:pPr algn="l">
              <a:defRPr>
                <a:solidFill>
                  <a:srgbClr val="D5D5D5"/>
                </a:solidFill>
                <a:latin typeface="Andale Mono"/>
                <a:ea typeface="Andale Mono"/>
                <a:cs typeface="Andale Mono"/>
                <a:sym typeface="Andale Mono"/>
              </a:defRPr>
            </a:pPr>
            <a:r>
              <a:t>    }</a:t>
            </a:r>
          </a:p>
          <a:p>
            <a:pPr algn="l">
              <a:defRPr>
                <a:solidFill>
                  <a:srgbClr val="D5D5D5"/>
                </a:solidFill>
                <a:latin typeface="Andale Mono"/>
                <a:ea typeface="Andale Mono"/>
                <a:cs typeface="Andale Mono"/>
                <a:sym typeface="Andale Mono"/>
              </a:defRPr>
            </a:pPr>
            <a:r>
              <a:t>  }</a:t>
            </a:r>
          </a:p>
          <a:p>
            <a:pPr algn="l">
              <a:defRPr>
                <a:solidFill>
                  <a:srgbClr val="D5D5D5"/>
                </a:solidFill>
                <a:latin typeface="Andale Mono"/>
                <a:ea typeface="Andale Mono"/>
                <a:cs typeface="Andale Mono"/>
                <a:sym typeface="Andale Mono"/>
              </a:defRPr>
            </a:pPr>
            <a:r>
              <a:t>}</a:t>
            </a:r>
          </a:p>
        </p:txBody>
      </p:sp>
      <p:sp>
        <p:nvSpPr>
          <p:cNvPr id="184" name="Line"/>
          <p:cNvSpPr/>
          <p:nvPr/>
        </p:nvSpPr>
        <p:spPr>
          <a:xfrm flipH="1" flipV="1">
            <a:off x="16804390" y="7321692"/>
            <a:ext cx="3514752" cy="2238116"/>
          </a:xfrm>
          <a:prstGeom prst="line">
            <a:avLst/>
          </a:prstGeom>
          <a:ln w="203200">
            <a:solidFill>
              <a:schemeClr val="accent5"/>
            </a:solidFill>
            <a:miter lim="400000"/>
            <a:tailEnd type="triangle"/>
          </a:ln>
        </p:spPr>
        <p:txBody>
          <a:bodyPr lIns="50800" tIns="50800" rIns="50800" bIns="50800" anchor="ctr"/>
          <a:lstStyle/>
          <a:p>
            <a:endParaRPr/>
          </a:p>
        </p:txBody>
      </p:sp>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xEl>
                                              <p:pRg st="1" end="1"/>
                                            </p:txEl>
                                          </p:spTgt>
                                        </p:tgtEl>
                                        <p:attrNameLst>
                                          <p:attrName>style.visibility</p:attrName>
                                        </p:attrNameLst>
                                      </p:cBhvr>
                                      <p:to>
                                        <p:strVal val="visible"/>
                                      </p:to>
                                    </p:set>
                                    <p:animEffect transition="in" filter="fade">
                                      <p:cBhvr>
                                        <p:cTn id="7" dur="500"/>
                                        <p:tgtEl>
                                          <p:spTgt spid="1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
                                            <p:txEl>
                                              <p:pRg st="2" end="2"/>
                                            </p:txEl>
                                          </p:spTgt>
                                        </p:tgtEl>
                                        <p:attrNameLst>
                                          <p:attrName>style.visibility</p:attrName>
                                        </p:attrNameLst>
                                      </p:cBhvr>
                                      <p:to>
                                        <p:strVal val="visible"/>
                                      </p:to>
                                    </p:set>
                                    <p:animEffect transition="in" filter="fade">
                                      <p:cBhvr>
                                        <p:cTn id="12" dur="500"/>
                                        <p:tgtEl>
                                          <p:spTgt spid="18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3">
                                            <p:txEl>
                                              <p:pRg st="3" end="3"/>
                                            </p:txEl>
                                          </p:spTgt>
                                        </p:tgtEl>
                                        <p:attrNameLst>
                                          <p:attrName>style.visibility</p:attrName>
                                        </p:attrNameLst>
                                      </p:cBhvr>
                                      <p:to>
                                        <p:strVal val="visible"/>
                                      </p:to>
                                    </p:set>
                                    <p:animEffect transition="in" filter="fade">
                                      <p:cBhvr>
                                        <p:cTn id="17" dur="500"/>
                                        <p:tgtEl>
                                          <p:spTgt spid="1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3">
                                            <p:txEl>
                                              <p:pRg st="4" end="4"/>
                                            </p:txEl>
                                          </p:spTgt>
                                        </p:tgtEl>
                                        <p:attrNameLst>
                                          <p:attrName>style.visibility</p:attrName>
                                        </p:attrNameLst>
                                      </p:cBhvr>
                                      <p:to>
                                        <p:strVal val="visible"/>
                                      </p:to>
                                    </p:set>
                                    <p:animEffect transition="in" filter="fade">
                                      <p:cBhvr>
                                        <p:cTn id="22" dur="500"/>
                                        <p:tgtEl>
                                          <p:spTgt spid="1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2_ColorGradient">
  <a:themeElements>
    <a:clrScheme name="22_ColorGradient">
      <a:dk1>
        <a:srgbClr val="810092"/>
      </a:dk1>
      <a:lt1>
        <a:srgbClr val="929292"/>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4.xml><?xml version="1.0" encoding="utf-8"?>
<a:theme xmlns:a="http://schemas.openxmlformats.org/drawingml/2006/main"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3486</Words>
  <Application>Microsoft Office PowerPoint</Application>
  <PresentationFormat>Custom</PresentationFormat>
  <Paragraphs>501</Paragraphs>
  <Slides>46</Slides>
  <Notes>17</Notes>
  <HiddenSlides>6</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46</vt:i4>
      </vt:variant>
    </vt:vector>
  </HeadingPairs>
  <TitlesOfParts>
    <vt:vector size="61" baseType="lpstr">
      <vt:lpstr>Andale Mono</vt:lpstr>
      <vt:lpstr>Arial</vt:lpstr>
      <vt:lpstr>Calibri</vt:lpstr>
      <vt:lpstr>Consolas</vt:lpstr>
      <vt:lpstr>Graphik</vt:lpstr>
      <vt:lpstr>Graphik Semibold</vt:lpstr>
      <vt:lpstr>Graphik-Medium</vt:lpstr>
      <vt:lpstr>Helvetica Neue</vt:lpstr>
      <vt:lpstr>Segoe UI</vt:lpstr>
      <vt:lpstr>Segoe UI Semibold</vt:lpstr>
      <vt:lpstr>Segoe UI Semilight</vt:lpstr>
      <vt:lpstr>Wingdings</vt:lpstr>
      <vt:lpstr>22_ColorGradient</vt:lpstr>
      <vt:lpstr>5-50203_Microsoft_Ignite_Template</vt:lpstr>
      <vt:lpstr>1_WHITE TEMPLATE</vt:lpstr>
      <vt:lpstr>Top 5 Ways to Improve your Apple End User Experience in AAD/M365</vt:lpstr>
      <vt:lpstr>Intro</vt:lpstr>
      <vt:lpstr>Agenda</vt:lpstr>
      <vt:lpstr>What is Azure AD and Conditional Access?</vt:lpstr>
      <vt:lpstr>Azure AD</vt:lpstr>
      <vt:lpstr>Azure AD Protocols</vt:lpstr>
      <vt:lpstr>Conditional Access</vt:lpstr>
      <vt:lpstr>Conditional Access Evaluation Phase</vt:lpstr>
      <vt:lpstr>Conditional Access Evaluation Phase</vt:lpstr>
      <vt:lpstr>Common Policies</vt:lpstr>
      <vt:lpstr>Sample Policy</vt:lpstr>
      <vt:lpstr>Agenda</vt:lpstr>
      <vt:lpstr>PowerPoint Presentation</vt:lpstr>
      <vt:lpstr>Customer Case Study</vt:lpstr>
      <vt:lpstr>Why Prompting is Bad</vt:lpstr>
      <vt:lpstr>PowerPoint Presentation</vt:lpstr>
      <vt:lpstr>Agenda</vt:lpstr>
      <vt:lpstr>Recommendation 1: Determine if you have a prompting problem</vt:lpstr>
      <vt:lpstr>Recommendation 2: Enroll in MDM, Use Device Compliance</vt:lpstr>
      <vt:lpstr>Recommendation 2: Enroll in MDM, Use Device Compliance</vt:lpstr>
      <vt:lpstr>Recommendation 3: Set up SSO Infrastructure</vt:lpstr>
      <vt:lpstr>Recommendation 3: SSO Infrastructure - Let’s Start with Kerberos</vt:lpstr>
      <vt:lpstr>Recommendation 3: SSO Infrastructure - Let’s Start with Kerberos</vt:lpstr>
      <vt:lpstr>Recommendation 3: SSO Infrastructure - Let’s Start with Kerberos</vt:lpstr>
      <vt:lpstr>Recommendation 3: SSO - Let’s Start with Kerberos</vt:lpstr>
      <vt:lpstr>Recommendation 3: SSO – Modernize w/ Modern Auth</vt:lpstr>
      <vt:lpstr>Recommendation 3: SSO – Modernize w/ Modern Auth</vt:lpstr>
      <vt:lpstr>PowerPoint Presentation</vt:lpstr>
      <vt:lpstr>Recommendation 3: SSO – Modernize w/ IDP Vendor SSO Extensions</vt:lpstr>
      <vt:lpstr>Recommendation 3: SSO – Modernize w/ IDP Vendor SSO Extensions</vt:lpstr>
      <vt:lpstr>Recommendation 3: SSO – Modernize w/ IDP Vendor SSO Extensions</vt:lpstr>
      <vt:lpstr>Recommendation 3: SSO – Modernize w/ IDP Vendor SSO Extensions</vt:lpstr>
      <vt:lpstr>Recommendation 3: SSO – Modernize w/ IDP Vendor SSO Extensions</vt:lpstr>
      <vt:lpstr>Recommendation 3: SSO – Modernize w/ IDP Vendor SSO Extensions</vt:lpstr>
      <vt:lpstr>Recommendation 3: SSO – Modernize w/ IDP Vendor SSO Extensions</vt:lpstr>
      <vt:lpstr>Recommendation 4: Authenticator App and Passwordless</vt:lpstr>
      <vt:lpstr>Recommendation 4: Authenticator App and Passwordless</vt:lpstr>
      <vt:lpstr>Recommendation 5: SSO All the things! </vt:lpstr>
      <vt:lpstr>Recommendation 5: SSO All the things! </vt:lpstr>
      <vt:lpstr>Recommendation 5: SSO All the things!  3000+ pre-integrated apps in the gallery</vt:lpstr>
      <vt:lpstr>Recommendation 5: SSO All the things! Moving your on-premises apps to Azure AD</vt:lpstr>
      <vt:lpstr>Recommendation 5: SSO All the things! Application Proxy</vt:lpstr>
      <vt:lpstr>Recommendation 5: SSO All the things!</vt:lpstr>
      <vt:lpstr>Agenda</vt:lpstr>
      <vt:lpstr>Recap &amp; Go Dos!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2022-07-11T17:39:47Z</dcterms:modified>
</cp:coreProperties>
</file>